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9" r:id="rId1"/>
  </p:sldMasterIdLst>
  <p:notesMasterIdLst>
    <p:notesMasterId r:id="rId57"/>
  </p:notesMasterIdLst>
  <p:handoutMasterIdLst>
    <p:handoutMasterId r:id="rId58"/>
  </p:handoutMasterIdLst>
  <p:sldIdLst>
    <p:sldId id="257" r:id="rId2"/>
    <p:sldId id="1396" r:id="rId3"/>
    <p:sldId id="1278" r:id="rId4"/>
    <p:sldId id="1411" r:id="rId5"/>
    <p:sldId id="1412" r:id="rId6"/>
    <p:sldId id="1356" r:id="rId7"/>
    <p:sldId id="1413" r:id="rId8"/>
    <p:sldId id="1414" r:id="rId9"/>
    <p:sldId id="1415" r:id="rId10"/>
    <p:sldId id="1429" r:id="rId11"/>
    <p:sldId id="1454" r:id="rId12"/>
    <p:sldId id="1433" r:id="rId13"/>
    <p:sldId id="1434" r:id="rId14"/>
    <p:sldId id="1437" r:id="rId15"/>
    <p:sldId id="1436" r:id="rId16"/>
    <p:sldId id="1332" r:id="rId17"/>
    <p:sldId id="1455" r:id="rId18"/>
    <p:sldId id="1456" r:id="rId19"/>
    <p:sldId id="1457" r:id="rId20"/>
    <p:sldId id="1458" r:id="rId21"/>
    <p:sldId id="1459" r:id="rId22"/>
    <p:sldId id="1333" r:id="rId23"/>
    <p:sldId id="1440" r:id="rId24"/>
    <p:sldId id="1442" r:id="rId25"/>
    <p:sldId id="1443" r:id="rId26"/>
    <p:sldId id="1444" r:id="rId27"/>
    <p:sldId id="1438" r:id="rId28"/>
    <p:sldId id="1294" r:id="rId29"/>
    <p:sldId id="1295" r:id="rId30"/>
    <p:sldId id="1297" r:id="rId31"/>
    <p:sldId id="1296" r:id="rId32"/>
    <p:sldId id="1298" r:id="rId33"/>
    <p:sldId id="1299" r:id="rId34"/>
    <p:sldId id="1447" r:id="rId35"/>
    <p:sldId id="1448" r:id="rId36"/>
    <p:sldId id="1449" r:id="rId37"/>
    <p:sldId id="1417" r:id="rId38"/>
    <p:sldId id="1418" r:id="rId39"/>
    <p:sldId id="1419" r:id="rId40"/>
    <p:sldId id="1420" r:id="rId41"/>
    <p:sldId id="1421" r:id="rId42"/>
    <p:sldId id="1450" r:id="rId43"/>
    <p:sldId id="1451" r:id="rId44"/>
    <p:sldId id="1427" r:id="rId45"/>
    <p:sldId id="1452" r:id="rId46"/>
    <p:sldId id="1425" r:id="rId47"/>
    <p:sldId id="1359" r:id="rId48"/>
    <p:sldId id="1362" r:id="rId49"/>
    <p:sldId id="1453" r:id="rId50"/>
    <p:sldId id="1375" r:id="rId51"/>
    <p:sldId id="1363" r:id="rId52"/>
    <p:sldId id="1364" r:id="rId53"/>
    <p:sldId id="1365" r:id="rId54"/>
    <p:sldId id="1368" r:id="rId55"/>
    <p:sldId id="1355" r:id="rId56"/>
  </p:sldIdLst>
  <p:sldSz cx="9144000" cy="6858000" type="letter"/>
  <p:notesSz cx="6858000" cy="9144000"/>
  <p:kinsoku lang="ja-JP" invalStChars="" invalEndChars="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F3F9"/>
    <a:srgbClr val="3B3B3B"/>
    <a:srgbClr val="6B6B6B"/>
    <a:srgbClr val="000000"/>
    <a:srgbClr val="0000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242" autoAdjust="0"/>
    <p:restoredTop sz="94660"/>
  </p:normalViewPr>
  <p:slideViewPr>
    <p:cSldViewPr>
      <p:cViewPr>
        <p:scale>
          <a:sx n="70" d="100"/>
          <a:sy n="70" d="100"/>
        </p:scale>
        <p:origin x="848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56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51175" y="8710613"/>
            <a:ext cx="757238" cy="2540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/>
          <a:p>
            <a:pPr defTabSz="868363">
              <a:lnSpc>
                <a:spcPct val="90000"/>
              </a:lnSpc>
              <a:defRPr/>
            </a:pPr>
            <a:r>
              <a:rPr lang="en-US" sz="1200"/>
              <a:t>Page </a:t>
            </a:r>
            <a:fld id="{E6009C2B-787D-42E9-9EC1-390E5520EF49}" type="slidenum">
              <a:rPr lang="en-US" sz="1200"/>
              <a:pPr defTabSz="868363">
                <a:lnSpc>
                  <a:spcPct val="90000"/>
                </a:lnSpc>
                <a:defRPr/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45335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051175" y="8710613"/>
            <a:ext cx="757238" cy="2540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/>
          <a:p>
            <a:pPr defTabSz="868363">
              <a:lnSpc>
                <a:spcPct val="90000"/>
              </a:lnSpc>
              <a:defRPr/>
            </a:pPr>
            <a:r>
              <a:rPr lang="en-US" sz="1200"/>
              <a:t>Page </a:t>
            </a:r>
            <a:fld id="{0FF77C12-E10E-4AC3-8186-95BFA3B53164}" type="slidenum">
              <a:rPr lang="en-US" sz="1200"/>
              <a:pPr defTabSz="868363">
                <a:lnSpc>
                  <a:spcPct val="90000"/>
                </a:lnSpc>
                <a:defRPr/>
              </a:pPr>
              <a:t>‹#›</a:t>
            </a:fld>
            <a:endParaRPr lang="en-US" sz="1200"/>
          </a:p>
        </p:txBody>
      </p:sp>
      <p:sp>
        <p:nvSpPr>
          <p:cNvPr id="7782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04319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165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785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774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1577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4648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7977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5683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394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6114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6817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00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369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4793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7522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0468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6500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6279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23313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4805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00499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13275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802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70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935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39918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68949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33421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77001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706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6630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54994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15602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821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60118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75953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47884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61358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5175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59164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98401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51158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74931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50417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258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61568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75801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19704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913991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83995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50771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84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22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461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0578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998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004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524000"/>
            <a:ext cx="9144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ransition>
    <p:wipe dir="r"/>
  </p:transition>
  <p:txStyles>
    <p:titleStyle>
      <a:lvl1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285750" indent="-2857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Ø"/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430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002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4574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146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3718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290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2895600"/>
            <a:ext cx="8686800" cy="25146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sz="6600" dirty="0" smtClean="0"/>
              <a:t>Exchanging the old </a:t>
            </a:r>
            <a:br>
              <a:rPr lang="en-US" sz="6600" dirty="0" smtClean="0"/>
            </a:br>
            <a:r>
              <a:rPr lang="en-US" sz="6600" dirty="0" smtClean="0"/>
              <a:t>   self for the new self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398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9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dirty="0" smtClean="0"/>
              <a:t>22 </a:t>
            </a:r>
            <a:r>
              <a:rPr lang="en-US" sz="6000" u="sng" dirty="0" smtClean="0"/>
              <a:t>having laid aside your old self</a:t>
            </a:r>
            <a:r>
              <a:rPr lang="en-US" sz="6000" dirty="0" smtClean="0"/>
              <a:t>, which is being corrupted by its </a:t>
            </a:r>
            <a:br>
              <a:rPr lang="en-US" sz="6000" dirty="0" smtClean="0"/>
            </a:br>
            <a:r>
              <a:rPr lang="en-US" sz="6000" dirty="0" smtClean="0"/>
              <a:t>deceitful desires…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dirty="0" smtClean="0"/>
              <a:t>24 and </a:t>
            </a:r>
            <a:r>
              <a:rPr lang="en-US" sz="6000" u="sng" dirty="0" smtClean="0"/>
              <a:t>having put on the new self</a:t>
            </a:r>
            <a:r>
              <a:rPr lang="en-US" sz="6000" dirty="0" smtClean="0"/>
              <a:t>, created to be like God in true goodness and distinctiveness.</a:t>
            </a:r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-152400" y="3048000"/>
            <a:ext cx="5867400" cy="9144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398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9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dirty="0" smtClean="0"/>
              <a:t>22 </a:t>
            </a:r>
            <a:r>
              <a:rPr lang="en-US" sz="6000" u="sng" dirty="0" smtClean="0"/>
              <a:t>having laid aside your old self</a:t>
            </a:r>
            <a:r>
              <a:rPr lang="en-US" sz="6000" dirty="0" smtClean="0"/>
              <a:t>, which is being corrupted by its </a:t>
            </a:r>
            <a:br>
              <a:rPr lang="en-US" sz="6000" dirty="0" smtClean="0"/>
            </a:br>
            <a:r>
              <a:rPr lang="en-US" sz="6000" dirty="0" smtClean="0"/>
              <a:t>deceitful desires…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dirty="0" smtClean="0"/>
              <a:t>24 and </a:t>
            </a:r>
            <a:r>
              <a:rPr lang="en-US" sz="6000" u="sng" dirty="0" smtClean="0"/>
              <a:t>having put on the new self</a:t>
            </a:r>
            <a:r>
              <a:rPr lang="en-US" sz="6000" dirty="0" smtClean="0"/>
              <a:t>, created </a:t>
            </a:r>
            <a:r>
              <a:rPr lang="en-US" sz="6000" u="sng" dirty="0" smtClean="0"/>
              <a:t>to be like God</a:t>
            </a:r>
            <a:r>
              <a:rPr lang="en-US" sz="6000" dirty="0" smtClean="0"/>
              <a:t> in true goodness and distinctiveness.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4495800" y="3352800"/>
            <a:ext cx="1981200" cy="14478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438400" y="2438400"/>
            <a:ext cx="2895600" cy="1295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5400" dirty="0" smtClean="0">
                <a:latin typeface="Times New Roman" pitchFamily="18" charset="0"/>
              </a:rPr>
              <a:t>Has to do with love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endParaRPr lang="en-US" sz="540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77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099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smtClean="0"/>
              <a:t>23 and that you be </a:t>
            </a:r>
            <a:r>
              <a:rPr lang="en-US" sz="6000" u="sng" smtClean="0"/>
              <a:t>renewed in the spirit of your mind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2438400" y="1752600"/>
            <a:ext cx="3505200" cy="24384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81000" y="3886200"/>
            <a:ext cx="67818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5400" dirty="0" smtClean="0">
                <a:latin typeface="Times New Roman" pitchFamily="18" charset="0"/>
              </a:rPr>
              <a:t>Just </a:t>
            </a:r>
            <a:r>
              <a:rPr lang="en-US" sz="5400" dirty="0">
                <a:latin typeface="Times New Roman" pitchFamily="18" charset="0"/>
              </a:rPr>
              <a:t>because you </a:t>
            </a:r>
            <a:r>
              <a:rPr lang="en-US" sz="5400" u="sng" dirty="0">
                <a:latin typeface="Times New Roman" pitchFamily="18" charset="0"/>
              </a:rPr>
              <a:t>have</a:t>
            </a:r>
            <a:r>
              <a:rPr lang="en-US" sz="5400" dirty="0">
                <a:latin typeface="Times New Roman" pitchFamily="18" charset="0"/>
              </a:rPr>
              <a:t> a new identity doesn’t mean you </a:t>
            </a:r>
            <a:r>
              <a:rPr lang="en-US" sz="5400" u="sng" dirty="0">
                <a:latin typeface="Times New Roman" pitchFamily="18" charset="0"/>
              </a:rPr>
              <a:t>live</a:t>
            </a:r>
            <a:r>
              <a:rPr lang="en-US" sz="5400" dirty="0">
                <a:latin typeface="Times New Roman" pitchFamily="18" charset="0"/>
              </a:rPr>
              <a:t> in that identity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77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099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smtClean="0"/>
              <a:t>23 and that you be </a:t>
            </a:r>
            <a:r>
              <a:rPr lang="en-US" sz="6000" u="sng" smtClean="0"/>
              <a:t>renewed in the spirit of your mind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2438400" y="1752600"/>
            <a:ext cx="3505200" cy="24384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81000" y="4038600"/>
            <a:ext cx="7924800" cy="1828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800" dirty="0">
                <a:latin typeface="Times New Roman" pitchFamily="18" charset="0"/>
              </a:rPr>
              <a:t>Not that you’re </a:t>
            </a:r>
            <a:r>
              <a:rPr lang="en-US" sz="4800" dirty="0" smtClean="0">
                <a:latin typeface="Times New Roman" pitchFamily="18" charset="0"/>
              </a:rPr>
              <a:t>changing </a:t>
            </a:r>
            <a:r>
              <a:rPr lang="en-US" sz="4800" dirty="0">
                <a:latin typeface="Times New Roman" pitchFamily="18" charset="0"/>
              </a:rPr>
              <a:t>your identity, </a:t>
            </a:r>
            <a:r>
              <a:rPr lang="en-US" sz="4800" dirty="0" smtClean="0">
                <a:latin typeface="Times New Roman" pitchFamily="18" charset="0"/>
              </a:rPr>
              <a:t>you’re </a:t>
            </a:r>
            <a:r>
              <a:rPr lang="en-US" sz="4800" dirty="0">
                <a:latin typeface="Times New Roman" pitchFamily="18" charset="0"/>
              </a:rPr>
              <a:t>changing the way you </a:t>
            </a:r>
            <a:r>
              <a:rPr lang="en-US" sz="4800" u="sng" dirty="0">
                <a:latin typeface="Times New Roman" pitchFamily="18" charset="0"/>
              </a:rPr>
              <a:t>think</a:t>
            </a:r>
            <a:r>
              <a:rPr lang="en-US" sz="4800" dirty="0">
                <a:latin typeface="Times New Roman" pitchFamily="18" charset="0"/>
              </a:rPr>
              <a:t> about yourself.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77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099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smtClean="0"/>
              <a:t>23 and that you be </a:t>
            </a:r>
            <a:r>
              <a:rPr lang="en-US" sz="6000" u="sng" smtClean="0"/>
              <a:t>renewed in the spirit of your mind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2514600" y="2209800"/>
            <a:ext cx="3962400" cy="22098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81000" y="4038600"/>
            <a:ext cx="7924800" cy="1828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800" dirty="0">
                <a:latin typeface="Times New Roman" pitchFamily="18" charset="0"/>
              </a:rPr>
              <a:t>Not that you’re </a:t>
            </a:r>
            <a:r>
              <a:rPr lang="en-US" sz="4800" dirty="0" smtClean="0">
                <a:latin typeface="Times New Roman" pitchFamily="18" charset="0"/>
              </a:rPr>
              <a:t>changing </a:t>
            </a:r>
            <a:r>
              <a:rPr lang="en-US" sz="4800" dirty="0">
                <a:latin typeface="Times New Roman" pitchFamily="18" charset="0"/>
              </a:rPr>
              <a:t>your identity, </a:t>
            </a:r>
            <a:r>
              <a:rPr lang="en-US" sz="4800" dirty="0" smtClean="0">
                <a:latin typeface="Times New Roman" pitchFamily="18" charset="0"/>
              </a:rPr>
              <a:t>you’re </a:t>
            </a:r>
            <a:r>
              <a:rPr lang="en-US" sz="4800" dirty="0">
                <a:latin typeface="Times New Roman" pitchFamily="18" charset="0"/>
              </a:rPr>
              <a:t>changing the way you </a:t>
            </a:r>
            <a:r>
              <a:rPr lang="en-US" sz="4800" u="sng" dirty="0">
                <a:latin typeface="Times New Roman" pitchFamily="18" charset="0"/>
              </a:rPr>
              <a:t>think</a:t>
            </a:r>
            <a:r>
              <a:rPr lang="en-US" sz="4800" dirty="0">
                <a:latin typeface="Times New Roman" pitchFamily="18" charset="0"/>
              </a:rPr>
              <a:t> about yourself.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209800" y="838200"/>
            <a:ext cx="6400800" cy="3124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>
                <a:latin typeface="Times New Roman" pitchFamily="18" charset="0"/>
              </a:rPr>
              <a:t>2Cor 5:17 Therefore if anyone is in Christ, he is </a:t>
            </a:r>
            <a:r>
              <a:rPr lang="en-US" sz="4800" u="sng" dirty="0">
                <a:latin typeface="Times New Roman" pitchFamily="18" charset="0"/>
              </a:rPr>
              <a:t>a new creature</a:t>
            </a:r>
            <a:r>
              <a:rPr lang="en-US" sz="4800" dirty="0">
                <a:latin typeface="Times New Roman" pitchFamily="18" charset="0"/>
              </a:rPr>
              <a:t>; the old things passed away; behold, new things have come.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77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099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smtClean="0"/>
              <a:t>23 and that you be </a:t>
            </a:r>
            <a:r>
              <a:rPr lang="en-US" sz="6000" u="sng" smtClean="0"/>
              <a:t>renewed in the spirit of your mind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2438400" y="1752600"/>
            <a:ext cx="3505200" cy="24384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81000" y="4038600"/>
            <a:ext cx="7924800" cy="1828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800" dirty="0">
                <a:latin typeface="Times New Roman" pitchFamily="18" charset="0"/>
              </a:rPr>
              <a:t>Not that you’re </a:t>
            </a:r>
            <a:r>
              <a:rPr lang="en-US" sz="4800" dirty="0" smtClean="0">
                <a:latin typeface="Times New Roman" pitchFamily="18" charset="0"/>
              </a:rPr>
              <a:t>changing </a:t>
            </a:r>
            <a:r>
              <a:rPr lang="en-US" sz="4800" dirty="0">
                <a:latin typeface="Times New Roman" pitchFamily="18" charset="0"/>
              </a:rPr>
              <a:t>your identity, </a:t>
            </a:r>
            <a:r>
              <a:rPr lang="en-US" sz="4800" dirty="0" smtClean="0">
                <a:latin typeface="Times New Roman" pitchFamily="18" charset="0"/>
              </a:rPr>
              <a:t>you’re changing the way you </a:t>
            </a:r>
            <a:r>
              <a:rPr lang="en-US" sz="4800" u="sng" dirty="0" smtClean="0">
                <a:latin typeface="Times New Roman" pitchFamily="18" charset="0"/>
              </a:rPr>
              <a:t>relate to God</a:t>
            </a:r>
            <a:r>
              <a:rPr lang="en-US" sz="4800" dirty="0" smtClean="0">
                <a:latin typeface="Times New Roman" pitchFamily="18" charset="0"/>
              </a:rPr>
              <a:t>.</a:t>
            </a:r>
            <a:endParaRPr lang="en-US" sz="480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41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6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smtClean="0"/>
              <a:t>23 and that you be </a:t>
            </a:r>
            <a:r>
              <a:rPr lang="en-US" sz="6000" u="sng" smtClean="0"/>
              <a:t>renewed in the spirit of your mind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2438400" y="1752600"/>
            <a:ext cx="3505200" cy="24384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3962400"/>
            <a:ext cx="70866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000" dirty="0">
                <a:latin typeface="Times New Roman" pitchFamily="18" charset="0"/>
              </a:rPr>
              <a:t>Faulty thinking about ourselves </a:t>
            </a:r>
            <a:r>
              <a:rPr lang="en-US" sz="6000" dirty="0" smtClean="0">
                <a:latin typeface="Times New Roman" pitchFamily="18" charset="0"/>
              </a:rPr>
              <a:t>blocks spiritual growth</a:t>
            </a:r>
            <a:endParaRPr lang="en-US" sz="600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41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6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smtClean="0"/>
              <a:t>23 and that you be </a:t>
            </a:r>
            <a:r>
              <a:rPr lang="en-US" sz="6000" u="sng" smtClean="0"/>
              <a:t>renewed in the spirit of your mind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2438400" y="1752600"/>
            <a:ext cx="3505200" cy="24384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3962400"/>
            <a:ext cx="70866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000" dirty="0">
                <a:latin typeface="Times New Roman" pitchFamily="18" charset="0"/>
              </a:rPr>
              <a:t>Faulty thinking about ourselves </a:t>
            </a:r>
            <a:r>
              <a:rPr lang="en-US" sz="6000" dirty="0" smtClean="0">
                <a:latin typeface="Times New Roman" pitchFamily="18" charset="0"/>
              </a:rPr>
              <a:t>blocks spiritual growth</a:t>
            </a:r>
            <a:endParaRPr lang="en-US" sz="6000" dirty="0">
              <a:latin typeface="Times New Roman" pitchFamily="18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429000" y="228600"/>
            <a:ext cx="5562600" cy="6400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Rom 6:11-13 Even so consider yourselves to be dead to sin, but alive to God in Christ Jesus… </a:t>
            </a:r>
            <a:r>
              <a:rPr lang="en-US" sz="4800" u="sng">
                <a:latin typeface="Times New Roman" pitchFamily="18" charset="0"/>
              </a:rPr>
              <a:t>present yourselves to God as those alive from the dead</a:t>
            </a:r>
            <a:r>
              <a:rPr lang="en-US" sz="4800">
                <a:latin typeface="Times New Roman" pitchFamily="18" charset="0"/>
              </a:rPr>
              <a:t>, and your members as instruments of goodness to God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41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6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smtClean="0"/>
              <a:t>23 and that you be </a:t>
            </a:r>
            <a:r>
              <a:rPr lang="en-US" sz="6000" u="sng" smtClean="0"/>
              <a:t>renewed in the spirit of your mind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2438400" y="1752600"/>
            <a:ext cx="3505200" cy="24384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3962400"/>
            <a:ext cx="70866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000" dirty="0">
                <a:latin typeface="Times New Roman" pitchFamily="18" charset="0"/>
              </a:rPr>
              <a:t>Faulty thinking about ourselves </a:t>
            </a:r>
            <a:r>
              <a:rPr lang="en-US" sz="6000" dirty="0" smtClean="0">
                <a:latin typeface="Times New Roman" pitchFamily="18" charset="0"/>
              </a:rPr>
              <a:t>blocks spiritual growth</a:t>
            </a:r>
            <a:endParaRPr lang="en-US" sz="6000" dirty="0">
              <a:latin typeface="Times New Roman" pitchFamily="18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429000" y="228600"/>
            <a:ext cx="5562600" cy="6400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Rom 6:11-13 Even so consider yourselves to be dead to sin, but alive to God in Christ Jesus… </a:t>
            </a:r>
            <a:r>
              <a:rPr lang="en-US" sz="4800" u="sng">
                <a:latin typeface="Times New Roman" pitchFamily="18" charset="0"/>
              </a:rPr>
              <a:t>present yourselves to God as those alive from the dead</a:t>
            </a:r>
            <a:r>
              <a:rPr lang="en-US" sz="4800">
                <a:latin typeface="Times New Roman" pitchFamily="18" charset="0"/>
              </a:rPr>
              <a:t>, and your members as instruments of goodness to God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41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6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smtClean="0"/>
              <a:t>23 and that you be </a:t>
            </a:r>
            <a:r>
              <a:rPr lang="en-US" sz="6000" u="sng" smtClean="0"/>
              <a:t>renewed in the spirit of your mind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2438400" y="1752600"/>
            <a:ext cx="3505200" cy="24384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3962400"/>
            <a:ext cx="70866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000" dirty="0">
                <a:latin typeface="Times New Roman" pitchFamily="18" charset="0"/>
              </a:rPr>
              <a:t>Faulty thinking about ourselves </a:t>
            </a:r>
            <a:r>
              <a:rPr lang="en-US" sz="6000" dirty="0" smtClean="0">
                <a:latin typeface="Times New Roman" pitchFamily="18" charset="0"/>
              </a:rPr>
              <a:t>blocks spiritual growth</a:t>
            </a:r>
            <a:endParaRPr lang="en-US" sz="6000" dirty="0">
              <a:latin typeface="Times New Roman" pitchFamily="18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429000" y="228600"/>
            <a:ext cx="5562600" cy="6400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800" dirty="0">
                <a:latin typeface="Times New Roman" pitchFamily="18" charset="0"/>
              </a:rPr>
              <a:t>Rom 6:11-13 Even so consider yourselves to be dead to sin, but alive to God in Christ Jesus… present yourselves to God as those alive from the dead, and </a:t>
            </a:r>
            <a:r>
              <a:rPr lang="en-US" sz="4800" u="sng" dirty="0">
                <a:latin typeface="Times New Roman" pitchFamily="18" charset="0"/>
              </a:rPr>
              <a:t>your members as instruments of goodness to God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21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03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dirty="0" smtClean="0"/>
              <a:t>21 Since you have heard about Jesus and have learned the truth that comes from him,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33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219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41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6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smtClean="0"/>
              <a:t>23 and that you be </a:t>
            </a:r>
            <a:r>
              <a:rPr lang="en-US" sz="6000" u="sng" smtClean="0"/>
              <a:t>renewed in the spirit of your mind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2438400" y="1752600"/>
            <a:ext cx="3505200" cy="24384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3962400"/>
            <a:ext cx="70866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000" dirty="0">
                <a:latin typeface="Times New Roman" pitchFamily="18" charset="0"/>
              </a:rPr>
              <a:t>Faulty thinking about ourselves </a:t>
            </a:r>
            <a:r>
              <a:rPr lang="en-US" sz="6000" dirty="0" smtClean="0">
                <a:latin typeface="Times New Roman" pitchFamily="18" charset="0"/>
              </a:rPr>
              <a:t>blocks spiritual growth</a:t>
            </a:r>
            <a:endParaRPr lang="en-US" sz="6000" dirty="0">
              <a:latin typeface="Times New Roman" pitchFamily="18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429000" y="228600"/>
            <a:ext cx="5562600" cy="6400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800" dirty="0">
                <a:latin typeface="Times New Roman" pitchFamily="18" charset="0"/>
              </a:rPr>
              <a:t>Rom 6:11-13 Even so consider yourselves to be dead to sin, but alive to God in Christ Jesus… present yourselves to God as those alive from the dead, and </a:t>
            </a:r>
            <a:r>
              <a:rPr lang="en-US" sz="4800" u="sng" dirty="0">
                <a:latin typeface="Times New Roman" pitchFamily="18" charset="0"/>
              </a:rPr>
              <a:t>your members as instruments of goodness to God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6200" y="533400"/>
            <a:ext cx="4267200" cy="198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8000" dirty="0" smtClean="0">
                <a:latin typeface="Times New Roman" pitchFamily="18" charset="0"/>
              </a:rPr>
              <a:t>Wearing diapers…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41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6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smtClean="0"/>
              <a:t>23 and that you be </a:t>
            </a:r>
            <a:r>
              <a:rPr lang="en-US" sz="6000" u="sng" smtClean="0"/>
              <a:t>renewed in the spirit of your mind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2438400" y="1752600"/>
            <a:ext cx="3505200" cy="24384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3962400"/>
            <a:ext cx="70866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000" dirty="0">
                <a:latin typeface="Times New Roman" pitchFamily="18" charset="0"/>
              </a:rPr>
              <a:t>Faulty thinking about ourselves </a:t>
            </a:r>
            <a:r>
              <a:rPr lang="en-US" sz="6000" dirty="0" smtClean="0">
                <a:latin typeface="Times New Roman" pitchFamily="18" charset="0"/>
              </a:rPr>
              <a:t>blocks spiritual growth</a:t>
            </a:r>
            <a:endParaRPr lang="en-US" sz="6000" dirty="0">
              <a:latin typeface="Times New Roman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6200" y="533400"/>
            <a:ext cx="57150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8800" dirty="0" smtClean="0">
                <a:latin typeface="Times New Roman" pitchFamily="18" charset="0"/>
              </a:rPr>
              <a:t>Becoming who you are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43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70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smtClean="0"/>
              <a:t>23 and that you be </a:t>
            </a:r>
            <a:r>
              <a:rPr lang="en-US" sz="6000" u="sng" smtClean="0"/>
              <a:t>renewed in the spirit of your mind</a:t>
            </a:r>
          </a:p>
        </p:txBody>
      </p:sp>
      <p:sp>
        <p:nvSpPr>
          <p:cNvPr id="44036" name="Rectangle 5"/>
          <p:cNvSpPr>
            <a:spLocks noChangeArrowheads="1"/>
          </p:cNvSpPr>
          <p:nvPr/>
        </p:nvSpPr>
        <p:spPr bwMode="auto">
          <a:xfrm>
            <a:off x="228600" y="1600200"/>
            <a:ext cx="8686800" cy="4038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600" dirty="0">
                <a:latin typeface="Times New Roman" pitchFamily="18" charset="0"/>
              </a:rPr>
              <a:t>In each of the following ethical exchanges, Paul contrasts what is typical of the old self with what is </a:t>
            </a:r>
            <a:r>
              <a:rPr lang="en-US" sz="6600" u="sng" dirty="0">
                <a:latin typeface="Times New Roman" pitchFamily="18" charset="0"/>
              </a:rPr>
              <a:t>fitting</a:t>
            </a:r>
            <a:r>
              <a:rPr lang="en-US" sz="6600" dirty="0">
                <a:latin typeface="Times New Roman" pitchFamily="18" charset="0"/>
              </a:rPr>
              <a:t> for the new self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87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0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dirty="0" smtClean="0"/>
              <a:t>25 Therefore each of you should </a:t>
            </a:r>
            <a:r>
              <a:rPr lang="en-US" sz="6000" u="sng" dirty="0" smtClean="0"/>
              <a:t>put off falsehood and speak truthfully</a:t>
            </a:r>
            <a:r>
              <a:rPr lang="en-US" sz="6000" dirty="0" smtClean="0"/>
              <a:t> to his neighbor, for we are all members of one body.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85800" y="5029200"/>
            <a:ext cx="51054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000" dirty="0" smtClean="0">
                <a:latin typeface="Times New Roman" pitchFamily="18" charset="0"/>
              </a:rPr>
              <a:t>The importance of truth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85800" y="5029200"/>
            <a:ext cx="51054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000" dirty="0" smtClean="0">
                <a:latin typeface="Times New Roman" pitchFamily="18" charset="0"/>
              </a:rPr>
              <a:t>The importance of truth</a:t>
            </a:r>
          </a:p>
        </p:txBody>
      </p:sp>
      <p:sp>
        <p:nvSpPr>
          <p:cNvPr id="110387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0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dirty="0" smtClean="0"/>
              <a:t>25 Therefore each of you should </a:t>
            </a:r>
            <a:r>
              <a:rPr lang="en-US" sz="6000" u="sng" dirty="0" smtClean="0"/>
              <a:t>put off falsehood and speak truthfully</a:t>
            </a:r>
            <a:r>
              <a:rPr lang="en-US" sz="6000" dirty="0" smtClean="0"/>
              <a:t> to his neighbor, for we are all members of one body.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505200" y="3962400"/>
            <a:ext cx="4876800" cy="1143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800" dirty="0" smtClean="0">
                <a:latin typeface="Times New Roman" pitchFamily="18" charset="0"/>
              </a:rPr>
              <a:t>God is the ultimate truth-teller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85800" y="5029200"/>
            <a:ext cx="51054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000" dirty="0" smtClean="0">
                <a:latin typeface="Times New Roman" pitchFamily="18" charset="0"/>
              </a:rPr>
              <a:t>The importance of truth</a:t>
            </a:r>
          </a:p>
        </p:txBody>
      </p:sp>
      <p:sp>
        <p:nvSpPr>
          <p:cNvPr id="110387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0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dirty="0" smtClean="0"/>
              <a:t>25 Therefore each of you should </a:t>
            </a:r>
            <a:r>
              <a:rPr lang="en-US" sz="6000" u="sng" dirty="0" smtClean="0"/>
              <a:t>put off falsehood and speak truthfully</a:t>
            </a:r>
            <a:r>
              <a:rPr lang="en-US" sz="6000" dirty="0" smtClean="0"/>
              <a:t> to his neighbor, for we are all members of one body.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505200" y="3962400"/>
            <a:ext cx="4876800" cy="1143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800" dirty="0" smtClean="0">
                <a:latin typeface="Times New Roman" pitchFamily="18" charset="0"/>
              </a:rPr>
              <a:t>God is the ultimate truth-teller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657600" y="5181600"/>
            <a:ext cx="4876800" cy="1143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800" dirty="0" smtClean="0">
                <a:latin typeface="Times New Roman" pitchFamily="18" charset="0"/>
              </a:rPr>
              <a:t>Satan is called the “father of lies”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87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0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dirty="0" smtClean="0"/>
              <a:t>25 Therefore each of you should </a:t>
            </a:r>
            <a:r>
              <a:rPr lang="en-US" sz="6000" u="sng" dirty="0" smtClean="0"/>
              <a:t>put off falsehood and speak truthfully</a:t>
            </a:r>
            <a:r>
              <a:rPr lang="en-US" sz="6000" dirty="0" smtClean="0"/>
              <a:t> to his neighbor, </a:t>
            </a:r>
            <a:r>
              <a:rPr lang="en-US" sz="6000" u="sng" dirty="0" smtClean="0"/>
              <a:t>for we are all members of one body</a:t>
            </a:r>
            <a:r>
              <a:rPr lang="en-US" sz="6000" dirty="0" smtClean="0"/>
              <a:t>.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209800" y="5029200"/>
            <a:ext cx="6400800" cy="1143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800" dirty="0" smtClean="0">
                <a:latin typeface="Times New Roman" pitchFamily="18" charset="0"/>
              </a:rPr>
              <a:t>All of these exchanges concern our relationships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87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0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dirty="0" smtClean="0"/>
              <a:t>25 Therefore each of you should </a:t>
            </a:r>
            <a:r>
              <a:rPr lang="en-US" sz="6000" u="sng" dirty="0" smtClean="0"/>
              <a:t>put off falsehood and speak truthfully</a:t>
            </a:r>
            <a:r>
              <a:rPr lang="en-US" sz="6000" dirty="0" smtClean="0"/>
              <a:t> to his neighbor, </a:t>
            </a:r>
            <a:r>
              <a:rPr lang="en-US" sz="6000" u="sng" dirty="0" smtClean="0"/>
              <a:t>for we are all members of one body</a:t>
            </a:r>
            <a:r>
              <a:rPr lang="en-US" sz="6000" dirty="0" smtClean="0"/>
              <a:t>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38200" y="5029200"/>
            <a:ext cx="7848600" cy="1219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800" dirty="0" smtClean="0">
                <a:latin typeface="Times New Roman" pitchFamily="18" charset="0"/>
              </a:rPr>
              <a:t>Relationship is </a:t>
            </a:r>
            <a:r>
              <a:rPr lang="en-US" sz="4800" dirty="0" err="1" smtClean="0">
                <a:latin typeface="Times New Roman" pitchFamily="18" charset="0"/>
              </a:rPr>
              <a:t>is</a:t>
            </a:r>
            <a:r>
              <a:rPr lang="en-US" sz="4800" dirty="0" smtClean="0">
                <a:latin typeface="Times New Roman" pitchFamily="18" charset="0"/>
              </a:rPr>
              <a:t> built on trust, and trust is built on truth.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4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28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dirty="0" smtClean="0"/>
              <a:t>25 Therefore each of you should </a:t>
            </a:r>
            <a:r>
              <a:rPr lang="en-US" sz="6000" u="sng" dirty="0" smtClean="0"/>
              <a:t>put off falsehood and speak truthfully</a:t>
            </a:r>
            <a:r>
              <a:rPr lang="en-US" sz="6000" dirty="0" smtClean="0"/>
              <a:t> to his neighbor, </a:t>
            </a:r>
            <a:r>
              <a:rPr lang="en-US" sz="6000" u="sng" dirty="0" smtClean="0"/>
              <a:t>for we are all members of one body</a:t>
            </a:r>
            <a:r>
              <a:rPr lang="en-US" sz="6000" dirty="0" smtClean="0"/>
              <a:t>. 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Doesn’t care about truth</a:t>
            </a: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New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Centered in truth</a:t>
            </a:r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47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29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dirty="0" smtClean="0"/>
              <a:t>25 Therefore each of you should </a:t>
            </a:r>
            <a:r>
              <a:rPr lang="en-US" sz="6000" u="sng" dirty="0" smtClean="0"/>
              <a:t>put off falsehood and speak truthfully</a:t>
            </a:r>
            <a:r>
              <a:rPr lang="en-US" sz="6000" dirty="0" smtClean="0"/>
              <a:t> to his neighbor, </a:t>
            </a:r>
            <a:r>
              <a:rPr lang="en-US" sz="6000" u="sng" dirty="0" smtClean="0"/>
              <a:t>for we are all members of one body</a:t>
            </a:r>
            <a:r>
              <a:rPr lang="en-US" sz="6000" dirty="0" smtClean="0"/>
              <a:t>. 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Won’t hesitate to lie for self-gratification</a:t>
            </a: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New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Ready to pay the price to be a truth-teller </a:t>
            </a:r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06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12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smtClean="0"/>
              <a:t>22 </a:t>
            </a:r>
            <a:r>
              <a:rPr lang="en-US" sz="6000" u="sng" smtClean="0"/>
              <a:t>lay aside your old self</a:t>
            </a:r>
            <a:r>
              <a:rPr lang="en-US" sz="6000" smtClean="0"/>
              <a:t>, which is being corrupted by its deceitful desires…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New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Tells truth for the benefit of others</a:t>
            </a:r>
          </a:p>
        </p:txBody>
      </p:sp>
      <p:sp>
        <p:nvSpPr>
          <p:cNvPr id="113152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31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dirty="0" smtClean="0"/>
              <a:t>25 Therefore each of you should </a:t>
            </a:r>
            <a:r>
              <a:rPr lang="en-US" sz="6000" u="sng" dirty="0" smtClean="0"/>
              <a:t>put off falsehood and speak truthfully</a:t>
            </a:r>
            <a:r>
              <a:rPr lang="en-US" sz="6000" dirty="0" smtClean="0"/>
              <a:t> to his neighbor, </a:t>
            </a:r>
            <a:r>
              <a:rPr lang="en-US" sz="6000" u="sng" dirty="0" smtClean="0"/>
              <a:t>for we are all members of one body</a:t>
            </a:r>
            <a:r>
              <a:rPr lang="en-US" sz="6000" dirty="0" smtClean="0"/>
              <a:t>. </a:t>
            </a:r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Won’t hesitate to lie for self-gratification</a:t>
            </a:r>
          </a:p>
        </p:txBody>
      </p:sp>
      <p:sp>
        <p:nvSpPr>
          <p:cNvPr id="51206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49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30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dirty="0" smtClean="0"/>
              <a:t>25 Therefore each of you should </a:t>
            </a:r>
            <a:r>
              <a:rPr lang="en-US" sz="6000" u="sng" dirty="0" smtClean="0"/>
              <a:t>put off falsehood and speak truthfully</a:t>
            </a:r>
            <a:r>
              <a:rPr lang="en-US" sz="6000" dirty="0" smtClean="0"/>
              <a:t> to his neighbor, </a:t>
            </a:r>
            <a:r>
              <a:rPr lang="en-US" sz="6000" u="sng" dirty="0" smtClean="0"/>
              <a:t>for we are all members of one body</a:t>
            </a:r>
            <a:r>
              <a:rPr lang="en-US" sz="6000" dirty="0" smtClean="0"/>
              <a:t>. 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Won’t hesitate to lie for self-protection</a:t>
            </a: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New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Has enough humility to admit fault</a:t>
            </a:r>
          </a:p>
        </p:txBody>
      </p:sp>
      <p:sp>
        <p:nvSpPr>
          <p:cNvPr id="53254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54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32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dirty="0" smtClean="0"/>
              <a:t>25 Therefore each of you should put off falsehood and speak truthfully to his neighbor, for we are all members of one body. 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Doesn’t understand community</a:t>
            </a: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New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Would rather suffer than dis-</a:t>
            </a:r>
            <a:br>
              <a:rPr lang="en-US" sz="4800">
                <a:latin typeface="Times New Roman" pitchFamily="18" charset="0"/>
              </a:rPr>
            </a:br>
            <a:r>
              <a:rPr lang="en-US" sz="4800">
                <a:latin typeface="Times New Roman" pitchFamily="18" charset="0"/>
              </a:rPr>
              <a:t>unify the body</a:t>
            </a:r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04800" y="3733800"/>
            <a:ext cx="6934200" cy="762000"/>
          </a:xfrm>
          <a:prstGeom prst="rect">
            <a:avLst/>
          </a:prstGeom>
          <a:noFill/>
          <a:ln w="571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57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33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smtClean="0"/>
              <a:t>25 Therefore each of you should put off falsehood and speak truthfully to his neighbor, for we are all members of one body. 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endParaRPr lang="en-US" sz="4800">
              <a:latin typeface="Times New Roman" pitchFamily="18" charset="0"/>
            </a:endParaRP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Self-centered</a:t>
            </a: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New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endParaRPr lang="en-US" sz="4800">
              <a:latin typeface="Times New Roman" pitchFamily="18" charset="0"/>
            </a:endParaRP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Others-centered</a:t>
            </a:r>
          </a:p>
        </p:txBody>
      </p:sp>
      <p:sp>
        <p:nvSpPr>
          <p:cNvPr id="57350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04800" y="3733800"/>
            <a:ext cx="6934200" cy="762000"/>
          </a:xfrm>
          <a:prstGeom prst="rect">
            <a:avLst/>
          </a:prstGeom>
          <a:noFill/>
          <a:ln w="571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01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9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None/>
              <a:defRPr/>
            </a:pPr>
            <a:r>
              <a:rPr lang="en-US" sz="5400" dirty="0" smtClean="0"/>
              <a:t>26-7 </a:t>
            </a:r>
            <a:r>
              <a:rPr lang="en-US" sz="5400" u="sng" dirty="0" smtClean="0"/>
              <a:t>Be angry, and yet do not sin</a:t>
            </a:r>
            <a:r>
              <a:rPr lang="en-US" sz="5400" dirty="0" smtClean="0"/>
              <a:t>; do not let the sun go down on your anger, and do not give the devil an opportunity.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rot="16200000" flipV="1">
            <a:off x="3657600" y="1981201"/>
            <a:ext cx="3048000" cy="24384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724400" y="4495800"/>
            <a:ext cx="3657600" cy="762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000" dirty="0" smtClean="0">
                <a:latin typeface="Times New Roman" pitchFamily="18" charset="0"/>
              </a:rPr>
              <a:t>Imperative</a:t>
            </a:r>
            <a:endParaRPr lang="en-US" sz="600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01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9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None/>
              <a:defRPr/>
            </a:pPr>
            <a:r>
              <a:rPr lang="en-US" sz="5400" dirty="0" smtClean="0"/>
              <a:t>26-7 </a:t>
            </a:r>
            <a:r>
              <a:rPr lang="en-US" sz="5400" u="sng" dirty="0" smtClean="0"/>
              <a:t>Be angry, and yet do not sin</a:t>
            </a:r>
            <a:r>
              <a:rPr lang="en-US" sz="5400" dirty="0" smtClean="0"/>
              <a:t>; do not let the sun go down on your anger, and do not give the devil an opportunity.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2209800" y="1676401"/>
            <a:ext cx="3352801" cy="2971799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762000" y="4343400"/>
            <a:ext cx="5181600" cy="762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000" dirty="0" smtClean="0">
                <a:latin typeface="Times New Roman" pitchFamily="18" charset="0"/>
              </a:rPr>
              <a:t>Also imperative</a:t>
            </a:r>
            <a:endParaRPr lang="en-US" sz="600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01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9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None/>
              <a:defRPr/>
            </a:pPr>
            <a:r>
              <a:rPr lang="en-US" sz="5400" dirty="0" smtClean="0"/>
              <a:t>26-7 </a:t>
            </a:r>
            <a:r>
              <a:rPr lang="en-US" sz="5400" u="sng" dirty="0" smtClean="0"/>
              <a:t>Be angry, and yet do not sin</a:t>
            </a:r>
            <a:r>
              <a:rPr lang="en-US" sz="5400" dirty="0" smtClean="0"/>
              <a:t>; </a:t>
            </a:r>
            <a:r>
              <a:rPr lang="en-US" sz="5400" u="sng" dirty="0" smtClean="0"/>
              <a:t>do not let the sun go down on your anger</a:t>
            </a:r>
            <a:r>
              <a:rPr lang="en-US" sz="5400" dirty="0" smtClean="0"/>
              <a:t>, and do not give the devil an opportunity.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rot="16200000" flipV="1">
            <a:off x="3962401" y="3048001"/>
            <a:ext cx="2819398" cy="25146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429000" y="5257800"/>
            <a:ext cx="5181600" cy="762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000" dirty="0" smtClean="0">
                <a:latin typeface="Times New Roman" pitchFamily="18" charset="0"/>
              </a:rPr>
              <a:t>Also imperative</a:t>
            </a:r>
            <a:endParaRPr lang="en-US" sz="600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01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9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None/>
              <a:defRPr/>
            </a:pPr>
            <a:r>
              <a:rPr lang="en-US" sz="5400" dirty="0" smtClean="0"/>
              <a:t>26-7 </a:t>
            </a:r>
            <a:r>
              <a:rPr lang="en-US" sz="5400" u="sng" dirty="0" smtClean="0"/>
              <a:t>Be angry, and yet do not sin; do not let the sun go down on your anger</a:t>
            </a:r>
            <a:r>
              <a:rPr lang="en-US" sz="5400" dirty="0" smtClean="0"/>
              <a:t>, and do not give the devil an opportunity.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>
                <a:latin typeface="Times New Roman" pitchFamily="18" charset="0"/>
              </a:rPr>
              <a:t>Old </a:t>
            </a:r>
            <a:r>
              <a:rPr lang="en-US" sz="4800" dirty="0" smtClean="0">
                <a:latin typeface="Times New Roman" pitchFamily="18" charset="0"/>
              </a:rPr>
              <a:t>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 smtClean="0">
                <a:latin typeface="Times New Roman" pitchFamily="18" charset="0"/>
              </a:rPr>
              <a:t>Never worries about sin when angry</a:t>
            </a:r>
            <a:endParaRPr lang="en-US" sz="4800" dirty="0">
              <a:latin typeface="Times New Roman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New self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01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9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None/>
              <a:defRPr/>
            </a:pPr>
            <a:r>
              <a:rPr lang="en-US" sz="5400" dirty="0" smtClean="0"/>
              <a:t>26-7 </a:t>
            </a:r>
            <a:r>
              <a:rPr lang="en-US" sz="5400" u="sng" dirty="0" smtClean="0"/>
              <a:t>Be angry, and yet do not sin; do not let the sun go down on your anger</a:t>
            </a:r>
            <a:r>
              <a:rPr lang="en-US" sz="5400" dirty="0" smtClean="0"/>
              <a:t>, and do not give the devil an opportunity.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>
                <a:latin typeface="Times New Roman" pitchFamily="18" charset="0"/>
              </a:rPr>
              <a:t>Old </a:t>
            </a:r>
            <a:r>
              <a:rPr lang="en-US" sz="4800" dirty="0" smtClean="0">
                <a:latin typeface="Times New Roman" pitchFamily="18" charset="0"/>
              </a:rPr>
              <a:t>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 smtClean="0">
                <a:latin typeface="Times New Roman" pitchFamily="18" charset="0"/>
              </a:rPr>
              <a:t>The only thing that matters is what I feel</a:t>
            </a:r>
            <a:endParaRPr lang="en-US" sz="4800" dirty="0">
              <a:latin typeface="Times New Roman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New self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01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9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None/>
              <a:defRPr/>
            </a:pPr>
            <a:r>
              <a:rPr lang="en-US" sz="5400" dirty="0" smtClean="0"/>
              <a:t>26-7 </a:t>
            </a:r>
            <a:r>
              <a:rPr lang="en-US" sz="5400" u="sng" dirty="0" smtClean="0"/>
              <a:t>Be angry, and yet do not sin; do not let the sun go down on your anger</a:t>
            </a:r>
            <a:r>
              <a:rPr lang="en-US" sz="5400" dirty="0" smtClean="0"/>
              <a:t>, and do not give the devil an opportunity.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>
                <a:latin typeface="Times New Roman" pitchFamily="18" charset="0"/>
              </a:rPr>
              <a:t>Old </a:t>
            </a:r>
            <a:r>
              <a:rPr lang="en-US" sz="4800" dirty="0" smtClean="0">
                <a:latin typeface="Times New Roman" pitchFamily="18" charset="0"/>
              </a:rPr>
              <a:t>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 smtClean="0">
                <a:latin typeface="Times New Roman" pitchFamily="18" charset="0"/>
              </a:rPr>
              <a:t>I have the right to express my feelings…</a:t>
            </a:r>
            <a:endParaRPr lang="en-US" sz="4800" dirty="0">
              <a:latin typeface="Times New Roman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New self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06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12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smtClean="0"/>
              <a:t>22 </a:t>
            </a:r>
            <a:r>
              <a:rPr lang="en-US" sz="6000" u="sng" smtClean="0"/>
              <a:t>lay aside your old self</a:t>
            </a:r>
            <a:r>
              <a:rPr lang="en-US" sz="6000" smtClean="0"/>
              <a:t>, which is being corrupted by its deceitful desires… 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rot="16200000" flipV="1">
            <a:off x="3086100" y="2324100"/>
            <a:ext cx="3048000" cy="17526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819400" y="4343400"/>
            <a:ext cx="5410200" cy="762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5400" dirty="0" smtClean="0">
                <a:latin typeface="Times New Roman" pitchFamily="18" charset="0"/>
              </a:rPr>
              <a:t>Lay aside = aorist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endParaRPr lang="en-US" sz="540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01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9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None/>
              <a:defRPr/>
            </a:pPr>
            <a:r>
              <a:rPr lang="en-US" sz="5400" dirty="0" smtClean="0"/>
              <a:t>26-7 </a:t>
            </a:r>
            <a:r>
              <a:rPr lang="en-US" sz="5400" u="sng" dirty="0" smtClean="0"/>
              <a:t>Be angry, and yet do not sin; do not let the sun go down on your anger</a:t>
            </a:r>
            <a:r>
              <a:rPr lang="en-US" sz="5400" dirty="0" smtClean="0"/>
              <a:t>, and do not give the devil an opportunity.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>
                <a:latin typeface="Times New Roman" pitchFamily="18" charset="0"/>
              </a:rPr>
              <a:t>Old </a:t>
            </a:r>
            <a:r>
              <a:rPr lang="en-US" sz="4800" dirty="0" smtClean="0">
                <a:latin typeface="Times New Roman" pitchFamily="18" charset="0"/>
              </a:rPr>
              <a:t>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 smtClean="0">
                <a:latin typeface="Times New Roman" pitchFamily="18" charset="0"/>
              </a:rPr>
              <a:t>I have the right to express my feelings…</a:t>
            </a:r>
            <a:endParaRPr lang="en-US" sz="4800" dirty="0">
              <a:latin typeface="Times New Roman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>
                <a:latin typeface="Times New Roman" pitchFamily="18" charset="0"/>
              </a:rPr>
              <a:t>New </a:t>
            </a:r>
            <a:r>
              <a:rPr lang="en-US" sz="4800" dirty="0" smtClean="0">
                <a:latin typeface="Times New Roman" pitchFamily="18" charset="0"/>
              </a:rPr>
              <a:t>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 smtClean="0">
                <a:latin typeface="Times New Roman" pitchFamily="18" charset="0"/>
              </a:rPr>
              <a:t>Examines sinful parts of anger</a:t>
            </a:r>
            <a:endParaRPr lang="en-US" sz="4800" dirty="0">
              <a:latin typeface="Times New Roman" pitchFamily="18" charset="0"/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01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9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None/>
              <a:defRPr/>
            </a:pPr>
            <a:r>
              <a:rPr lang="en-US" sz="5400" dirty="0" smtClean="0"/>
              <a:t>26-7 </a:t>
            </a:r>
            <a:r>
              <a:rPr lang="en-US" sz="5400" u="sng" dirty="0" smtClean="0"/>
              <a:t>Be angry, and yet do not sin; do not let the sun go down on your anger</a:t>
            </a:r>
            <a:r>
              <a:rPr lang="en-US" sz="5400" dirty="0" smtClean="0"/>
              <a:t>, and do not give the devil an opportunity.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>
                <a:latin typeface="Times New Roman" pitchFamily="18" charset="0"/>
              </a:rPr>
              <a:t>Old </a:t>
            </a:r>
            <a:r>
              <a:rPr lang="en-US" sz="4800" dirty="0" smtClean="0">
                <a:latin typeface="Times New Roman" pitchFamily="18" charset="0"/>
              </a:rPr>
              <a:t>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 smtClean="0">
                <a:latin typeface="Times New Roman" pitchFamily="18" charset="0"/>
              </a:rPr>
              <a:t>I have the right to express my feelings…</a:t>
            </a:r>
            <a:endParaRPr lang="en-US" sz="4800" dirty="0">
              <a:latin typeface="Times New Roman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>
                <a:latin typeface="Times New Roman" pitchFamily="18" charset="0"/>
              </a:rPr>
              <a:t>New </a:t>
            </a:r>
            <a:r>
              <a:rPr lang="en-US" sz="4800" dirty="0" smtClean="0">
                <a:latin typeface="Times New Roman" pitchFamily="18" charset="0"/>
              </a:rPr>
              <a:t>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 smtClean="0">
                <a:latin typeface="Times New Roman" pitchFamily="18" charset="0"/>
              </a:rPr>
              <a:t>Willing to discard anger that is not righteous</a:t>
            </a:r>
            <a:endParaRPr lang="en-US" sz="4800" dirty="0">
              <a:latin typeface="Times New Roman" pitchFamily="18" charset="0"/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01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9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None/>
              <a:defRPr/>
            </a:pPr>
            <a:r>
              <a:rPr lang="en-US" sz="5400" dirty="0" smtClean="0"/>
              <a:t>26-7 </a:t>
            </a:r>
            <a:r>
              <a:rPr lang="en-US" sz="5400" u="sng" dirty="0" smtClean="0"/>
              <a:t>Be angry, and yet do not sin; do not let the sun go down on your anger</a:t>
            </a:r>
            <a:r>
              <a:rPr lang="en-US" sz="5400" dirty="0" smtClean="0"/>
              <a:t>, and do not give the devil an opportunity.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>
                <a:latin typeface="Times New Roman" pitchFamily="18" charset="0"/>
              </a:rPr>
              <a:t>Old </a:t>
            </a:r>
            <a:r>
              <a:rPr lang="en-US" sz="4800" dirty="0" smtClean="0">
                <a:latin typeface="Times New Roman" pitchFamily="18" charset="0"/>
              </a:rPr>
              <a:t>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 smtClean="0">
                <a:latin typeface="Times New Roman" pitchFamily="18" charset="0"/>
              </a:rPr>
              <a:t>I have the right to express my feelings…</a:t>
            </a:r>
            <a:endParaRPr lang="en-US" sz="4800" dirty="0">
              <a:latin typeface="Times New Roman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>
                <a:latin typeface="Times New Roman" pitchFamily="18" charset="0"/>
              </a:rPr>
              <a:t>New </a:t>
            </a:r>
            <a:r>
              <a:rPr lang="en-US" sz="4800" dirty="0" smtClean="0">
                <a:latin typeface="Times New Roman" pitchFamily="18" charset="0"/>
              </a:rPr>
              <a:t>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 smtClean="0">
                <a:latin typeface="Times New Roman" pitchFamily="18" charset="0"/>
              </a:rPr>
              <a:t>Willing to forgive</a:t>
            </a:r>
            <a:endParaRPr lang="en-US" sz="4800" dirty="0">
              <a:latin typeface="Times New Roman" pitchFamily="18" charset="0"/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01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9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None/>
              <a:defRPr/>
            </a:pPr>
            <a:r>
              <a:rPr lang="en-US" sz="5400" dirty="0" smtClean="0"/>
              <a:t>26-7 Be angry, and yet do not sin; </a:t>
            </a:r>
            <a:r>
              <a:rPr lang="en-US" sz="5400" u="sng" dirty="0" smtClean="0"/>
              <a:t>do not let the sun go down on your anger</a:t>
            </a:r>
            <a:r>
              <a:rPr lang="en-US" sz="5400" dirty="0" smtClean="0"/>
              <a:t>, and do not give the devil an opportunity.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>
                <a:latin typeface="Times New Roman" pitchFamily="18" charset="0"/>
              </a:rPr>
              <a:t>Old </a:t>
            </a:r>
            <a:r>
              <a:rPr lang="en-US" sz="4800" dirty="0" smtClean="0">
                <a:latin typeface="Times New Roman" pitchFamily="18" charset="0"/>
              </a:rPr>
              <a:t>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 smtClean="0">
                <a:latin typeface="Times New Roman" pitchFamily="18" charset="0"/>
              </a:rPr>
              <a:t>Simmers resentments and gets more angry</a:t>
            </a:r>
            <a:endParaRPr lang="en-US" sz="4800" dirty="0">
              <a:latin typeface="Times New Roman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>
                <a:latin typeface="Times New Roman" pitchFamily="18" charset="0"/>
              </a:rPr>
              <a:t>New </a:t>
            </a:r>
            <a:r>
              <a:rPr lang="en-US" sz="4800" dirty="0" smtClean="0">
                <a:latin typeface="Times New Roman" pitchFamily="18" charset="0"/>
              </a:rPr>
              <a:t>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 smtClean="0">
                <a:latin typeface="Times New Roman" pitchFamily="18" charset="0"/>
              </a:rPr>
              <a:t>Brings anger to God for modification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01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9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None/>
              <a:defRPr/>
            </a:pPr>
            <a:r>
              <a:rPr lang="en-US" sz="5400" dirty="0" smtClean="0"/>
              <a:t>26-7 Be angry, and yet do not sin; </a:t>
            </a:r>
            <a:r>
              <a:rPr lang="en-US" sz="5400" u="sng" dirty="0" smtClean="0"/>
              <a:t>do not let the sun go down on your anger</a:t>
            </a:r>
            <a:r>
              <a:rPr lang="en-US" sz="5400" dirty="0" smtClean="0"/>
              <a:t>, and do not give the devil an opportunity.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>
                <a:latin typeface="Times New Roman" pitchFamily="18" charset="0"/>
              </a:rPr>
              <a:t>Old </a:t>
            </a:r>
            <a:r>
              <a:rPr lang="en-US" sz="4800" dirty="0" smtClean="0">
                <a:latin typeface="Times New Roman" pitchFamily="18" charset="0"/>
              </a:rPr>
              <a:t>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 smtClean="0">
                <a:latin typeface="Times New Roman" pitchFamily="18" charset="0"/>
              </a:rPr>
              <a:t>I need to ventilate my anger before it gets worse</a:t>
            </a:r>
            <a:endParaRPr lang="en-US" sz="4800" dirty="0">
              <a:latin typeface="Times New Roman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>
                <a:latin typeface="Times New Roman" pitchFamily="18" charset="0"/>
              </a:rPr>
              <a:t>New </a:t>
            </a:r>
            <a:r>
              <a:rPr lang="en-US" sz="4800" dirty="0" smtClean="0">
                <a:latin typeface="Times New Roman" pitchFamily="18" charset="0"/>
              </a:rPr>
              <a:t>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 smtClean="0">
                <a:latin typeface="Times New Roman" pitchFamily="18" charset="0"/>
              </a:rPr>
              <a:t>Eager to resolve anger quickly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01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9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None/>
              <a:defRPr/>
            </a:pPr>
            <a:r>
              <a:rPr lang="en-US" sz="5400" dirty="0" smtClean="0"/>
              <a:t>26-7 Be angry, and yet do not sin; </a:t>
            </a:r>
            <a:r>
              <a:rPr lang="en-US" sz="5400" u="sng" dirty="0" smtClean="0"/>
              <a:t>do not let the sun go down on your anger</a:t>
            </a:r>
            <a:r>
              <a:rPr lang="en-US" sz="5400" dirty="0" smtClean="0"/>
              <a:t>, and </a:t>
            </a:r>
            <a:r>
              <a:rPr lang="en-US" sz="5400" u="sng" dirty="0" smtClean="0"/>
              <a:t>do not give the devil an opportunity</a:t>
            </a:r>
            <a:r>
              <a:rPr lang="en-US" sz="5400" dirty="0" smtClean="0"/>
              <a:t>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>
                <a:latin typeface="Times New Roman" pitchFamily="18" charset="0"/>
              </a:rPr>
              <a:t>Old </a:t>
            </a:r>
            <a:r>
              <a:rPr lang="en-US" sz="4800" dirty="0" smtClean="0">
                <a:latin typeface="Times New Roman" pitchFamily="18" charset="0"/>
              </a:rPr>
              <a:t>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 smtClean="0">
                <a:latin typeface="Times New Roman" pitchFamily="18" charset="0"/>
              </a:rPr>
              <a:t>I need to ventilate my anger before it gets worse</a:t>
            </a:r>
            <a:endParaRPr lang="en-US" sz="4800" dirty="0">
              <a:latin typeface="Times New Roman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>
                <a:latin typeface="Times New Roman" pitchFamily="18" charset="0"/>
              </a:rPr>
              <a:t>New </a:t>
            </a:r>
            <a:r>
              <a:rPr lang="en-US" sz="4800" dirty="0" smtClean="0">
                <a:latin typeface="Times New Roman" pitchFamily="18" charset="0"/>
              </a:rPr>
              <a:t>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 smtClean="0">
                <a:latin typeface="Times New Roman" pitchFamily="18" charset="0"/>
              </a:rPr>
              <a:t>Aware of how the enemy can use anger in the body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01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9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None/>
              <a:defRPr/>
            </a:pPr>
            <a:r>
              <a:rPr lang="en-US" sz="5400" dirty="0" smtClean="0"/>
              <a:t>26-7 Be angry, and yet do not sin; </a:t>
            </a:r>
            <a:r>
              <a:rPr lang="en-US" sz="5400" u="sng" dirty="0" smtClean="0"/>
              <a:t>do not let the sun go down on your anger</a:t>
            </a:r>
            <a:r>
              <a:rPr lang="en-US" sz="5400" dirty="0" smtClean="0"/>
              <a:t>, and </a:t>
            </a:r>
            <a:r>
              <a:rPr lang="en-US" sz="5400" u="sng" dirty="0" smtClean="0"/>
              <a:t>do not give the devil an opportunity</a:t>
            </a:r>
            <a:r>
              <a:rPr lang="en-US" sz="5400" dirty="0" smtClean="0"/>
              <a:t>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>
                <a:latin typeface="Times New Roman" pitchFamily="18" charset="0"/>
              </a:rPr>
              <a:t>Old </a:t>
            </a:r>
            <a:r>
              <a:rPr lang="en-US" sz="4800" dirty="0" smtClean="0">
                <a:latin typeface="Times New Roman" pitchFamily="18" charset="0"/>
              </a:rPr>
              <a:t>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 smtClean="0">
                <a:latin typeface="Times New Roman" pitchFamily="18" charset="0"/>
              </a:rPr>
              <a:t>I need to ventilate my anger before it gets worse</a:t>
            </a:r>
            <a:endParaRPr lang="en-US" sz="4800" dirty="0">
              <a:latin typeface="Times New Roman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>
                <a:latin typeface="Times New Roman" pitchFamily="18" charset="0"/>
              </a:rPr>
              <a:t>New </a:t>
            </a:r>
            <a:r>
              <a:rPr lang="en-US" sz="4800" dirty="0" smtClean="0">
                <a:latin typeface="Times New Roman" pitchFamily="18" charset="0"/>
              </a:rPr>
              <a:t>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 smtClean="0">
                <a:latin typeface="Times New Roman" pitchFamily="18" charset="0"/>
              </a:rPr>
              <a:t>More on this later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603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96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28 He who has been stealing should steal no longer, but should work, doing something useful with his own hands, that he may have something to share with those in need. 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Getting money and goods for me and mine</a:t>
            </a: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New self</a:t>
            </a:r>
          </a:p>
        </p:txBody>
      </p:sp>
      <p:sp>
        <p:nvSpPr>
          <p:cNvPr id="60422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62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78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28 He who has been stealing should steal no longer, but should work, doing something useful with his own hands, </a:t>
            </a:r>
            <a:r>
              <a:rPr lang="en-US" sz="4800" u="sng" smtClean="0"/>
              <a:t>that he may have something to share with those in need</a:t>
            </a:r>
            <a:r>
              <a:rPr lang="en-US" sz="4800" smtClean="0"/>
              <a:t>. 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400">
                <a:latin typeface="Times New Roman" pitchFamily="18" charset="0"/>
              </a:rPr>
              <a:t>Stealing = ultimate example of being a taker</a:t>
            </a: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New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400">
                <a:latin typeface="Times New Roman" pitchFamily="18" charset="0"/>
              </a:rPr>
              <a:t>Focus is on getting money to give to the needy</a:t>
            </a:r>
          </a:p>
        </p:txBody>
      </p:sp>
      <p:sp>
        <p:nvSpPr>
          <p:cNvPr id="63494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62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78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28 He who has been stealing should steal no longer, but should work, doing something useful with his own hands, </a:t>
            </a:r>
            <a:r>
              <a:rPr lang="en-US" sz="4800" u="sng" smtClean="0"/>
              <a:t>that he may have something to share with those in need</a:t>
            </a:r>
            <a:r>
              <a:rPr lang="en-US" sz="4800" smtClean="0"/>
              <a:t>. 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400">
                <a:latin typeface="Times New Roman" pitchFamily="18" charset="0"/>
              </a:rPr>
              <a:t>Stealing = ultimate example of being a taker</a:t>
            </a: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New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400">
                <a:latin typeface="Times New Roman" pitchFamily="18" charset="0"/>
              </a:rPr>
              <a:t>Focus is on getting money to give to the needy</a:t>
            </a:r>
          </a:p>
        </p:txBody>
      </p:sp>
      <p:sp>
        <p:nvSpPr>
          <p:cNvPr id="63494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 bwMode="auto">
          <a:xfrm>
            <a:off x="6705600" y="5486400"/>
            <a:ext cx="1447800" cy="609600"/>
          </a:xfrm>
          <a:prstGeom prst="ellips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0" y="5909310"/>
            <a:ext cx="1371600" cy="609600"/>
          </a:xfrm>
          <a:prstGeom prst="ellips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" name="Straight Connector 9"/>
          <p:cNvCxnSpPr>
            <a:stCxn id="7" idx="2"/>
          </p:cNvCxnSpPr>
          <p:nvPr/>
        </p:nvCxnSpPr>
        <p:spPr bwMode="auto">
          <a:xfrm rot="10800000" flipV="1">
            <a:off x="1371600" y="5791200"/>
            <a:ext cx="5334000" cy="38100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06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12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dirty="0" smtClean="0"/>
              <a:t>22 </a:t>
            </a:r>
            <a:r>
              <a:rPr lang="en-US" sz="6000" u="sng" dirty="0" smtClean="0"/>
              <a:t>having laid aside your old self</a:t>
            </a:r>
            <a:r>
              <a:rPr lang="en-US" sz="6000" dirty="0" smtClean="0"/>
              <a:t>, which is being corrupted by its deceitful desires… 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rot="16200000" flipV="1">
            <a:off x="3771900" y="2324100"/>
            <a:ext cx="3048000" cy="17526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819400" y="4343400"/>
            <a:ext cx="5410200" cy="762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5400" dirty="0" smtClean="0">
                <a:latin typeface="Times New Roman" pitchFamily="18" charset="0"/>
              </a:rPr>
              <a:t>Lay aside = aorist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endParaRPr lang="en-US" sz="540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62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78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28 He who has been stealing should steal no longer, but should work, doing something useful with his own hands, </a:t>
            </a:r>
            <a:r>
              <a:rPr lang="en-US" sz="4800" u="sng" smtClean="0"/>
              <a:t>that he may have something to share with those in need</a:t>
            </a:r>
            <a:r>
              <a:rPr lang="en-US" sz="4800" smtClean="0"/>
              <a:t>. 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400">
                <a:latin typeface="Times New Roman" pitchFamily="18" charset="0"/>
              </a:rPr>
              <a:t>Stealing = ultimate example of being a taker</a:t>
            </a: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>
                <a:latin typeface="Times New Roman" pitchFamily="18" charset="0"/>
              </a:rPr>
              <a:t>New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400" dirty="0">
                <a:latin typeface="Times New Roman" pitchFamily="18" charset="0"/>
              </a:rPr>
              <a:t>Willing to do hard work to be a giver</a:t>
            </a:r>
          </a:p>
        </p:txBody>
      </p:sp>
      <p:sp>
        <p:nvSpPr>
          <p:cNvPr id="64518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79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28 He who has been stealing should steal no longer, but should work, doing something useful with his own hands, </a:t>
            </a:r>
            <a:r>
              <a:rPr lang="en-US" sz="4800" u="sng" smtClean="0"/>
              <a:t>that he may have something to share with those in need</a:t>
            </a:r>
            <a:r>
              <a:rPr lang="en-US" sz="4800" smtClean="0"/>
              <a:t>. 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Old self</a:t>
            </a:r>
          </a:p>
          <a:p>
            <a:pPr algn="l">
              <a:lnSpc>
                <a:spcPct val="65000"/>
              </a:lnSpc>
              <a:spcBef>
                <a:spcPct val="5000"/>
              </a:spcBef>
            </a:pPr>
            <a:r>
              <a:rPr lang="en-US" sz="4400">
                <a:latin typeface="Times New Roman" pitchFamily="18" charset="0"/>
              </a:rPr>
              <a:t>Has a place for giving, but not sacrificially</a:t>
            </a: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>
                <a:latin typeface="Times New Roman" pitchFamily="18" charset="0"/>
              </a:rPr>
              <a:t>New </a:t>
            </a:r>
            <a:r>
              <a:rPr lang="en-US" sz="4800" dirty="0" smtClean="0">
                <a:latin typeface="Times New Roman" pitchFamily="18" charset="0"/>
              </a:rPr>
              <a:t>self</a:t>
            </a:r>
          </a:p>
          <a:p>
            <a:pPr lvl="0" algn="l">
              <a:lnSpc>
                <a:spcPct val="70000"/>
              </a:lnSpc>
              <a:spcBef>
                <a:spcPct val="5000"/>
              </a:spcBef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Willing to do hard work to be a giver</a:t>
            </a:r>
          </a:p>
        </p:txBody>
      </p:sp>
      <p:sp>
        <p:nvSpPr>
          <p:cNvPr id="65542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0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228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28 He who has been stealing should steal no longer, but should work, doing something useful with his own hands, </a:t>
            </a:r>
            <a:r>
              <a:rPr lang="en-US" sz="4800" u="sng" smtClean="0"/>
              <a:t>that he may have something to share with those in need</a:t>
            </a:r>
            <a:r>
              <a:rPr lang="en-US" sz="4800" smtClean="0"/>
              <a:t>. 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Old self</a:t>
            </a:r>
          </a:p>
          <a:p>
            <a:pPr algn="l">
              <a:lnSpc>
                <a:spcPct val="65000"/>
              </a:lnSpc>
              <a:spcBef>
                <a:spcPct val="5000"/>
              </a:spcBef>
            </a:pPr>
            <a:r>
              <a:rPr lang="en-US" sz="4400">
                <a:latin typeface="Times New Roman" pitchFamily="18" charset="0"/>
              </a:rPr>
              <a:t>Has a place for giving, but never the reason for working</a:t>
            </a:r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 dirty="0">
                <a:latin typeface="Times New Roman" pitchFamily="18" charset="0"/>
              </a:rPr>
              <a:t>New </a:t>
            </a:r>
            <a:r>
              <a:rPr lang="en-US" sz="4800" dirty="0" smtClean="0">
                <a:latin typeface="Times New Roman" pitchFamily="18" charset="0"/>
              </a:rPr>
              <a:t>self</a:t>
            </a:r>
          </a:p>
          <a:p>
            <a:pPr lvl="0" algn="l">
              <a:lnSpc>
                <a:spcPct val="70000"/>
              </a:lnSpc>
              <a:spcBef>
                <a:spcPct val="5000"/>
              </a:spcBef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Willing to do hard work to be a giver</a:t>
            </a:r>
          </a:p>
        </p:txBody>
      </p:sp>
      <p:sp>
        <p:nvSpPr>
          <p:cNvPr id="66566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10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99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28 He who has been stealing should steal no longer, but should work, doing something useful with his own hands, </a:t>
            </a:r>
            <a:r>
              <a:rPr lang="en-US" sz="4800" u="sng" smtClean="0"/>
              <a:t>that he may have something to share with those in need</a:t>
            </a:r>
            <a:r>
              <a:rPr lang="en-US" sz="4800" smtClean="0"/>
              <a:t>. 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Old self</a:t>
            </a:r>
          </a:p>
          <a:p>
            <a:pPr algn="l">
              <a:lnSpc>
                <a:spcPct val="65000"/>
              </a:lnSpc>
              <a:spcBef>
                <a:spcPct val="5000"/>
              </a:spcBef>
            </a:pPr>
            <a:r>
              <a:rPr lang="en-US" sz="4400">
                <a:latin typeface="Times New Roman" pitchFamily="18" charset="0"/>
              </a:rPr>
              <a:t>Has a place for giving, but never the reason for working</a:t>
            </a:r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New self</a:t>
            </a:r>
          </a:p>
          <a:p>
            <a:pPr algn="l">
              <a:lnSpc>
                <a:spcPct val="65000"/>
              </a:lnSpc>
              <a:spcBef>
                <a:spcPct val="5000"/>
              </a:spcBef>
            </a:pPr>
            <a:r>
              <a:rPr lang="en-US" sz="4400">
                <a:latin typeface="Times New Roman" pitchFamily="18" charset="0"/>
              </a:rPr>
              <a:t>Giving = the primary reason for maximizing income</a:t>
            </a:r>
          </a:p>
        </p:txBody>
      </p:sp>
      <p:sp>
        <p:nvSpPr>
          <p:cNvPr id="67590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013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200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28 He who has been stealing should steal no longer, but should work, doing something useful with his own hands, </a:t>
            </a:r>
            <a:r>
              <a:rPr lang="en-US" sz="4800" u="sng" smtClean="0"/>
              <a:t>that he may have something to share with those in need</a:t>
            </a:r>
            <a:r>
              <a:rPr lang="en-US" sz="4800" smtClean="0"/>
              <a:t>. 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Old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Personal finance</a:t>
            </a:r>
          </a:p>
          <a:p>
            <a:pPr algn="l">
              <a:lnSpc>
                <a:spcPct val="65000"/>
              </a:lnSpc>
              <a:spcBef>
                <a:spcPct val="5000"/>
              </a:spcBef>
            </a:pPr>
            <a:endParaRPr lang="en-US" sz="4400">
              <a:latin typeface="Times New Roman" pitchFamily="18" charset="0"/>
            </a:endParaRPr>
          </a:p>
          <a:p>
            <a:pPr algn="l">
              <a:lnSpc>
                <a:spcPct val="65000"/>
              </a:lnSpc>
              <a:spcBef>
                <a:spcPct val="5000"/>
              </a:spcBef>
            </a:pPr>
            <a:r>
              <a:rPr lang="en-US" sz="4400">
                <a:latin typeface="Times New Roman" pitchFamily="18" charset="0"/>
              </a:rPr>
              <a:t>= Self-centered</a:t>
            </a: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4572000" y="4495800"/>
            <a:ext cx="45720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New self</a:t>
            </a:r>
          </a:p>
          <a:p>
            <a:pPr algn="l">
              <a:lnSpc>
                <a:spcPct val="70000"/>
              </a:lnSpc>
              <a:spcBef>
                <a:spcPct val="5000"/>
              </a:spcBef>
            </a:pPr>
            <a:r>
              <a:rPr lang="en-US" sz="4800">
                <a:latin typeface="Times New Roman" pitchFamily="18" charset="0"/>
              </a:rPr>
              <a:t>Personal finance</a:t>
            </a:r>
          </a:p>
          <a:p>
            <a:pPr algn="l">
              <a:lnSpc>
                <a:spcPct val="65000"/>
              </a:lnSpc>
              <a:spcBef>
                <a:spcPct val="5000"/>
              </a:spcBef>
            </a:pPr>
            <a:endParaRPr lang="en-US" sz="4400">
              <a:latin typeface="Times New Roman" pitchFamily="18" charset="0"/>
            </a:endParaRPr>
          </a:p>
          <a:p>
            <a:pPr algn="l">
              <a:lnSpc>
                <a:spcPct val="65000"/>
              </a:lnSpc>
              <a:spcBef>
                <a:spcPct val="5000"/>
              </a:spcBef>
            </a:pPr>
            <a:r>
              <a:rPr lang="en-US" sz="4400">
                <a:latin typeface="Times New Roman" pitchFamily="18" charset="0"/>
              </a:rPr>
              <a:t>= Others-centered</a:t>
            </a:r>
          </a:p>
        </p:txBody>
      </p:sp>
      <p:sp>
        <p:nvSpPr>
          <p:cNvPr id="69638" name="Line 6"/>
          <p:cNvSpPr>
            <a:spLocks noChangeShapeType="1"/>
          </p:cNvSpPr>
          <p:nvPr/>
        </p:nvSpPr>
        <p:spPr bwMode="auto">
          <a:xfrm>
            <a:off x="0" y="5029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29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smtClean="0"/>
              <a:t>26-7 “Be angry and do not sin,” Do not let the sun go down while you are still angry, </a:t>
            </a:r>
            <a:r>
              <a:rPr lang="en-US" sz="6000" u="sng" smtClean="0"/>
              <a:t>and do not give the devil a foothold</a:t>
            </a:r>
            <a:r>
              <a:rPr lang="en-US" sz="6000" smtClean="0"/>
              <a:t>. </a:t>
            </a: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7200" dirty="0">
                <a:latin typeface="Times New Roman" pitchFamily="18" charset="0"/>
              </a:rPr>
              <a:t>So far: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600" dirty="0">
                <a:latin typeface="Times New Roman" pitchFamily="18" charset="0"/>
              </a:rPr>
              <a:t>1. In </a:t>
            </a:r>
            <a:r>
              <a:rPr lang="en-US" sz="6600" dirty="0" smtClean="0">
                <a:latin typeface="Times New Roman" pitchFamily="18" charset="0"/>
              </a:rPr>
              <a:t>Jesus, </a:t>
            </a:r>
            <a:r>
              <a:rPr lang="en-US" sz="6600" dirty="0">
                <a:latin typeface="Times New Roman" pitchFamily="18" charset="0"/>
              </a:rPr>
              <a:t>we have a </a:t>
            </a:r>
            <a:br>
              <a:rPr lang="en-US" sz="6600" dirty="0">
                <a:latin typeface="Times New Roman" pitchFamily="18" charset="0"/>
              </a:rPr>
            </a:br>
            <a:r>
              <a:rPr lang="en-US" sz="6600" dirty="0">
                <a:latin typeface="Times New Roman" pitchFamily="18" charset="0"/>
              </a:rPr>
              <a:t>  </a:t>
            </a:r>
            <a:r>
              <a:rPr lang="en-US" sz="6600" dirty="0" smtClean="0">
                <a:latin typeface="Times New Roman" pitchFamily="18" charset="0"/>
              </a:rPr>
              <a:t>  new </a:t>
            </a:r>
            <a:r>
              <a:rPr lang="en-US" sz="6600" dirty="0">
                <a:latin typeface="Times New Roman" pitchFamily="18" charset="0"/>
              </a:rPr>
              <a:t>identity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600" dirty="0">
                <a:latin typeface="Times New Roman" pitchFamily="18" charset="0"/>
              </a:rPr>
              <a:t>2. But we have to believe </a:t>
            </a:r>
            <a:br>
              <a:rPr lang="en-US" sz="6600" dirty="0">
                <a:latin typeface="Times New Roman" pitchFamily="18" charset="0"/>
              </a:rPr>
            </a:br>
            <a:r>
              <a:rPr lang="en-US" sz="6600" dirty="0">
                <a:latin typeface="Times New Roman" pitchFamily="18" charset="0"/>
              </a:rPr>
              <a:t>  </a:t>
            </a:r>
            <a:r>
              <a:rPr lang="en-US" sz="6600" dirty="0" smtClean="0">
                <a:latin typeface="Times New Roman" pitchFamily="18" charset="0"/>
              </a:rPr>
              <a:t>  and </a:t>
            </a:r>
            <a:r>
              <a:rPr lang="en-US" sz="6600" dirty="0">
                <a:latin typeface="Times New Roman" pitchFamily="18" charset="0"/>
              </a:rPr>
              <a:t>live in that identity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600" dirty="0">
                <a:latin typeface="Times New Roman" pitchFamily="18" charset="0"/>
              </a:rPr>
              <a:t>3. Releases God’s power </a:t>
            </a:r>
            <a:br>
              <a:rPr lang="en-US" sz="6600" dirty="0">
                <a:latin typeface="Times New Roman" pitchFamily="18" charset="0"/>
              </a:rPr>
            </a:br>
            <a:r>
              <a:rPr lang="en-US" sz="6600" dirty="0">
                <a:latin typeface="Times New Roman" pitchFamily="18" charset="0"/>
              </a:rPr>
              <a:t>  </a:t>
            </a:r>
            <a:r>
              <a:rPr lang="en-US" sz="6600" dirty="0" smtClean="0">
                <a:latin typeface="Times New Roman" pitchFamily="18" charset="0"/>
              </a:rPr>
              <a:t>  to </a:t>
            </a:r>
            <a:r>
              <a:rPr lang="en-US" sz="6600" dirty="0">
                <a:latin typeface="Times New Roman" pitchFamily="18" charset="0"/>
              </a:rPr>
              <a:t>transform our minds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600" dirty="0">
                <a:latin typeface="Times New Roman" pitchFamily="18" charset="0"/>
              </a:rPr>
              <a:t>  </a:t>
            </a:r>
            <a:r>
              <a:rPr lang="en-US" sz="6600" dirty="0" smtClean="0">
                <a:latin typeface="Times New Roman" pitchFamily="18" charset="0"/>
              </a:rPr>
              <a:t>  =&gt;  </a:t>
            </a:r>
            <a:r>
              <a:rPr lang="en-US" sz="6600" dirty="0">
                <a:latin typeface="Times New Roman" pitchFamily="18" charset="0"/>
              </a:rPr>
              <a:t>life of love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7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47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47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47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398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9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dirty="0" smtClean="0"/>
              <a:t>22 </a:t>
            </a:r>
            <a:r>
              <a:rPr lang="en-US" sz="6000" u="sng" dirty="0" smtClean="0"/>
              <a:t>having laid aside your old self</a:t>
            </a:r>
            <a:r>
              <a:rPr lang="en-US" sz="6000" dirty="0" smtClean="0"/>
              <a:t>, which is being corrupted by its deceitful desires…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dirty="0" smtClean="0"/>
              <a:t>24 and </a:t>
            </a:r>
            <a:r>
              <a:rPr lang="en-US" sz="6000" u="sng" dirty="0" smtClean="0"/>
              <a:t>put on the new self</a:t>
            </a:r>
            <a:r>
              <a:rPr lang="en-US" sz="6000" dirty="0" smtClean="0"/>
              <a:t>, created to be like God in true goodness and distinctiveness.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398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9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dirty="0" smtClean="0"/>
              <a:t>22 </a:t>
            </a:r>
            <a:r>
              <a:rPr lang="en-US" sz="6000" u="sng" dirty="0" smtClean="0"/>
              <a:t>having laid aside your old self</a:t>
            </a:r>
            <a:r>
              <a:rPr lang="en-US" sz="6000" dirty="0" smtClean="0"/>
              <a:t>, which is being corrupted by its deceitful desires…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dirty="0" smtClean="0"/>
              <a:t>24 and </a:t>
            </a:r>
            <a:r>
              <a:rPr lang="en-US" sz="6000" u="sng" dirty="0" smtClean="0"/>
              <a:t>having put on the new self</a:t>
            </a:r>
            <a:r>
              <a:rPr lang="en-US" sz="6000" dirty="0" smtClean="0"/>
              <a:t>, created to be like God in true goodness and distinctiveness.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398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9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dirty="0" smtClean="0"/>
              <a:t>22 </a:t>
            </a:r>
            <a:r>
              <a:rPr lang="en-US" sz="6000" u="sng" dirty="0" smtClean="0"/>
              <a:t>having laid aside your old self</a:t>
            </a:r>
            <a:r>
              <a:rPr lang="en-US" sz="6000" dirty="0" smtClean="0"/>
              <a:t>, which is being corrupted by its deceitful desires…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dirty="0" smtClean="0"/>
              <a:t>24 and </a:t>
            </a:r>
            <a:r>
              <a:rPr lang="en-US" sz="6000" u="sng" dirty="0" smtClean="0"/>
              <a:t>having put on the new self</a:t>
            </a:r>
            <a:r>
              <a:rPr lang="en-US" sz="6000" dirty="0" smtClean="0"/>
              <a:t>, created to be like God in true goodness and distinctiveness.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rot="10800000">
            <a:off x="3124200" y="1676400"/>
            <a:ext cx="1828800" cy="12954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rot="5400000">
            <a:off x="5334000" y="3276600"/>
            <a:ext cx="914400" cy="6096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4572000" y="2743200"/>
            <a:ext cx="4038600" cy="762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5400" dirty="0" smtClean="0">
                <a:latin typeface="Times New Roman" pitchFamily="18" charset="0"/>
              </a:rPr>
              <a:t>both the same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endParaRPr lang="en-US" sz="540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398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4</a:t>
            </a:r>
          </a:p>
        </p:txBody>
      </p:sp>
      <p:sp>
        <p:nvSpPr>
          <p:cNvPr id="119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dirty="0" smtClean="0"/>
              <a:t>22 </a:t>
            </a:r>
            <a:r>
              <a:rPr lang="en-US" sz="6000" u="sng" dirty="0" smtClean="0"/>
              <a:t>having laid aside your old self</a:t>
            </a:r>
            <a:r>
              <a:rPr lang="en-US" sz="6000" dirty="0" smtClean="0"/>
              <a:t>, which is being corrupted by its deceitful desires…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6000" dirty="0" smtClean="0"/>
              <a:t>24 and </a:t>
            </a:r>
            <a:r>
              <a:rPr lang="en-US" sz="6000" u="sng" dirty="0" smtClean="0"/>
              <a:t>having put on the new self</a:t>
            </a:r>
            <a:r>
              <a:rPr lang="en-US" sz="6000" dirty="0" smtClean="0"/>
              <a:t>, created to be like God in true goodness and distinctiveness.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rot="10800000">
            <a:off x="3124200" y="1676400"/>
            <a:ext cx="1828800" cy="12954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rot="5400000">
            <a:off x="5334000" y="3276600"/>
            <a:ext cx="914400" cy="6096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581400" y="2743200"/>
            <a:ext cx="5029200" cy="762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5400" dirty="0" smtClean="0">
                <a:latin typeface="Times New Roman" pitchFamily="18" charset="0"/>
              </a:rPr>
              <a:t>already happened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endParaRPr lang="en-US" sz="540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n1">
  <a:themeElements>
    <a:clrScheme name="">
      <a:dk1>
        <a:srgbClr val="919191"/>
      </a:dk1>
      <a:lt1>
        <a:srgbClr val="FFFFFF"/>
      </a:lt1>
      <a:dk2>
        <a:srgbClr val="0000F8"/>
      </a:dk2>
      <a:lt2>
        <a:srgbClr val="FAFD00"/>
      </a:lt2>
      <a:accent1>
        <a:srgbClr val="618FFD"/>
      </a:accent1>
      <a:accent2>
        <a:srgbClr val="FAFD00"/>
      </a:accent2>
      <a:accent3>
        <a:srgbClr val="AAAAFB"/>
      </a:accent3>
      <a:accent4>
        <a:srgbClr val="DADADA"/>
      </a:accent4>
      <a:accent5>
        <a:srgbClr val="B7C6FE"/>
      </a:accent5>
      <a:accent6>
        <a:srgbClr val="E3E500"/>
      </a:accent6>
      <a:hlink>
        <a:srgbClr val="FC0128"/>
      </a:hlink>
      <a:folHlink>
        <a:srgbClr val="CECECE"/>
      </a:folHlink>
    </a:clrScheme>
    <a:fontScheme name="den1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n1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n1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Office\Templates\den1.pot</Template>
  <TotalTime>0</TotalTime>
  <Words>2265</Words>
  <Application>Microsoft Office PowerPoint</Application>
  <PresentationFormat>Letter Paper (8.5x11 in)</PresentationFormat>
  <Paragraphs>253</Paragraphs>
  <Slides>55</Slides>
  <Notes>55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9" baseType="lpstr">
      <vt:lpstr>Arial</vt:lpstr>
      <vt:lpstr>Times New Roman</vt:lpstr>
      <vt:lpstr>Wingdings</vt:lpstr>
      <vt:lpstr>den1</vt:lpstr>
      <vt:lpstr>Ephesians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  <vt:lpstr>Ephesians 4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2022-09-27T21:39:36Z</dcterms:created>
  <dcterms:modified xsi:type="dcterms:W3CDTF">2022-09-27T21:39:42Z</dcterms:modified>
</cp:coreProperties>
</file>