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6"/>
  </p:notesMasterIdLst>
  <p:sldIdLst>
    <p:sldId id="256" r:id="rId3"/>
    <p:sldId id="257" r:id="rId4"/>
    <p:sldId id="302" r:id="rId5"/>
    <p:sldId id="303" r:id="rId6"/>
    <p:sldId id="307" r:id="rId7"/>
    <p:sldId id="316" r:id="rId8"/>
    <p:sldId id="304" r:id="rId9"/>
    <p:sldId id="320" r:id="rId10"/>
    <p:sldId id="308" r:id="rId11"/>
    <p:sldId id="309" r:id="rId12"/>
    <p:sldId id="310" r:id="rId13"/>
    <p:sldId id="311" r:id="rId14"/>
    <p:sldId id="305" r:id="rId15"/>
    <p:sldId id="312" r:id="rId16"/>
    <p:sldId id="313" r:id="rId17"/>
    <p:sldId id="306" r:id="rId18"/>
    <p:sldId id="314" r:id="rId19"/>
    <p:sldId id="315" r:id="rId20"/>
    <p:sldId id="317" r:id="rId21"/>
    <p:sldId id="318" r:id="rId22"/>
    <p:sldId id="319" r:id="rId23"/>
    <p:sldId id="285" r:id="rId24"/>
    <p:sldId id="25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07"/>
    <p:restoredTop sz="68760"/>
  </p:normalViewPr>
  <p:slideViewPr>
    <p:cSldViewPr snapToGrid="0">
      <p:cViewPr varScale="1">
        <p:scale>
          <a:sx n="50" d="100"/>
          <a:sy n="50" d="100"/>
        </p:scale>
        <p:origin x="1686" y="72"/>
      </p:cViewPr>
      <p:guideLst/>
    </p:cSldViewPr>
  </p:slideViewPr>
  <p:notesTextViewPr>
    <p:cViewPr>
      <p:scale>
        <a:sx n="170" d="100"/>
        <a:sy n="17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F04B60-EFC8-1F4F-B779-F2CE58A56AF6}" type="datetimeFigureOut">
              <a:rPr lang="en-US" smtClean="0"/>
              <a:t>9/29/2022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E0B824-9575-9548-9341-50181FA98DE0}" type="slidenum">
              <a:rPr lang="en-US" smtClean="0"/>
              <a:t>‹#›</a:t>
            </a:fld>
            <a:endParaRPr lang="en-US"/>
          </a:p>
        </p:txBody>
      </p:sp>
    </p:spTree>
    <p:extLst>
      <p:ext uri="{BB962C8B-B14F-4D97-AF65-F5344CB8AC3E}">
        <p14:creationId xmlns:p14="http://schemas.microsoft.com/office/powerpoint/2010/main" val="1527083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F3875F-4E6F-8146-A683-3FDD88005F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537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3137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6639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7051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0421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923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9923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387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0283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95338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9CDAED-57F1-2B4B-8F8C-4514BC2DDB1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9919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624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51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547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8433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9244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0236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0589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2682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011700-1F4F-077E-10A9-F2F4A5CB64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6521172C-D5B9-F59A-5184-CCC68C4F6B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1F14AB9-E115-6A70-D3AA-D7EB9D15222C}"/>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5" name="Footer Placeholder 4">
            <a:extLst>
              <a:ext uri="{FF2B5EF4-FFF2-40B4-BE49-F238E27FC236}">
                <a16:creationId xmlns:a16="http://schemas.microsoft.com/office/drawing/2014/main" xmlns="" id="{91BD248B-6820-6082-F5BA-D69117857A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C205A19-87DA-93F8-5556-89AE3AAB973B}"/>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1171754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69E661-3210-B870-5A0C-3FBCA3E366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6C2A38E-E61C-A6C7-71BA-D5591D846A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61C09C6-B39B-16A1-2FD1-1B9C0A54F538}"/>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5" name="Footer Placeholder 4">
            <a:extLst>
              <a:ext uri="{FF2B5EF4-FFF2-40B4-BE49-F238E27FC236}">
                <a16:creationId xmlns:a16="http://schemas.microsoft.com/office/drawing/2014/main" xmlns="" id="{5AD70A6F-B7CF-2450-3ACD-D7F5D81962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90EF22C-1131-2F6F-0C78-60BF69052236}"/>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3849332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4C71573-A032-62EB-5890-6BAEA24F39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ADEEEA6-8D0D-3753-7EA6-258F7ACA74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B9AD992-83B0-6BC3-36B2-EFAE31AF63E3}"/>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5" name="Footer Placeholder 4">
            <a:extLst>
              <a:ext uri="{FF2B5EF4-FFF2-40B4-BE49-F238E27FC236}">
                <a16:creationId xmlns:a16="http://schemas.microsoft.com/office/drawing/2014/main" xmlns="" id="{4EFA04D6-95C4-D8B4-ED50-1132010384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11A07A8-0EA6-F50C-DCB1-442DD0316188}"/>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1805306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9/29/2022</a:t>
            </a:fld>
            <a:endParaRPr lang="en-US" dirty="0"/>
          </a:p>
        </p:txBody>
      </p:sp>
      <p:sp>
        <p:nvSpPr>
          <p:cNvPr id="5" name="Footer Placeholder 4">
            <a:extLst>
              <a:ext uri="{FF2B5EF4-FFF2-40B4-BE49-F238E27FC236}">
                <a16:creationId xmlns:a16="http://schemas.microsoft.com/office/drawing/2014/main" xmlns=""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xmlns=""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619188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E864CF5-F681-40C2-88CC-E02206C9CECB}"/>
              </a:ext>
            </a:extLst>
          </p:cNvPr>
          <p:cNvSpPr>
            <a:spLocks noGrp="1"/>
          </p:cNvSpPr>
          <p:nvPr>
            <p:ph type="dt" sz="half" idx="10"/>
          </p:nvPr>
        </p:nvSpPr>
        <p:spPr/>
        <p:txBody>
          <a:bodyPr/>
          <a:lstStyle/>
          <a:p>
            <a:fld id="{0055F08A-1E71-4B2B-BB49-E743F2903911}" type="datetime1">
              <a:rPr lang="en-US" smtClean="0"/>
              <a:t>9/29/2022</a:t>
            </a:fld>
            <a:endParaRPr lang="en-US" dirty="0"/>
          </a:p>
        </p:txBody>
      </p:sp>
      <p:sp>
        <p:nvSpPr>
          <p:cNvPr id="5" name="Footer Placeholder 4">
            <a:extLst>
              <a:ext uri="{FF2B5EF4-FFF2-40B4-BE49-F238E27FC236}">
                <a16:creationId xmlns:a16="http://schemas.microsoft.com/office/drawing/2014/main" xmlns=""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02384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102990E-9F0A-446A-B5B8-459CA8D98D92}"/>
              </a:ext>
            </a:extLst>
          </p:cNvPr>
          <p:cNvSpPr>
            <a:spLocks noGrp="1"/>
          </p:cNvSpPr>
          <p:nvPr>
            <p:ph type="dt" sz="half" idx="10"/>
          </p:nvPr>
        </p:nvSpPr>
        <p:spPr/>
        <p:txBody>
          <a:bodyPr/>
          <a:lstStyle/>
          <a:p>
            <a:fld id="{15417D9E-721A-44BB-8863-9873FE64DA75}" type="datetime1">
              <a:rPr lang="en-US" smtClean="0"/>
              <a:t>9/29/2022</a:t>
            </a:fld>
            <a:endParaRPr lang="en-US"/>
          </a:p>
        </p:txBody>
      </p:sp>
      <p:sp>
        <p:nvSpPr>
          <p:cNvPr id="5" name="Footer Placeholder 4">
            <a:extLst>
              <a:ext uri="{FF2B5EF4-FFF2-40B4-BE49-F238E27FC236}">
                <a16:creationId xmlns:a16="http://schemas.microsoft.com/office/drawing/2014/main" xmlns=""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26646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55B56FDA-C47A-4F4A-A364-BA60A25AB90A}"/>
              </a:ext>
            </a:extLst>
          </p:cNvPr>
          <p:cNvSpPr>
            <a:spLocks noGrp="1"/>
          </p:cNvSpPr>
          <p:nvPr>
            <p:ph type="dt" sz="half" idx="10"/>
          </p:nvPr>
        </p:nvSpPr>
        <p:spPr/>
        <p:txBody>
          <a:bodyPr/>
          <a:lstStyle/>
          <a:p>
            <a:fld id="{5F31DA2F-80B8-49CF-99FB-5ABCA53A607A}" type="datetime1">
              <a:rPr lang="en-US" smtClean="0"/>
              <a:t>9/29/2022</a:t>
            </a:fld>
            <a:endParaRPr lang="en-US"/>
          </a:p>
        </p:txBody>
      </p:sp>
      <p:sp>
        <p:nvSpPr>
          <p:cNvPr id="6" name="Footer Placeholder 5">
            <a:extLst>
              <a:ext uri="{FF2B5EF4-FFF2-40B4-BE49-F238E27FC236}">
                <a16:creationId xmlns:a16="http://schemas.microsoft.com/office/drawing/2014/main" xmlns=""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10373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793CB55-E9C1-4CE6-9B61-81B71475B960}"/>
              </a:ext>
            </a:extLst>
          </p:cNvPr>
          <p:cNvSpPr>
            <a:spLocks noGrp="1"/>
          </p:cNvSpPr>
          <p:nvPr>
            <p:ph type="dt" sz="half" idx="10"/>
          </p:nvPr>
        </p:nvSpPr>
        <p:spPr/>
        <p:txBody>
          <a:bodyPr/>
          <a:lstStyle/>
          <a:p>
            <a:fld id="{28852172-E6C9-4B6C-929A-A9DE3837BBF1}" type="datetime1">
              <a:rPr lang="en-US" smtClean="0"/>
              <a:t>9/29/2022</a:t>
            </a:fld>
            <a:endParaRPr lang="en-US"/>
          </a:p>
        </p:txBody>
      </p:sp>
      <p:sp>
        <p:nvSpPr>
          <p:cNvPr id="8" name="Footer Placeholder 7">
            <a:extLst>
              <a:ext uri="{FF2B5EF4-FFF2-40B4-BE49-F238E27FC236}">
                <a16:creationId xmlns:a16="http://schemas.microsoft.com/office/drawing/2014/main" xmlns=""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91687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9/29/2022</a:t>
            </a:fld>
            <a:endParaRPr lang="en-US"/>
          </a:p>
        </p:txBody>
      </p:sp>
      <p:sp>
        <p:nvSpPr>
          <p:cNvPr id="4" name="Footer Placeholder 3">
            <a:extLst>
              <a:ext uri="{FF2B5EF4-FFF2-40B4-BE49-F238E27FC236}">
                <a16:creationId xmlns:a16="http://schemas.microsoft.com/office/drawing/2014/main" xmlns=""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473346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2933BE2-665A-42DA-A3B7-835F81A3F46B}"/>
              </a:ext>
            </a:extLst>
          </p:cNvPr>
          <p:cNvSpPr>
            <a:spLocks noGrp="1"/>
          </p:cNvSpPr>
          <p:nvPr>
            <p:ph type="dt" sz="half" idx="10"/>
          </p:nvPr>
        </p:nvSpPr>
        <p:spPr/>
        <p:txBody>
          <a:bodyPr/>
          <a:lstStyle/>
          <a:p>
            <a:fld id="{F06048FA-06AB-4884-A69B-986B96E68A24}" type="datetime1">
              <a:rPr lang="en-US" smtClean="0"/>
              <a:t>9/29/2022</a:t>
            </a:fld>
            <a:endParaRPr lang="en-US"/>
          </a:p>
        </p:txBody>
      </p:sp>
      <p:sp>
        <p:nvSpPr>
          <p:cNvPr id="3" name="Footer Placeholder 2">
            <a:extLst>
              <a:ext uri="{FF2B5EF4-FFF2-40B4-BE49-F238E27FC236}">
                <a16:creationId xmlns:a16="http://schemas.microsoft.com/office/drawing/2014/main" xmlns=""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67483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13850F-5C87-4F08-9658-EAF049B60EB0}"/>
              </a:ext>
            </a:extLst>
          </p:cNvPr>
          <p:cNvSpPr>
            <a:spLocks noGrp="1"/>
          </p:cNvSpPr>
          <p:nvPr>
            <p:ph type="dt" sz="half" idx="10"/>
          </p:nvPr>
        </p:nvSpPr>
        <p:spPr/>
        <p:txBody>
          <a:bodyPr/>
          <a:lstStyle/>
          <a:p>
            <a:fld id="{50DB7ABA-0172-4F9C-889D-567164F66BCD}" type="datetime1">
              <a:rPr lang="en-US" smtClean="0"/>
              <a:t>9/29/2022</a:t>
            </a:fld>
            <a:endParaRPr lang="en-US"/>
          </a:p>
        </p:txBody>
      </p:sp>
      <p:sp>
        <p:nvSpPr>
          <p:cNvPr id="6" name="Footer Placeholder 5">
            <a:extLst>
              <a:ext uri="{FF2B5EF4-FFF2-40B4-BE49-F238E27FC236}">
                <a16:creationId xmlns:a16="http://schemas.microsoft.com/office/drawing/2014/main" xmlns=""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97005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1550A9-E8A4-0265-D3B9-EE28D11BA9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977D1C1-1B49-E5FB-70AB-6DDB29775D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725F205-8162-4D58-7034-18685A1D9BDC}"/>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5" name="Footer Placeholder 4">
            <a:extLst>
              <a:ext uri="{FF2B5EF4-FFF2-40B4-BE49-F238E27FC236}">
                <a16:creationId xmlns:a16="http://schemas.microsoft.com/office/drawing/2014/main" xmlns="" id="{9014248B-85E2-1A0B-7238-10679CE3B1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E6723DF-47AE-B710-0D31-4E7DBCA2D0BE}"/>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5289157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605AD5B-0DEA-4C6F-94D2-FAA99F2E5DA9}"/>
              </a:ext>
            </a:extLst>
          </p:cNvPr>
          <p:cNvSpPr>
            <a:spLocks noGrp="1"/>
          </p:cNvSpPr>
          <p:nvPr>
            <p:ph type="dt" sz="half" idx="10"/>
          </p:nvPr>
        </p:nvSpPr>
        <p:spPr/>
        <p:txBody>
          <a:bodyPr/>
          <a:lstStyle/>
          <a:p>
            <a:fld id="{78AC6A5B-8AE7-4A41-B5A7-9ADC6686DC18}" type="datetime1">
              <a:rPr lang="en-US" smtClean="0"/>
              <a:t>9/29/2022</a:t>
            </a:fld>
            <a:endParaRPr lang="en-US"/>
          </a:p>
        </p:txBody>
      </p:sp>
      <p:sp>
        <p:nvSpPr>
          <p:cNvPr id="6" name="Footer Placeholder 5">
            <a:extLst>
              <a:ext uri="{FF2B5EF4-FFF2-40B4-BE49-F238E27FC236}">
                <a16:creationId xmlns:a16="http://schemas.microsoft.com/office/drawing/2014/main" xmlns=""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6048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905B1B-77FE-4BFC-BF87-87DA989F0082}"/>
              </a:ext>
            </a:extLst>
          </p:cNvPr>
          <p:cNvSpPr>
            <a:spLocks noGrp="1"/>
          </p:cNvSpPr>
          <p:nvPr>
            <p:ph type="dt" sz="half" idx="10"/>
          </p:nvPr>
        </p:nvSpPr>
        <p:spPr/>
        <p:txBody>
          <a:bodyPr/>
          <a:lstStyle/>
          <a:p>
            <a:fld id="{4C559632-1575-4E14-B53B-3DC3D5ED3947}" type="datetime1">
              <a:rPr lang="en-US" smtClean="0"/>
              <a:t>9/29/2022</a:t>
            </a:fld>
            <a:endParaRPr lang="en-US"/>
          </a:p>
        </p:txBody>
      </p:sp>
      <p:sp>
        <p:nvSpPr>
          <p:cNvPr id="5" name="Footer Placeholder 4">
            <a:extLst>
              <a:ext uri="{FF2B5EF4-FFF2-40B4-BE49-F238E27FC236}">
                <a16:creationId xmlns:a16="http://schemas.microsoft.com/office/drawing/2014/main" xmlns=""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28710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DC126F-38E2-4425-861F-98ED432284BA}"/>
              </a:ext>
            </a:extLst>
          </p:cNvPr>
          <p:cNvSpPr>
            <a:spLocks noGrp="1"/>
          </p:cNvSpPr>
          <p:nvPr>
            <p:ph type="dt" sz="half" idx="10"/>
          </p:nvPr>
        </p:nvSpPr>
        <p:spPr/>
        <p:txBody>
          <a:bodyPr/>
          <a:lstStyle/>
          <a:p>
            <a:fld id="{CC4A6868-2568-4CC9-B302-F37117B01A6E}" type="datetime1">
              <a:rPr lang="en-US" smtClean="0"/>
              <a:t>9/29/2022</a:t>
            </a:fld>
            <a:endParaRPr lang="en-US"/>
          </a:p>
        </p:txBody>
      </p:sp>
      <p:sp>
        <p:nvSpPr>
          <p:cNvPr id="5" name="Footer Placeholder 4">
            <a:extLst>
              <a:ext uri="{FF2B5EF4-FFF2-40B4-BE49-F238E27FC236}">
                <a16:creationId xmlns:a16="http://schemas.microsoft.com/office/drawing/2014/main" xmlns=""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2718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2672AA-72BF-63C0-0446-0E7BEFAA8A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C126FE0-0B84-3D6A-94CE-6DB5A0AC0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F7AE8D9-162D-A97D-4097-50DBB3FFD133}"/>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5" name="Footer Placeholder 4">
            <a:extLst>
              <a:ext uri="{FF2B5EF4-FFF2-40B4-BE49-F238E27FC236}">
                <a16:creationId xmlns:a16="http://schemas.microsoft.com/office/drawing/2014/main" xmlns="" id="{E67E9003-0509-4C51-9D14-ABEE5F3A6E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4F2ADE4-D16F-4648-F8D7-B16F0DAA794A}"/>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393864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58912C-447E-0F45-935B-FAF65C5252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9E7619A-44E6-88E6-8A2F-B42582752E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9474B11-A05A-8A92-4C7D-1A36CCE0F7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1F8E004-7726-F50E-D047-4CE025F85DA6}"/>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6" name="Footer Placeholder 5">
            <a:extLst>
              <a:ext uri="{FF2B5EF4-FFF2-40B4-BE49-F238E27FC236}">
                <a16:creationId xmlns:a16="http://schemas.microsoft.com/office/drawing/2014/main" xmlns="" id="{03A078EB-4B8C-11C4-C8A0-0ADE82E60C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1F358B6-02D9-8AB6-C265-475BC5F414B1}"/>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3471870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9C2BF-CD0F-F4A1-4E28-D2F1D562D0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71409CA-2151-0D3E-A2F4-3F053CA8FD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7B9FD2A-BC5D-6748-9C88-1341B13A5A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E545B00-1031-54E5-220D-F54208FF51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0B1A6BF-710B-0FF8-4133-ADC13F85AB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B976C60-4646-D109-7763-985F49A78DEB}"/>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8" name="Footer Placeholder 7">
            <a:extLst>
              <a:ext uri="{FF2B5EF4-FFF2-40B4-BE49-F238E27FC236}">
                <a16:creationId xmlns:a16="http://schemas.microsoft.com/office/drawing/2014/main" xmlns="" id="{B7D03BDD-6EDA-BDBE-6B67-D107C6A71A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2A707C3-5370-909F-6412-EDC528E34942}"/>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106638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F270BB-E88F-CC7C-3E4E-06E8EAC7F6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9F9BA5D-66DE-DF8D-316F-20B597CC124C}"/>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4" name="Footer Placeholder 3">
            <a:extLst>
              <a:ext uri="{FF2B5EF4-FFF2-40B4-BE49-F238E27FC236}">
                <a16:creationId xmlns:a16="http://schemas.microsoft.com/office/drawing/2014/main" xmlns="" id="{AD15773E-2C6E-99B0-A5AA-AC12B25373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0EFC053-D1B1-0332-2BEA-BC3A12587B4C}"/>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17815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73155D0-EA83-2DCF-6EE7-EC4953ADD24C}"/>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3" name="Footer Placeholder 2">
            <a:extLst>
              <a:ext uri="{FF2B5EF4-FFF2-40B4-BE49-F238E27FC236}">
                <a16:creationId xmlns:a16="http://schemas.microsoft.com/office/drawing/2014/main" xmlns="" id="{A516AA1F-AE42-DD0D-7860-0EA3BC6889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18EA47-EDD1-05AF-2D6F-A08FC9437588}"/>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3302708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3CAC1A-46AB-ADF4-5470-767A6A42C6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F6AE209-2EF3-70B5-1C48-09E145EE3E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C3E0D02-8A6F-C3CC-9847-9BC061AF91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90E0745-18CE-FA35-6F5C-5AB48DAF5A52}"/>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6" name="Footer Placeholder 5">
            <a:extLst>
              <a:ext uri="{FF2B5EF4-FFF2-40B4-BE49-F238E27FC236}">
                <a16:creationId xmlns:a16="http://schemas.microsoft.com/office/drawing/2014/main" xmlns="" id="{FB0C0723-54A5-F2FE-8401-6820DBEFFD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C6C4141-F023-03A8-FC72-96578C58D7D3}"/>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488870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CE4275-38D7-C837-88C2-E178FCDA1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766E320-4FDD-500B-34FD-FD193D3754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8D151A1-65DB-7F83-9BFF-E30634695A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EC3EFB6-FA01-26A0-D194-1D17904E2B3B}"/>
              </a:ext>
            </a:extLst>
          </p:cNvPr>
          <p:cNvSpPr>
            <a:spLocks noGrp="1"/>
          </p:cNvSpPr>
          <p:nvPr>
            <p:ph type="dt" sz="half" idx="10"/>
          </p:nvPr>
        </p:nvSpPr>
        <p:spPr/>
        <p:txBody>
          <a:bodyPr/>
          <a:lstStyle/>
          <a:p>
            <a:fld id="{E6B42506-F080-2A43-B296-57434043B9F7}" type="datetimeFigureOut">
              <a:rPr lang="en-US" smtClean="0"/>
              <a:t>9/29/2022</a:t>
            </a:fld>
            <a:endParaRPr lang="en-US"/>
          </a:p>
        </p:txBody>
      </p:sp>
      <p:sp>
        <p:nvSpPr>
          <p:cNvPr id="6" name="Footer Placeholder 5">
            <a:extLst>
              <a:ext uri="{FF2B5EF4-FFF2-40B4-BE49-F238E27FC236}">
                <a16:creationId xmlns:a16="http://schemas.microsoft.com/office/drawing/2014/main" xmlns="" id="{64988837-645C-812A-DCFB-DA70039BE2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4CF399-1111-08A2-0E15-381BC0AB5D85}"/>
              </a:ext>
            </a:extLst>
          </p:cNvPr>
          <p:cNvSpPr>
            <a:spLocks noGrp="1"/>
          </p:cNvSpPr>
          <p:nvPr>
            <p:ph type="sldNum" sz="quarter" idx="12"/>
          </p:nvPr>
        </p:nvSpPr>
        <p:spPr/>
        <p:txBody>
          <a:bodyPr/>
          <a:lstStyle/>
          <a:p>
            <a:fld id="{3FC5E7CC-C798-C841-9367-EB1ECF64EE24}" type="slidenum">
              <a:rPr lang="en-US" smtClean="0"/>
              <a:t>‹#›</a:t>
            </a:fld>
            <a:endParaRPr lang="en-US"/>
          </a:p>
        </p:txBody>
      </p:sp>
    </p:spTree>
    <p:extLst>
      <p:ext uri="{BB962C8B-B14F-4D97-AF65-F5344CB8AC3E}">
        <p14:creationId xmlns:p14="http://schemas.microsoft.com/office/powerpoint/2010/main" val="312795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C2437C6-E387-01ED-4079-5521113724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10A1CA0-5005-71A0-D4EF-700EAF8E39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2B7A30F-45CD-378C-B6C9-44227EEF0B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42506-F080-2A43-B296-57434043B9F7}" type="datetimeFigureOut">
              <a:rPr lang="en-US" smtClean="0"/>
              <a:t>9/29/2022</a:t>
            </a:fld>
            <a:endParaRPr lang="en-US"/>
          </a:p>
        </p:txBody>
      </p:sp>
      <p:sp>
        <p:nvSpPr>
          <p:cNvPr id="5" name="Footer Placeholder 4">
            <a:extLst>
              <a:ext uri="{FF2B5EF4-FFF2-40B4-BE49-F238E27FC236}">
                <a16:creationId xmlns:a16="http://schemas.microsoft.com/office/drawing/2014/main" xmlns="" id="{D4FBD42D-6B28-3463-BF4A-0EE660AC5A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200C664-E5EE-0968-0006-CCBE28FB80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C5E7CC-C798-C841-9367-EB1ECF64EE24}" type="slidenum">
              <a:rPr lang="en-US" smtClean="0"/>
              <a:t>‹#›</a:t>
            </a:fld>
            <a:endParaRPr lang="en-US"/>
          </a:p>
        </p:txBody>
      </p:sp>
    </p:spTree>
    <p:extLst>
      <p:ext uri="{BB962C8B-B14F-4D97-AF65-F5344CB8AC3E}">
        <p14:creationId xmlns:p14="http://schemas.microsoft.com/office/powerpoint/2010/main" val="2446287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0BABF38A-8A0D-492E-BD20-6CF4D46B50BD}"/>
              </a:ext>
              <a:ext uri="{C183D7F6-B498-43B3-948B-1728B52AA6E4}">
                <adec:decorative xmlns:adec="http://schemas.microsoft.com/office/drawing/2017/decorative" xmlns=""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xmlns=""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9/29/2022</a:t>
            </a:fld>
            <a:endParaRPr lang="en-US" dirty="0"/>
          </a:p>
        </p:txBody>
      </p:sp>
      <p:sp>
        <p:nvSpPr>
          <p:cNvPr id="5" name="Footer Placeholder 4">
            <a:extLst>
              <a:ext uri="{FF2B5EF4-FFF2-40B4-BE49-F238E27FC236}">
                <a16:creationId xmlns:a16="http://schemas.microsoft.com/office/drawing/2014/main" xmlns=""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xmlns=""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xmlns=""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3866366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3"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4">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5"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428625" y="744909"/>
            <a:ext cx="11301413"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3" name="Subtitle 2">
            <a:extLst>
              <a:ext uri="{FF2B5EF4-FFF2-40B4-BE49-F238E27FC236}">
                <a16:creationId xmlns:a16="http://schemas.microsoft.com/office/drawing/2014/main" xmlns="" id="{83D1A4D8-441B-1087-6869-DD52321CDE6A}"/>
              </a:ext>
            </a:extLst>
          </p:cNvPr>
          <p:cNvSpPr>
            <a:spLocks noGrp="1"/>
          </p:cNvSpPr>
          <p:nvPr>
            <p:ph type="subTitle" idx="1"/>
          </p:nvPr>
        </p:nvSpPr>
        <p:spPr>
          <a:xfrm>
            <a:off x="126587" y="3876024"/>
            <a:ext cx="11905488" cy="1128703"/>
          </a:xfrm>
        </p:spPr>
        <p:txBody>
          <a:bodyPr anchor="t">
            <a:normAutofit fontScale="77500" lnSpcReduction="20000"/>
          </a:bodyPr>
          <a:lstStyle/>
          <a:p>
            <a:r>
              <a:rPr lang="en-US" sz="8800" dirty="0">
                <a:solidFill>
                  <a:srgbClr val="FFFFFF"/>
                </a:solidFill>
                <a:effectLst>
                  <a:outerShdw blurRad="38100" dist="38100" dir="2700000" algn="tl">
                    <a:srgbClr val="000000">
                      <a:alpha val="43137"/>
                    </a:srgbClr>
                  </a:outerShdw>
                </a:effectLst>
                <a:latin typeface="Baskerville Old Face" panose="02020602080505020303" pitchFamily="18" charset="77"/>
              </a:rPr>
              <a:t>Choosing to live out the New Self</a:t>
            </a:r>
          </a:p>
        </p:txBody>
      </p:sp>
    </p:spTree>
    <p:extLst>
      <p:ext uri="{BB962C8B-B14F-4D97-AF65-F5344CB8AC3E}">
        <p14:creationId xmlns:p14="http://schemas.microsoft.com/office/powerpoint/2010/main" val="3220208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22-23. You were taught with reference to your former way of life to lay aside the old self who is being corrupted in accordance with deceitful desires,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 renewed in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spirit of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your mind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ectangle 2">
            <a:extLst>
              <a:ext uri="{FF2B5EF4-FFF2-40B4-BE49-F238E27FC236}">
                <a16:creationId xmlns:a16="http://schemas.microsoft.com/office/drawing/2014/main" xmlns="" id="{E8C2F40B-DD29-8A73-343B-691E69B04186}"/>
              </a:ext>
            </a:extLst>
          </p:cNvPr>
          <p:cNvSpPr/>
          <p:nvPr/>
        </p:nvSpPr>
        <p:spPr>
          <a:xfrm>
            <a:off x="0" y="3072348"/>
            <a:ext cx="12191999" cy="3785652"/>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6:11-13) So you too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consider yourselves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dead to sin, but alive to God in Christ Jesus…</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present yourselves to God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as those who are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alive from the dead</a:t>
            </a:r>
            <a:r>
              <a:rPr kumimoji="0" lang="en-US" sz="4800" b="1" i="0"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1" i="0"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ounded Rectangle 6">
            <a:extLst>
              <a:ext uri="{FF2B5EF4-FFF2-40B4-BE49-F238E27FC236}">
                <a16:creationId xmlns:a16="http://schemas.microsoft.com/office/drawing/2014/main" xmlns="" id="{96ABA50D-CA53-F607-3B69-92BEDA9812BB}"/>
              </a:ext>
            </a:extLst>
          </p:cNvPr>
          <p:cNvSpPr/>
          <p:nvPr/>
        </p:nvSpPr>
        <p:spPr>
          <a:xfrm>
            <a:off x="1978636" y="192226"/>
            <a:ext cx="9844396" cy="229045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just because we </a:t>
            </a:r>
            <a:r>
              <a:rPr kumimoji="0" lang="en-US" sz="48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know</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this is true, does </a:t>
            </a:r>
            <a:r>
              <a:rPr kumimoji="0" lang="en-US" sz="48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mean we </a:t>
            </a:r>
            <a:r>
              <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actually live this way!</a:t>
            </a:r>
          </a:p>
        </p:txBody>
      </p:sp>
    </p:spTree>
    <p:extLst>
      <p:ext uri="{BB962C8B-B14F-4D97-AF65-F5344CB8AC3E}">
        <p14:creationId xmlns:p14="http://schemas.microsoft.com/office/powerpoint/2010/main" val="1316594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22-23. You were taught with reference to your former way of life to lay aside the old self who is being corrupted in accordance with deceitful desires,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 renewed in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spirit of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your mind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ectangle 2">
            <a:extLst>
              <a:ext uri="{FF2B5EF4-FFF2-40B4-BE49-F238E27FC236}">
                <a16:creationId xmlns:a16="http://schemas.microsoft.com/office/drawing/2014/main" xmlns="" id="{E8C2F40B-DD29-8A73-343B-691E69B04186}"/>
              </a:ext>
            </a:extLst>
          </p:cNvPr>
          <p:cNvSpPr/>
          <p:nvPr/>
        </p:nvSpPr>
        <p:spPr>
          <a:xfrm>
            <a:off x="0" y="3072348"/>
            <a:ext cx="12191999" cy="3785652"/>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(Rom. 6:11-13) So you too consider yourselves dead to sin, but alive to God in Christ Jesus…</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present yourselves to God as those who are alive from the dead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your members to God as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instruments to be used</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for righteousness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5" name="Rounded Rectangle 4">
            <a:extLst>
              <a:ext uri="{FF2B5EF4-FFF2-40B4-BE49-F238E27FC236}">
                <a16:creationId xmlns:a16="http://schemas.microsoft.com/office/drawing/2014/main" xmlns="" id="{5630D932-B0DF-11E3-70AD-18DC882EEB60}"/>
              </a:ext>
            </a:extLst>
          </p:cNvPr>
          <p:cNvSpPr/>
          <p:nvPr/>
        </p:nvSpPr>
        <p:spPr>
          <a:xfrm>
            <a:off x="1978636" y="192226"/>
            <a:ext cx="9844396" cy="229045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just because we </a:t>
            </a:r>
            <a:r>
              <a:rPr kumimoji="0" lang="en-US" sz="48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know</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this is true, does </a:t>
            </a:r>
            <a:r>
              <a:rPr kumimoji="0" lang="en-US" sz="48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mean we </a:t>
            </a:r>
            <a:r>
              <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actually live this way!</a:t>
            </a:r>
          </a:p>
        </p:txBody>
      </p:sp>
    </p:spTree>
    <p:extLst>
      <p:ext uri="{BB962C8B-B14F-4D97-AF65-F5344CB8AC3E}">
        <p14:creationId xmlns:p14="http://schemas.microsoft.com/office/powerpoint/2010/main" val="1469233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22-23. You were taught with reference to your former way of life to lay aside the old self who is being corrupted in accordance with deceitful desires,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 renewed in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spirit of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your mind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ounded Rectangle 1">
            <a:extLst>
              <a:ext uri="{FF2B5EF4-FFF2-40B4-BE49-F238E27FC236}">
                <a16:creationId xmlns:a16="http://schemas.microsoft.com/office/drawing/2014/main" xmlns="" id="{F1B7FB12-30DD-F71D-7745-437C8443BEC4}"/>
              </a:ext>
            </a:extLst>
          </p:cNvPr>
          <p:cNvSpPr/>
          <p:nvPr/>
        </p:nvSpPr>
        <p:spPr>
          <a:xfrm>
            <a:off x="3052410" y="4057961"/>
            <a:ext cx="8963378" cy="181984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Wrong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thinking &amp; beliefs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actually work </a:t>
            </a:r>
            <a:r>
              <a:rPr lang="en-US" sz="4800" b="1" i="1" dirty="0">
                <a:solidFill>
                  <a:srgbClr val="FFFFFF"/>
                </a:solidFill>
                <a:effectLst>
                  <a:outerShdw blurRad="38100" dist="38100" dir="2700000" algn="tl">
                    <a:srgbClr val="000000">
                      <a:alpha val="43137"/>
                    </a:srgbClr>
                  </a:outerShdw>
                </a:effectLst>
                <a:latin typeface="Century Gothic" panose="020B0502020202020204" pitchFamily="34" charset="0"/>
              </a:rPr>
              <a:t>against</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God!</a:t>
            </a:r>
            <a:endPar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ectangle 4">
            <a:extLst>
              <a:ext uri="{FF2B5EF4-FFF2-40B4-BE49-F238E27FC236}">
                <a16:creationId xmlns:a16="http://schemas.microsoft.com/office/drawing/2014/main" xmlns="" id="{71993FC4-C7F2-28C0-559B-2A769A62F0BE}"/>
              </a:ext>
            </a:extLst>
          </p:cNvPr>
          <p:cNvSpPr/>
          <p:nvPr/>
        </p:nvSpPr>
        <p:spPr>
          <a:xfrm>
            <a:off x="1" y="0"/>
            <a:ext cx="12191999" cy="2185987"/>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(Rom. 12:2)…</a:t>
            </a:r>
            <a:r>
              <a:rPr lang="en-US" sz="4800" b="1" u="sng"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be</a:t>
            </a:r>
            <a:r>
              <a:rPr lang="en-US" sz="4800"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 </a:t>
            </a:r>
            <a:r>
              <a:rPr lang="en-US" sz="4800" b="1" u="sng"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transformed</a:t>
            </a:r>
            <a:r>
              <a:rPr lang="en-US" sz="4800"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 </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by the renewing of your mind,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so that you may test and approve what is the will of God</a:t>
            </a:r>
          </a:p>
        </p:txBody>
      </p:sp>
      <p:sp>
        <p:nvSpPr>
          <p:cNvPr id="7" name="Rounded Rectangle 6">
            <a:extLst>
              <a:ext uri="{FF2B5EF4-FFF2-40B4-BE49-F238E27FC236}">
                <a16:creationId xmlns:a16="http://schemas.microsoft.com/office/drawing/2014/main" xmlns="" id="{64495772-3D75-C5AB-1AFA-71DA9CFB549E}"/>
              </a:ext>
            </a:extLst>
          </p:cNvPr>
          <p:cNvSpPr/>
          <p:nvPr/>
        </p:nvSpPr>
        <p:spPr>
          <a:xfrm>
            <a:off x="176212" y="4845930"/>
            <a:ext cx="8963378" cy="1819844"/>
          </a:xfrm>
          <a:prstGeom prst="roundRect">
            <a:avLst/>
          </a:prstGeom>
          <a:solidFill>
            <a:schemeClr val="accent6">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When this happens, it should affect our </a:t>
            </a:r>
            <a:r>
              <a:rPr lang="en-US" sz="4800" b="1" i="1" dirty="0">
                <a:solidFill>
                  <a:srgbClr val="FFFFFF"/>
                </a:solidFill>
                <a:effectLst>
                  <a:outerShdw blurRad="38100" dist="38100" dir="2700000" algn="tl">
                    <a:srgbClr val="000000">
                      <a:alpha val="43137"/>
                    </a:srgbClr>
                  </a:outerShdw>
                </a:effectLst>
                <a:latin typeface="Century Gothic" panose="020B0502020202020204" pitchFamily="34" charset="0"/>
              </a:rPr>
              <a:t>actions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as well.</a:t>
            </a:r>
            <a:endPar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362225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ppt_w/2"/>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accel="50000" fill="hold" grpId="0" nodeType="clickEffect" p14:presetBounceEnd="50000">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14:bounceEnd="50000">
                                          <p:cBhvr additive="base">
                                            <p:cTn id="21" dur="1000" fill="hold"/>
                                            <p:tgtEl>
                                              <p:spTgt spid="7"/>
                                            </p:tgtEl>
                                            <p:attrNameLst>
                                              <p:attrName>ppt_x</p:attrName>
                                            </p:attrNameLst>
                                          </p:cBhvr>
                                          <p:tavLst>
                                            <p:tav tm="0">
                                              <p:val>
                                                <p:strVal val="0-#ppt_w/2"/>
                                              </p:val>
                                            </p:tav>
                                            <p:tav tm="100000">
                                              <p:val>
                                                <p:strVal val="#ppt_x"/>
                                              </p:val>
                                            </p:tav>
                                          </p:tavLst>
                                        </p:anim>
                                        <p:anim calcmode="lin" valueType="num" p14:bounceEnd="50000">
                                          <p:cBhvr additive="base">
                                            <p:cTn id="2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ppt_w/2"/>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accel="5000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1000" fill="hold"/>
                                            <p:tgtEl>
                                              <p:spTgt spid="7"/>
                                            </p:tgtEl>
                                            <p:attrNameLst>
                                              <p:attrName>ppt_x</p:attrName>
                                            </p:attrNameLst>
                                          </p:cBhvr>
                                          <p:tavLst>
                                            <p:tav tm="0">
                                              <p:val>
                                                <p:strVal val="0-#ppt_w/2"/>
                                              </p:val>
                                            </p:tav>
                                            <p:tav tm="100000">
                                              <p:val>
                                                <p:strVal val="#ppt_x"/>
                                              </p:val>
                                            </p:tav>
                                          </p:tavLst>
                                        </p:anim>
                                        <p:anim calcmode="lin" valueType="num">
                                          <p:cBhvr additive="base">
                                            <p:cTn id="2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Therefore,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lay aside falsehood</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each one of you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speak the truth</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with his neighbor, because we are members of one another.</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7" name="Rectangle 6">
            <a:extLst>
              <a:ext uri="{FF2B5EF4-FFF2-40B4-BE49-F238E27FC236}">
                <a16:creationId xmlns:a16="http://schemas.microsoft.com/office/drawing/2014/main" xmlns="" id="{CFD12945-335B-02FC-6945-A8E6AEF9073A}"/>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effectLst>
                  <a:outerShdw blurRad="38100" dist="38100" dir="2700000" algn="tl">
                    <a:srgbClr val="000000">
                      <a:alpha val="43137"/>
                    </a:srgbClr>
                  </a:outerShdw>
                </a:effectLst>
                <a:latin typeface="Century Gothic" panose="020B0502020202020204" pitchFamily="34" charset="0"/>
              </a:rPr>
              <a:t>Old Self</a:t>
            </a:r>
          </a:p>
          <a:p>
            <a:pPr marL="571500" indent="-571500">
              <a:lnSpc>
                <a:spcPct val="7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Doesn’t care about truth.</a:t>
            </a:r>
            <a:endParaRPr lang="en-US" sz="4000" b="1" dirty="0">
              <a:effectLst>
                <a:outerShdw blurRad="38100" dist="38100" dir="2700000" algn="tl">
                  <a:srgbClr val="000000">
                    <a:alpha val="43137"/>
                  </a:srgbClr>
                </a:outerShdw>
              </a:effectLst>
              <a:latin typeface="Century Gothic" panose="020B0502020202020204" pitchFamily="34" charset="0"/>
            </a:endParaRPr>
          </a:p>
          <a:p>
            <a:pPr marL="571500" indent="-571500">
              <a:lnSpc>
                <a:spcPct val="7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Won’t hesitate to lie.</a:t>
            </a:r>
          </a:p>
          <a:p>
            <a:pPr marL="571500" indent="-571500">
              <a:lnSpc>
                <a:spcPct val="7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Self-first puts all priority on having your way, even lying.</a:t>
            </a:r>
          </a:p>
        </p:txBody>
      </p:sp>
      <p:sp>
        <p:nvSpPr>
          <p:cNvPr id="8" name="Rectangle 7">
            <a:extLst>
              <a:ext uri="{FF2B5EF4-FFF2-40B4-BE49-F238E27FC236}">
                <a16:creationId xmlns:a16="http://schemas.microsoft.com/office/drawing/2014/main" xmlns="" id="{EC92495A-68C4-52E7-A750-28A74C7EB30A}"/>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effectLst>
                  <a:outerShdw blurRad="38100" dist="38100" dir="2700000" algn="tl">
                    <a:srgbClr val="000000">
                      <a:alpha val="43137"/>
                    </a:srgbClr>
                  </a:outerShdw>
                </a:effectLst>
                <a:latin typeface="Century Gothic" panose="020B0502020202020204" pitchFamily="34" charset="0"/>
              </a:rPr>
              <a:t>New Self</a:t>
            </a:r>
          </a:p>
          <a:p>
            <a:pPr marL="571500" indent="-571500">
              <a:lnSpc>
                <a:spcPct val="70000"/>
              </a:lnSpc>
              <a:buFont typeface="Arial" panose="020B0604020202020204" pitchFamily="34" charset="0"/>
              <a:buChar char="•"/>
            </a:pPr>
            <a:r>
              <a:rPr lang="en-US" sz="4000" spc="-150" dirty="0">
                <a:effectLst>
                  <a:outerShdw blurRad="38100" dist="38100" dir="2700000" algn="tl">
                    <a:srgbClr val="000000">
                      <a:alpha val="43137"/>
                    </a:srgbClr>
                  </a:outerShdw>
                </a:effectLst>
                <a:latin typeface="Century Gothic" panose="020B0502020202020204" pitchFamily="34" charset="0"/>
              </a:rPr>
              <a:t>Truth is the foundation.</a:t>
            </a:r>
          </a:p>
          <a:p>
            <a:pPr marL="571500" indent="-571500">
              <a:lnSpc>
                <a:spcPct val="70000"/>
              </a:lnSpc>
              <a:buFont typeface="Arial" panose="020B0604020202020204" pitchFamily="34" charset="0"/>
              <a:buChar char="•"/>
            </a:pPr>
            <a:r>
              <a:rPr lang="en-US" sz="4000" spc="-150" dirty="0">
                <a:effectLst>
                  <a:outerShdw blurRad="38100" dist="38100" dir="2700000" algn="tl">
                    <a:srgbClr val="000000">
                      <a:alpha val="43137"/>
                    </a:srgbClr>
                  </a:outerShdw>
                </a:effectLst>
                <a:latin typeface="Century Gothic" panose="020B0502020202020204" pitchFamily="34" charset="0"/>
              </a:rPr>
              <a:t>Lying becomes </a:t>
            </a:r>
            <a:r>
              <a:rPr lang="en-US" sz="4000" i="1" spc="-150" dirty="0">
                <a:effectLst>
                  <a:outerShdw blurRad="38100" dist="38100" dir="2700000" algn="tl">
                    <a:srgbClr val="000000">
                      <a:alpha val="43137"/>
                    </a:srgbClr>
                  </a:outerShdw>
                </a:effectLst>
                <a:latin typeface="Century Gothic" panose="020B0502020202020204" pitchFamily="34" charset="0"/>
              </a:rPr>
              <a:t>antithetical</a:t>
            </a:r>
            <a:r>
              <a:rPr lang="en-US" sz="4000" spc="-150" dirty="0">
                <a:effectLst>
                  <a:outerShdw blurRad="38100" dist="38100" dir="2700000" algn="tl">
                    <a:srgbClr val="000000">
                      <a:alpha val="43137"/>
                    </a:srgbClr>
                  </a:outerShdw>
                </a:effectLst>
                <a:latin typeface="Century Gothic" panose="020B0502020202020204" pitchFamily="34" charset="0"/>
              </a:rPr>
              <a:t> to who we are.</a:t>
            </a:r>
          </a:p>
          <a:p>
            <a:pPr marL="571500" indent="-571500">
              <a:lnSpc>
                <a:spcPct val="70000"/>
              </a:lnSpc>
              <a:buFont typeface="Arial" panose="020B0604020202020204" pitchFamily="34" charset="0"/>
              <a:buChar char="•"/>
            </a:pPr>
            <a:r>
              <a:rPr lang="en-US" sz="4000" spc="-150" dirty="0">
                <a:effectLst>
                  <a:outerShdw blurRad="38100" dist="38100" dir="2700000" algn="tl">
                    <a:srgbClr val="000000">
                      <a:alpha val="43137"/>
                    </a:srgbClr>
                  </a:outerShdw>
                </a:effectLst>
                <a:latin typeface="Century Gothic" panose="020B0502020202020204" pitchFamily="34" charset="0"/>
              </a:rPr>
              <a:t>Willing to pay the price for the truth.</a:t>
            </a:r>
          </a:p>
        </p:txBody>
      </p:sp>
    </p:spTree>
    <p:extLst>
      <p:ext uri="{BB962C8B-B14F-4D97-AF65-F5344CB8AC3E}">
        <p14:creationId xmlns:p14="http://schemas.microsoft.com/office/powerpoint/2010/main" val="1206962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50000">
                                          <p:cBhvr additive="base">
                                            <p:cTn id="7" dur="1000" fill="hold"/>
                                            <p:tgtEl>
                                              <p:spTgt spid="7"/>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14:presetBounceEnd="50000">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14:bounceEnd="50000">
                                          <p:cBhvr additive="base">
                                            <p:cTn id="16" dur="1000" fill="hold"/>
                                            <p:tgtEl>
                                              <p:spTgt spid="8"/>
                                            </p:tgtEl>
                                            <p:attrNameLst>
                                              <p:attrName>ppt_x</p:attrName>
                                            </p:attrNameLst>
                                          </p:cBhvr>
                                          <p:tavLst>
                                            <p:tav tm="0">
                                              <p:val>
                                                <p:strVal val="1+#ppt_w/2"/>
                                              </p:val>
                                            </p:tav>
                                            <p:tav tm="100000">
                                              <p:val>
                                                <p:strVal val="#ppt_x"/>
                                              </p:val>
                                            </p:tav>
                                          </p:tavLst>
                                        </p:anim>
                                        <p:anim calcmode="lin" valueType="num" p14:bounceEnd="50000">
                                          <p:cBhvr additive="base">
                                            <p:cTn id="17" dur="1000" fill="hold"/>
                                            <p:tgtEl>
                                              <p:spTgt spid="8"/>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dissolv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animEffect transition="in" filter="dissolve">
                                          <p:cBhvr>
                                            <p:cTn id="26" dur="500"/>
                                            <p:tgtEl>
                                              <p:spTgt spid="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Effect transition="in" filter="dissolve">
                                          <p:cBhvr>
                                            <p:cTn id="31" dur="500"/>
                                            <p:tgtEl>
                                              <p:spTgt spid="8">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7">
                                                <p:txEl>
                                                  <p:pRg st="2" end="2"/>
                                                </p:txEl>
                                              </p:spTgt>
                                            </p:tgtEl>
                                            <p:attrNameLst>
                                              <p:attrName>style.visibility</p:attrName>
                                            </p:attrNameLst>
                                          </p:cBhvr>
                                          <p:to>
                                            <p:strVal val="visible"/>
                                          </p:to>
                                        </p:set>
                                        <p:animEffect transition="in" filter="dissolve">
                                          <p:cBhvr>
                                            <p:cTn id="36" dur="500"/>
                                            <p:tgtEl>
                                              <p:spTgt spid="7">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8">
                                                <p:txEl>
                                                  <p:pRg st="2" end="2"/>
                                                </p:txEl>
                                              </p:spTgt>
                                            </p:tgtEl>
                                            <p:attrNameLst>
                                              <p:attrName>style.visibility</p:attrName>
                                            </p:attrNameLst>
                                          </p:cBhvr>
                                          <p:to>
                                            <p:strVal val="visible"/>
                                          </p:to>
                                        </p:set>
                                        <p:animEffect transition="in" filter="dissolve">
                                          <p:cBhvr>
                                            <p:cTn id="41" dur="500"/>
                                            <p:tgtEl>
                                              <p:spTgt spid="8">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7">
                                                <p:txEl>
                                                  <p:pRg st="3" end="3"/>
                                                </p:txEl>
                                              </p:spTgt>
                                            </p:tgtEl>
                                            <p:attrNameLst>
                                              <p:attrName>style.visibility</p:attrName>
                                            </p:attrNameLst>
                                          </p:cBhvr>
                                          <p:to>
                                            <p:strVal val="visible"/>
                                          </p:to>
                                        </p:set>
                                        <p:animEffect transition="in" filter="dissolve">
                                          <p:cBhvr>
                                            <p:cTn id="46" dur="500"/>
                                            <p:tgtEl>
                                              <p:spTgt spid="7">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8">
                                                <p:txEl>
                                                  <p:pRg st="3" end="3"/>
                                                </p:txEl>
                                              </p:spTgt>
                                            </p:tgtEl>
                                            <p:attrNameLst>
                                              <p:attrName>style.visibility</p:attrName>
                                            </p:attrNameLst>
                                          </p:cBhvr>
                                          <p:to>
                                            <p:strVal val="visible"/>
                                          </p:to>
                                        </p:set>
                                        <p:animEffect transition="in" filter="dissolve">
                                          <p:cBhvr>
                                            <p:cTn id="51"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1000" fill="hold"/>
                                            <p:tgtEl>
                                              <p:spTgt spid="8"/>
                                            </p:tgtEl>
                                            <p:attrNameLst>
                                              <p:attrName>ppt_x</p:attrName>
                                            </p:attrNameLst>
                                          </p:cBhvr>
                                          <p:tavLst>
                                            <p:tav tm="0">
                                              <p:val>
                                                <p:strVal val="1+#ppt_w/2"/>
                                              </p:val>
                                            </p:tav>
                                            <p:tav tm="100000">
                                              <p:val>
                                                <p:strVal val="#ppt_x"/>
                                              </p:val>
                                            </p:tav>
                                          </p:tavLst>
                                        </p:anim>
                                        <p:anim calcmode="lin" valueType="num">
                                          <p:cBhvr additive="base">
                                            <p:cTn id="17" dur="1000" fill="hold"/>
                                            <p:tgtEl>
                                              <p:spTgt spid="8"/>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dissolv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animEffect transition="in" filter="dissolve">
                                          <p:cBhvr>
                                            <p:cTn id="26" dur="500"/>
                                            <p:tgtEl>
                                              <p:spTgt spid="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Effect transition="in" filter="dissolve">
                                          <p:cBhvr>
                                            <p:cTn id="31" dur="500"/>
                                            <p:tgtEl>
                                              <p:spTgt spid="8">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7">
                                                <p:txEl>
                                                  <p:pRg st="2" end="2"/>
                                                </p:txEl>
                                              </p:spTgt>
                                            </p:tgtEl>
                                            <p:attrNameLst>
                                              <p:attrName>style.visibility</p:attrName>
                                            </p:attrNameLst>
                                          </p:cBhvr>
                                          <p:to>
                                            <p:strVal val="visible"/>
                                          </p:to>
                                        </p:set>
                                        <p:animEffect transition="in" filter="dissolve">
                                          <p:cBhvr>
                                            <p:cTn id="36" dur="500"/>
                                            <p:tgtEl>
                                              <p:spTgt spid="7">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8">
                                                <p:txEl>
                                                  <p:pRg st="2" end="2"/>
                                                </p:txEl>
                                              </p:spTgt>
                                            </p:tgtEl>
                                            <p:attrNameLst>
                                              <p:attrName>style.visibility</p:attrName>
                                            </p:attrNameLst>
                                          </p:cBhvr>
                                          <p:to>
                                            <p:strVal val="visible"/>
                                          </p:to>
                                        </p:set>
                                        <p:animEffect transition="in" filter="dissolve">
                                          <p:cBhvr>
                                            <p:cTn id="41" dur="500"/>
                                            <p:tgtEl>
                                              <p:spTgt spid="8">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7">
                                                <p:txEl>
                                                  <p:pRg st="3" end="3"/>
                                                </p:txEl>
                                              </p:spTgt>
                                            </p:tgtEl>
                                            <p:attrNameLst>
                                              <p:attrName>style.visibility</p:attrName>
                                            </p:attrNameLst>
                                          </p:cBhvr>
                                          <p:to>
                                            <p:strVal val="visible"/>
                                          </p:to>
                                        </p:set>
                                        <p:animEffect transition="in" filter="dissolve">
                                          <p:cBhvr>
                                            <p:cTn id="46" dur="500"/>
                                            <p:tgtEl>
                                              <p:spTgt spid="7">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8">
                                                <p:txEl>
                                                  <p:pRg st="3" end="3"/>
                                                </p:txEl>
                                              </p:spTgt>
                                            </p:tgtEl>
                                            <p:attrNameLst>
                                              <p:attrName>style.visibility</p:attrName>
                                            </p:attrNameLst>
                                          </p:cBhvr>
                                          <p:to>
                                            <p:strVal val="visible"/>
                                          </p:to>
                                        </p:set>
                                        <p:animEffect transition="in" filter="dissolve">
                                          <p:cBhvr>
                                            <p:cTn id="51"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25. Therefore</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lay aside falsehood, each one of you speak the truth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 his neighbor,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because we are members of one another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7" name="Rectangle 6">
            <a:extLst>
              <a:ext uri="{FF2B5EF4-FFF2-40B4-BE49-F238E27FC236}">
                <a16:creationId xmlns:a16="http://schemas.microsoft.com/office/drawing/2014/main" xmlns="" id="{CFD12945-335B-02FC-6945-A8E6AEF9073A}"/>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Self-gratification is our basis.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Alone,</a:t>
            </a:r>
            <a:r>
              <a:rPr kumimoji="0" lang="en-US" sz="40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needy &amp; isolated relationally.</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baseline="0" dirty="0">
                <a:solidFill>
                  <a:srgbClr val="FFFFFF"/>
                </a:solidFill>
                <a:effectLst>
                  <a:outerShdw blurRad="38100" dist="38100" dir="2700000" algn="tl">
                    <a:srgbClr val="000000">
                      <a:alpha val="43137"/>
                    </a:srgbClr>
                  </a:outerShdw>
                </a:effectLst>
                <a:latin typeface="Century Gothic" panose="020B0502020202020204" pitchFamily="34" charset="0"/>
              </a:rPr>
              <a:t>Superficial</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community.</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8" name="Rectangle 7">
            <a:extLst>
              <a:ext uri="{FF2B5EF4-FFF2-40B4-BE49-F238E27FC236}">
                <a16:creationId xmlns:a16="http://schemas.microsoft.com/office/drawing/2014/main" xmlns="" id="{EC92495A-68C4-52E7-A750-28A74C7EB30A}"/>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Others focus is our priority.</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 community, needs met &amp; relationally rich.</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Prefer </a:t>
            </a:r>
            <a:r>
              <a:rPr lang="en-US" sz="4000" i="1" spc="-150" dirty="0">
                <a:solidFill>
                  <a:srgbClr val="FFFFFF"/>
                </a:solidFill>
                <a:effectLst>
                  <a:outerShdw blurRad="38100" dist="38100" dir="2700000" algn="tl">
                    <a:srgbClr val="000000">
                      <a:alpha val="43137"/>
                    </a:srgbClr>
                  </a:outerShdw>
                </a:effectLst>
                <a:latin typeface="Century Gothic" panose="020B0502020202020204" pitchFamily="34" charset="0"/>
              </a:rPr>
              <a:t>suffering</a:t>
            </a: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 over contributing to disunity.</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2" name="Rectangle 1">
            <a:extLst>
              <a:ext uri="{FF2B5EF4-FFF2-40B4-BE49-F238E27FC236}">
                <a16:creationId xmlns:a16="http://schemas.microsoft.com/office/drawing/2014/main" xmlns="" id="{0EDF6C20-1B2E-066F-BF5F-12DB34313EDF}"/>
              </a:ext>
            </a:extLst>
          </p:cNvPr>
          <p:cNvSpPr/>
          <p:nvPr/>
        </p:nvSpPr>
        <p:spPr>
          <a:xfrm>
            <a:off x="-23812" y="0"/>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(Jas. 5:16) Confess your sins to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 another</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and pray for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 another</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so that you may be healed.</a:t>
            </a:r>
            <a:endPar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159300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14:bounceEnd="50000">
                                          <p:cBhvr additive="base">
                                            <p:cTn id="7" dur="1000" fill="hold"/>
                                            <p:tgtEl>
                                              <p:spTgt spid="7"/>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14:presetBounceEnd="50000">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14:bounceEnd="50000">
                                          <p:cBhvr additive="base">
                                            <p:cTn id="16" dur="1000" fill="hold"/>
                                            <p:tgtEl>
                                              <p:spTgt spid="8"/>
                                            </p:tgtEl>
                                            <p:attrNameLst>
                                              <p:attrName>ppt_x</p:attrName>
                                            </p:attrNameLst>
                                          </p:cBhvr>
                                          <p:tavLst>
                                            <p:tav tm="0">
                                              <p:val>
                                                <p:strVal val="1+#ppt_w/2"/>
                                              </p:val>
                                            </p:tav>
                                            <p:tav tm="100000">
                                              <p:val>
                                                <p:strVal val="#ppt_x"/>
                                              </p:val>
                                            </p:tav>
                                          </p:tavLst>
                                        </p:anim>
                                        <p:anim calcmode="lin" valueType="num" p14:bounceEnd="50000">
                                          <p:cBhvr additive="base">
                                            <p:cTn id="17" dur="1000" fill="hold"/>
                                            <p:tgtEl>
                                              <p:spTgt spid="8"/>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dissolve">
                                          <p:cBhvr>
                                            <p:cTn id="21" dur="500"/>
                                            <p:tgtEl>
                                              <p:spTgt spid="8">
                                                <p:txEl>
                                                  <p:pRg st="0" end="0"/>
                                                </p:txEl>
                                              </p:spTgt>
                                            </p:tgtEl>
                                          </p:cBhvr>
                                        </p:animEffect>
                                      </p:childTnLst>
                                    </p:cTn>
                                  </p:par>
                                </p:childTnLst>
                              </p:cTn>
                            </p:par>
                            <p:par>
                              <p:cTn id="22" fill="hold">
                                <p:stCondLst>
                                  <p:cond delay="3000"/>
                                </p:stCondLst>
                                <p:childTnLst>
                                  <p:par>
                                    <p:cTn id="23" presetID="9" presetClass="entr" presetSubtype="0" fill="hold" nodeType="after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dissolve">
                                          <p:cBhvr>
                                            <p:cTn id="25" dur="500"/>
                                            <p:tgtEl>
                                              <p:spTgt spid="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8">
                                                <p:txEl>
                                                  <p:pRg st="1" end="1"/>
                                                </p:txEl>
                                              </p:spTgt>
                                            </p:tgtEl>
                                            <p:attrNameLst>
                                              <p:attrName>style.visibility</p:attrName>
                                            </p:attrNameLst>
                                          </p:cBhvr>
                                          <p:to>
                                            <p:strVal val="visible"/>
                                          </p:to>
                                        </p:set>
                                        <p:animEffect transition="in" filter="dissolve">
                                          <p:cBhvr>
                                            <p:cTn id="30" dur="500"/>
                                            <p:tgtEl>
                                              <p:spTgt spid="8">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dissolve">
                                          <p:cBhvr>
                                            <p:cTn id="35" dur="500"/>
                                            <p:tgtEl>
                                              <p:spTgt spid="7">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Effect transition="in" filter="dissolve">
                                          <p:cBhvr>
                                            <p:cTn id="40" dur="500"/>
                                            <p:tgtEl>
                                              <p:spTgt spid="8">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Effect transition="in" filter="dissolve">
                                          <p:cBhvr>
                                            <p:cTn id="45" dur="500"/>
                                            <p:tgtEl>
                                              <p:spTgt spid="7">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8">
                                                <p:txEl>
                                                  <p:pRg st="3" end="3"/>
                                                </p:txEl>
                                              </p:spTgt>
                                            </p:tgtEl>
                                            <p:attrNameLst>
                                              <p:attrName>style.visibility</p:attrName>
                                            </p:attrNameLst>
                                          </p:cBhvr>
                                          <p:to>
                                            <p:strVal val="visible"/>
                                          </p:to>
                                        </p:set>
                                        <p:animEffect transition="in" filter="dissolve">
                                          <p:cBhvr>
                                            <p:cTn id="50" dur="500"/>
                                            <p:tgtEl>
                                              <p:spTgt spid="8">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p:cTn id="55" dur="500" fill="hold"/>
                                            <p:tgtEl>
                                              <p:spTgt spid="2"/>
                                            </p:tgtEl>
                                            <p:attrNameLst>
                                              <p:attrName>ppt_x</p:attrName>
                                            </p:attrNameLst>
                                          </p:cBhvr>
                                          <p:tavLst>
                                            <p:tav tm="0">
                                              <p:val>
                                                <p:strVal val="#ppt_x-#ppt_w/2"/>
                                              </p:val>
                                            </p:tav>
                                            <p:tav tm="100000">
                                              <p:val>
                                                <p:strVal val="#ppt_x"/>
                                              </p:val>
                                            </p:tav>
                                          </p:tavLst>
                                        </p:anim>
                                        <p:anim calcmode="lin" valueType="num">
                                          <p:cBhvr>
                                            <p:cTn id="56" dur="500" fill="hold"/>
                                            <p:tgtEl>
                                              <p:spTgt spid="2"/>
                                            </p:tgtEl>
                                            <p:attrNameLst>
                                              <p:attrName>ppt_y</p:attrName>
                                            </p:attrNameLst>
                                          </p:cBhvr>
                                          <p:tavLst>
                                            <p:tav tm="0">
                                              <p:val>
                                                <p:strVal val="#ppt_y"/>
                                              </p:val>
                                            </p:tav>
                                            <p:tav tm="100000">
                                              <p:val>
                                                <p:strVal val="#ppt_y"/>
                                              </p:val>
                                            </p:tav>
                                          </p:tavLst>
                                        </p:anim>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1000" fill="hold"/>
                                            <p:tgtEl>
                                              <p:spTgt spid="8"/>
                                            </p:tgtEl>
                                            <p:attrNameLst>
                                              <p:attrName>ppt_x</p:attrName>
                                            </p:attrNameLst>
                                          </p:cBhvr>
                                          <p:tavLst>
                                            <p:tav tm="0">
                                              <p:val>
                                                <p:strVal val="1+#ppt_w/2"/>
                                              </p:val>
                                            </p:tav>
                                            <p:tav tm="100000">
                                              <p:val>
                                                <p:strVal val="#ppt_x"/>
                                              </p:val>
                                            </p:tav>
                                          </p:tavLst>
                                        </p:anim>
                                        <p:anim calcmode="lin" valueType="num">
                                          <p:cBhvr additive="base">
                                            <p:cTn id="17" dur="1000" fill="hold"/>
                                            <p:tgtEl>
                                              <p:spTgt spid="8"/>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dissolve">
                                          <p:cBhvr>
                                            <p:cTn id="21" dur="500"/>
                                            <p:tgtEl>
                                              <p:spTgt spid="8">
                                                <p:txEl>
                                                  <p:pRg st="0" end="0"/>
                                                </p:txEl>
                                              </p:spTgt>
                                            </p:tgtEl>
                                          </p:cBhvr>
                                        </p:animEffect>
                                      </p:childTnLst>
                                    </p:cTn>
                                  </p:par>
                                </p:childTnLst>
                              </p:cTn>
                            </p:par>
                            <p:par>
                              <p:cTn id="22" fill="hold">
                                <p:stCondLst>
                                  <p:cond delay="3000"/>
                                </p:stCondLst>
                                <p:childTnLst>
                                  <p:par>
                                    <p:cTn id="23" presetID="9" presetClass="entr" presetSubtype="0" fill="hold" nodeType="after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dissolve">
                                          <p:cBhvr>
                                            <p:cTn id="25" dur="500"/>
                                            <p:tgtEl>
                                              <p:spTgt spid="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8">
                                                <p:txEl>
                                                  <p:pRg st="1" end="1"/>
                                                </p:txEl>
                                              </p:spTgt>
                                            </p:tgtEl>
                                            <p:attrNameLst>
                                              <p:attrName>style.visibility</p:attrName>
                                            </p:attrNameLst>
                                          </p:cBhvr>
                                          <p:to>
                                            <p:strVal val="visible"/>
                                          </p:to>
                                        </p:set>
                                        <p:animEffect transition="in" filter="dissolve">
                                          <p:cBhvr>
                                            <p:cTn id="30" dur="500"/>
                                            <p:tgtEl>
                                              <p:spTgt spid="8">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dissolve">
                                          <p:cBhvr>
                                            <p:cTn id="35" dur="500"/>
                                            <p:tgtEl>
                                              <p:spTgt spid="7">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Effect transition="in" filter="dissolve">
                                          <p:cBhvr>
                                            <p:cTn id="40" dur="500"/>
                                            <p:tgtEl>
                                              <p:spTgt spid="8">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Effect transition="in" filter="dissolve">
                                          <p:cBhvr>
                                            <p:cTn id="45" dur="500"/>
                                            <p:tgtEl>
                                              <p:spTgt spid="7">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8">
                                                <p:txEl>
                                                  <p:pRg st="3" end="3"/>
                                                </p:txEl>
                                              </p:spTgt>
                                            </p:tgtEl>
                                            <p:attrNameLst>
                                              <p:attrName>style.visibility</p:attrName>
                                            </p:attrNameLst>
                                          </p:cBhvr>
                                          <p:to>
                                            <p:strVal val="visible"/>
                                          </p:to>
                                        </p:set>
                                        <p:animEffect transition="in" filter="dissolve">
                                          <p:cBhvr>
                                            <p:cTn id="50" dur="500"/>
                                            <p:tgtEl>
                                              <p:spTgt spid="8">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7" presetClass="entr" presetSubtype="8"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p:cTn id="55" dur="500" fill="hold"/>
                                            <p:tgtEl>
                                              <p:spTgt spid="2"/>
                                            </p:tgtEl>
                                            <p:attrNameLst>
                                              <p:attrName>ppt_x</p:attrName>
                                            </p:attrNameLst>
                                          </p:cBhvr>
                                          <p:tavLst>
                                            <p:tav tm="0">
                                              <p:val>
                                                <p:strVal val="#ppt_x-#ppt_w/2"/>
                                              </p:val>
                                            </p:tav>
                                            <p:tav tm="100000">
                                              <p:val>
                                                <p:strVal val="#ppt_x"/>
                                              </p:val>
                                            </p:tav>
                                          </p:tavLst>
                                        </p:anim>
                                        <p:anim calcmode="lin" valueType="num">
                                          <p:cBhvr>
                                            <p:cTn id="56" dur="500" fill="hold"/>
                                            <p:tgtEl>
                                              <p:spTgt spid="2"/>
                                            </p:tgtEl>
                                            <p:attrNameLst>
                                              <p:attrName>ppt_y</p:attrName>
                                            </p:attrNameLst>
                                          </p:cBhvr>
                                          <p:tavLst>
                                            <p:tav tm="0">
                                              <p:val>
                                                <p:strVal val="#ppt_y"/>
                                              </p:val>
                                            </p:tav>
                                            <p:tav tm="100000">
                                              <p:val>
                                                <p:strVal val="#ppt_y"/>
                                              </p:val>
                                            </p:tav>
                                          </p:tavLst>
                                        </p:anim>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2" grpId="0" animBg="1"/>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25. Therefore, lay</a:t>
            </a:r>
            <a:r>
              <a:rPr kumimoji="0" lang="en-US" sz="48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aside falsehood, each one of you speak the truth with his neighbor,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because we are members of one another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7" name="Rectangle 6">
            <a:extLst>
              <a:ext uri="{FF2B5EF4-FFF2-40B4-BE49-F238E27FC236}">
                <a16:creationId xmlns:a16="http://schemas.microsoft.com/office/drawing/2014/main" xmlns="" id="{CFD12945-335B-02FC-6945-A8E6AEF9073A}"/>
              </a:ext>
            </a:extLst>
          </p:cNvPr>
          <p:cNvSpPr/>
          <p:nvPr/>
        </p:nvSpPr>
        <p:spPr>
          <a:xfrm>
            <a:off x="0" y="3529013"/>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Self-gratification is our basis.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Alone, needy &amp; isolated relationally.</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Superficial community.</a:t>
            </a:r>
          </a:p>
        </p:txBody>
      </p:sp>
      <p:sp>
        <p:nvSpPr>
          <p:cNvPr id="8" name="Rectangle 7">
            <a:extLst>
              <a:ext uri="{FF2B5EF4-FFF2-40B4-BE49-F238E27FC236}">
                <a16:creationId xmlns:a16="http://schemas.microsoft.com/office/drawing/2014/main" xmlns="" id="{EC92495A-68C4-52E7-A750-28A74C7EB30A}"/>
              </a:ext>
            </a:extLst>
          </p:cNvPr>
          <p:cNvSpPr/>
          <p:nvPr/>
        </p:nvSpPr>
        <p:spPr>
          <a:xfrm>
            <a:off x="6096000" y="3529012"/>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Others focus is our priority.</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 community, needs met &amp; relationally rich.</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Prefer suffering than contribute to disunity.</a:t>
            </a:r>
          </a:p>
        </p:txBody>
      </p:sp>
      <p:sp>
        <p:nvSpPr>
          <p:cNvPr id="2" name="Rectangle 1">
            <a:extLst>
              <a:ext uri="{FF2B5EF4-FFF2-40B4-BE49-F238E27FC236}">
                <a16:creationId xmlns:a16="http://schemas.microsoft.com/office/drawing/2014/main" xmlns="" id="{0EDF6C20-1B2E-066F-BF5F-12DB34313EDF}"/>
              </a:ext>
            </a:extLst>
          </p:cNvPr>
          <p:cNvSpPr/>
          <p:nvPr/>
        </p:nvSpPr>
        <p:spPr>
          <a:xfrm>
            <a:off x="14289" y="0"/>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a:t>
            </a:r>
            <a:r>
              <a:rPr kumimoji="0" lang="en-US" sz="48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15</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Instead, we will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speak the truth in love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growing in every way more and more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like Christ</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3" name="Rounded Rectangle 2">
            <a:extLst>
              <a:ext uri="{FF2B5EF4-FFF2-40B4-BE49-F238E27FC236}">
                <a16:creationId xmlns:a16="http://schemas.microsoft.com/office/drawing/2014/main" xmlns="" id="{3559DF42-FE91-4599-EC30-0C3D49E369C0}"/>
              </a:ext>
            </a:extLst>
          </p:cNvPr>
          <p:cNvSpPr/>
          <p:nvPr/>
        </p:nvSpPr>
        <p:spPr>
          <a:xfrm>
            <a:off x="6872287" y="4486275"/>
            <a:ext cx="4543425" cy="928688"/>
          </a:xfrm>
          <a:prstGeom prst="roundRect">
            <a:avLst>
              <a:gd name="adj" fmla="val 50000"/>
            </a:avLst>
          </a:prstGeom>
          <a:solidFill>
            <a:schemeClr val="accent6">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effectLst>
                  <a:outerShdw blurRad="38100" dist="38100" dir="2700000" algn="tl">
                    <a:srgbClr val="000000">
                      <a:alpha val="43137"/>
                    </a:srgbClr>
                  </a:outerShdw>
                </a:effectLst>
                <a:latin typeface="Century Gothic" panose="020B0502020202020204" pitchFamily="34" charset="0"/>
              </a:rPr>
              <a:t>Truth&gt;Feelings</a:t>
            </a:r>
          </a:p>
        </p:txBody>
      </p:sp>
      <p:sp>
        <p:nvSpPr>
          <p:cNvPr id="5" name="Rounded Rectangle 4">
            <a:extLst>
              <a:ext uri="{FF2B5EF4-FFF2-40B4-BE49-F238E27FC236}">
                <a16:creationId xmlns:a16="http://schemas.microsoft.com/office/drawing/2014/main" xmlns="" id="{ECB685B7-3C22-67D0-80E4-8EE7546AB3C9}"/>
              </a:ext>
            </a:extLst>
          </p:cNvPr>
          <p:cNvSpPr/>
          <p:nvPr/>
        </p:nvSpPr>
        <p:spPr>
          <a:xfrm>
            <a:off x="776288" y="4486275"/>
            <a:ext cx="4543425" cy="928688"/>
          </a:xfrm>
          <a:prstGeom prst="roundRect">
            <a:avLst>
              <a:gd name="adj" fmla="val 50000"/>
            </a:avLst>
          </a:prstGeom>
          <a:solidFill>
            <a:schemeClr val="accent4">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effectLst>
                  <a:outerShdw blurRad="38100" dist="38100" dir="2700000" algn="tl">
                    <a:srgbClr val="000000">
                      <a:alpha val="43137"/>
                    </a:srgbClr>
                  </a:outerShdw>
                </a:effectLst>
                <a:latin typeface="Century Gothic" panose="020B0502020202020204" pitchFamily="34" charset="0"/>
              </a:rPr>
              <a:t>Feelings&gt;Truth</a:t>
            </a:r>
          </a:p>
        </p:txBody>
      </p:sp>
    </p:spTree>
    <p:extLst>
      <p:ext uri="{BB962C8B-B14F-4D97-AF65-F5344CB8AC3E}">
        <p14:creationId xmlns:p14="http://schemas.microsoft.com/office/powerpoint/2010/main" val="3211675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28</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 one who steals must steal no longer; instead he must labor, doing good with his own hands, so that he will have something to share with the one who has need.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57971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28. The one who steals must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steal no longer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instead he must labor, doing good with his own hands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so that he will have something to share with the one who has need.</a:t>
            </a:r>
          </a:p>
        </p:txBody>
      </p:sp>
      <p:sp>
        <p:nvSpPr>
          <p:cNvPr id="2" name="Rectangle 1">
            <a:extLst>
              <a:ext uri="{FF2B5EF4-FFF2-40B4-BE49-F238E27FC236}">
                <a16:creationId xmlns:a16="http://schemas.microsoft.com/office/drawing/2014/main" xmlns="" id="{DFB776D6-5D01-412E-02C8-724CA0E7BD9C}"/>
              </a:ext>
            </a:extLst>
          </p:cNvPr>
          <p:cNvSpPr/>
          <p:nvPr/>
        </p:nvSpPr>
        <p:spPr>
          <a:xfrm>
            <a:off x="0" y="4087583"/>
            <a:ext cx="6096000" cy="2770417"/>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Prioritizes self advantage.</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Ethical decisions weighted towards self.</a:t>
            </a:r>
          </a:p>
        </p:txBody>
      </p:sp>
      <p:sp>
        <p:nvSpPr>
          <p:cNvPr id="3" name="Rectangle 2">
            <a:extLst>
              <a:ext uri="{FF2B5EF4-FFF2-40B4-BE49-F238E27FC236}">
                <a16:creationId xmlns:a16="http://schemas.microsoft.com/office/drawing/2014/main" xmlns="" id="{A4B096D9-7E8C-E386-474C-CA64F4A7B8C7}"/>
              </a:ext>
            </a:extLst>
          </p:cNvPr>
          <p:cNvSpPr/>
          <p:nvPr/>
        </p:nvSpPr>
        <p:spPr>
          <a:xfrm>
            <a:off x="6096000" y="4087582"/>
            <a:ext cx="6096000" cy="2770417"/>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Prioritizes working hard.</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Ethical decisions weighted towards </a:t>
            </a:r>
            <a:r>
              <a:rPr kumimoji="0" lang="en-US" sz="4000" b="1" i="1"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glorifying God</a:t>
            </a: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Tree>
    <p:extLst>
      <p:ext uri="{BB962C8B-B14F-4D97-AF65-F5344CB8AC3E}">
        <p14:creationId xmlns:p14="http://schemas.microsoft.com/office/powerpoint/2010/main" val="1759159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14:presetBounceEnd="50000">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14:bounceEnd="50000">
                                          <p:cBhvr additive="base">
                                            <p:cTn id="16"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17" dur="10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dissolve">
                                          <p:cBhvr>
                                            <p:cTn id="21" dur="500"/>
                                            <p:tgtEl>
                                              <p:spTgt spid="3">
                                                <p:txEl>
                                                  <p:pRg st="0" end="0"/>
                                                </p:txEl>
                                              </p:spTgt>
                                            </p:tgtEl>
                                          </p:cBhvr>
                                        </p:animEffect>
                                      </p:childTnLst>
                                    </p:cTn>
                                  </p:par>
                                </p:childTnLst>
                              </p:cTn>
                            </p:par>
                            <p:par>
                              <p:cTn id="22" fill="hold">
                                <p:stCondLst>
                                  <p:cond delay="3000"/>
                                </p:stCondLst>
                                <p:childTnLst>
                                  <p:par>
                                    <p:cTn id="23" presetID="9" presetClass="entr" presetSubtype="0" fill="hold" nodeType="after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dissolve">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dissolve">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dissolve">
                                          <p:cBhvr>
                                            <p:cTn id="35" dur="5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dissolve">
                                          <p:cBhvr>
                                            <p:cTn id="4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1000" fill="hold"/>
                                            <p:tgtEl>
                                              <p:spTgt spid="3"/>
                                            </p:tgtEl>
                                            <p:attrNameLst>
                                              <p:attrName>ppt_x</p:attrName>
                                            </p:attrNameLst>
                                          </p:cBhvr>
                                          <p:tavLst>
                                            <p:tav tm="0">
                                              <p:val>
                                                <p:strVal val="1+#ppt_w/2"/>
                                              </p:val>
                                            </p:tav>
                                            <p:tav tm="100000">
                                              <p:val>
                                                <p:strVal val="#ppt_x"/>
                                              </p:val>
                                            </p:tav>
                                          </p:tavLst>
                                        </p:anim>
                                        <p:anim calcmode="lin" valueType="num">
                                          <p:cBhvr additive="base">
                                            <p:cTn id="17" dur="10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dissolve">
                                          <p:cBhvr>
                                            <p:cTn id="21" dur="500"/>
                                            <p:tgtEl>
                                              <p:spTgt spid="3">
                                                <p:txEl>
                                                  <p:pRg st="0" end="0"/>
                                                </p:txEl>
                                              </p:spTgt>
                                            </p:tgtEl>
                                          </p:cBhvr>
                                        </p:animEffect>
                                      </p:childTnLst>
                                    </p:cTn>
                                  </p:par>
                                </p:childTnLst>
                              </p:cTn>
                            </p:par>
                            <p:par>
                              <p:cTn id="22" fill="hold">
                                <p:stCondLst>
                                  <p:cond delay="3000"/>
                                </p:stCondLst>
                                <p:childTnLst>
                                  <p:par>
                                    <p:cTn id="23" presetID="9" presetClass="entr" presetSubtype="0" fill="hold" nodeType="after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dissolve">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dissolve">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dissolve">
                                          <p:cBhvr>
                                            <p:cTn id="35" dur="5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dissolve">
                                          <p:cBhvr>
                                            <p:cTn id="4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28. The one who steals must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steal no longer; instead he must labor, doing good with his own hands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so that he will have something to share with the one who has need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ectangle 1">
            <a:extLst>
              <a:ext uri="{FF2B5EF4-FFF2-40B4-BE49-F238E27FC236}">
                <a16:creationId xmlns:a16="http://schemas.microsoft.com/office/drawing/2014/main" xmlns="" id="{DFB776D6-5D01-412E-02C8-724CA0E7BD9C}"/>
              </a:ext>
            </a:extLst>
          </p:cNvPr>
          <p:cNvSpPr/>
          <p:nvPr/>
        </p:nvSpPr>
        <p:spPr>
          <a:xfrm>
            <a:off x="0" y="3529012"/>
            <a:ext cx="6096000" cy="3352205"/>
          </a:xfrm>
          <a:prstGeom prst="rec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Old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Work done for personal benefit.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Job defines identity.</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Personal finance for personal reasons.</a:t>
            </a:r>
            <a:endPar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3" name="Rectangle 2">
            <a:extLst>
              <a:ext uri="{FF2B5EF4-FFF2-40B4-BE49-F238E27FC236}">
                <a16:creationId xmlns:a16="http://schemas.microsoft.com/office/drawing/2014/main" xmlns="" id="{A4B096D9-7E8C-E386-474C-CA64F4A7B8C7}"/>
              </a:ext>
            </a:extLst>
          </p:cNvPr>
          <p:cNvSpPr/>
          <p:nvPr/>
        </p:nvSpPr>
        <p:spPr>
          <a:xfrm>
            <a:off x="6096000" y="3529013"/>
            <a:ext cx="6096000" cy="3352205"/>
          </a:xfrm>
          <a:prstGeom prst="rect">
            <a:avLst/>
          </a:prstGeom>
          <a:solidFill>
            <a:schemeClr val="accent6"/>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Self</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Work done for others benefit.</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Identity already defined by Jesus.</a:t>
            </a:r>
          </a:p>
          <a:p>
            <a:pPr marL="571500" marR="0" lvl="0" indent="-571500" algn="l" defTabSz="914400" rtl="0" eaLnBrk="1" fontAlgn="auto" latinLnBrk="0" hangingPunct="1">
              <a:lnSpc>
                <a:spcPct val="70000"/>
              </a:lnSpc>
              <a:spcBef>
                <a:spcPts val="0"/>
              </a:spcBef>
              <a:spcAft>
                <a:spcPts val="0"/>
              </a:spcAft>
              <a:buClrTx/>
              <a:buSzTx/>
              <a:buFont typeface="Arial" panose="020B0604020202020204" pitchFamily="34" charset="0"/>
              <a:buChar char="•"/>
              <a:tabLst/>
              <a:defRPr/>
            </a:pP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Personal finance for </a:t>
            </a:r>
            <a:r>
              <a:rPr lang="en-US" sz="4000" b="1" i="1" spc="-150" dirty="0">
                <a:solidFill>
                  <a:srgbClr val="FFFFFF"/>
                </a:solidFill>
                <a:effectLst>
                  <a:outerShdw blurRad="38100" dist="38100" dir="2700000" algn="tl">
                    <a:srgbClr val="000000">
                      <a:alpha val="43137"/>
                    </a:srgbClr>
                  </a:outerShdw>
                </a:effectLst>
                <a:latin typeface="Century Gothic" panose="020B0502020202020204" pitchFamily="34" charset="0"/>
              </a:rPr>
              <a:t>sacrificial</a:t>
            </a:r>
            <a:r>
              <a:rPr lang="en-US" sz="4000" spc="-150" dirty="0">
                <a:solidFill>
                  <a:srgbClr val="FFFFFF"/>
                </a:solidFill>
                <a:effectLst>
                  <a:outerShdw blurRad="38100" dist="38100" dir="2700000" algn="tl">
                    <a:srgbClr val="000000">
                      <a:alpha val="43137"/>
                    </a:srgbClr>
                  </a:outerShdw>
                </a:effectLst>
                <a:latin typeface="Century Gothic" panose="020B0502020202020204" pitchFamily="34" charset="0"/>
              </a:rPr>
              <a:t> giving.</a:t>
            </a:r>
            <a:endParaRPr kumimoji="0" lang="en-US" sz="4000" b="0" i="0" u="none" strike="noStrike" kern="1200" cap="none" spc="-15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5" name="Rounded Rectangle 4">
            <a:extLst>
              <a:ext uri="{FF2B5EF4-FFF2-40B4-BE49-F238E27FC236}">
                <a16:creationId xmlns:a16="http://schemas.microsoft.com/office/drawing/2014/main" xmlns="" id="{80CDEDD8-AB5A-D539-D89E-1F5C7227A1AE}"/>
              </a:ext>
            </a:extLst>
          </p:cNvPr>
          <p:cNvSpPr/>
          <p:nvPr/>
        </p:nvSpPr>
        <p:spPr>
          <a:xfrm>
            <a:off x="776288" y="4414838"/>
            <a:ext cx="4543425" cy="2250936"/>
          </a:xfrm>
          <a:prstGeom prst="roundRect">
            <a:avLst>
              <a:gd name="adj" fmla="val 50000"/>
            </a:avLst>
          </a:prstGeom>
          <a:solidFill>
            <a:schemeClr val="accent4">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3600" dirty="0">
                <a:effectLst>
                  <a:outerShdw blurRad="38100" dist="38100" dir="2700000" algn="tl">
                    <a:srgbClr val="000000">
                      <a:alpha val="43137"/>
                    </a:srgbClr>
                  </a:outerShdw>
                </a:effectLst>
                <a:latin typeface="Century Gothic" panose="020B0502020202020204" pitchFamily="34" charset="0"/>
              </a:rPr>
              <a:t>May have a place for giving, but work is not done for this purpose.</a:t>
            </a:r>
          </a:p>
        </p:txBody>
      </p:sp>
      <p:sp>
        <p:nvSpPr>
          <p:cNvPr id="8" name="Rounded Rectangle 7">
            <a:extLst>
              <a:ext uri="{FF2B5EF4-FFF2-40B4-BE49-F238E27FC236}">
                <a16:creationId xmlns:a16="http://schemas.microsoft.com/office/drawing/2014/main" xmlns="" id="{C28C7DAE-6785-1612-A9D8-72401CEBC59E}"/>
              </a:ext>
            </a:extLst>
          </p:cNvPr>
          <p:cNvSpPr/>
          <p:nvPr/>
        </p:nvSpPr>
        <p:spPr>
          <a:xfrm>
            <a:off x="6784181" y="4414838"/>
            <a:ext cx="4543425" cy="2250936"/>
          </a:xfrm>
          <a:prstGeom prst="roundRect">
            <a:avLst>
              <a:gd name="adj" fmla="val 50000"/>
            </a:avLst>
          </a:prstGeom>
          <a:solidFill>
            <a:schemeClr val="accent6">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3600" dirty="0">
                <a:effectLst>
                  <a:outerShdw blurRad="38100" dist="38100" dir="2700000" algn="tl">
                    <a:srgbClr val="000000">
                      <a:alpha val="43137"/>
                    </a:srgbClr>
                  </a:outerShdw>
                </a:effectLst>
                <a:latin typeface="Century Gothic" panose="020B0502020202020204" pitchFamily="34" charset="0"/>
              </a:rPr>
              <a:t>Working hard is actually done so that we can give more!</a:t>
            </a:r>
          </a:p>
        </p:txBody>
      </p:sp>
      <p:sp>
        <p:nvSpPr>
          <p:cNvPr id="9" name="Rounded Rectangle 8">
            <a:extLst>
              <a:ext uri="{FF2B5EF4-FFF2-40B4-BE49-F238E27FC236}">
                <a16:creationId xmlns:a16="http://schemas.microsoft.com/office/drawing/2014/main" xmlns="" id="{C928A392-6803-886F-DED8-9F9AB3166ECA}"/>
              </a:ext>
            </a:extLst>
          </p:cNvPr>
          <p:cNvSpPr/>
          <p:nvPr/>
        </p:nvSpPr>
        <p:spPr>
          <a:xfrm>
            <a:off x="176212" y="148667"/>
            <a:ext cx="7652335" cy="2107910"/>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Consider how both lying &amp; stealing might effect our </a:t>
            </a:r>
            <a:r>
              <a:rPr lang="en-US" sz="4800" b="1" i="1" dirty="0">
                <a:solidFill>
                  <a:srgbClr val="FFFFFF"/>
                </a:solidFill>
                <a:effectLst>
                  <a:outerShdw blurRad="38100" dist="38100" dir="2700000" algn="tl">
                    <a:srgbClr val="000000">
                      <a:alpha val="43137"/>
                    </a:srgbClr>
                  </a:outerShdw>
                </a:effectLst>
                <a:latin typeface="Century Gothic" panose="020B0502020202020204" pitchFamily="34" charset="0"/>
              </a:rPr>
              <a:t>relationships!</a:t>
            </a:r>
            <a:endPar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3637371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14:presetBounceEnd="50000">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14:bounceEnd="50000">
                                          <p:cBhvr additive="base">
                                            <p:cTn id="16"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17" dur="10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dissolve">
                                          <p:cBhvr>
                                            <p:cTn id="21" dur="500"/>
                                            <p:tgtEl>
                                              <p:spTgt spid="3">
                                                <p:txEl>
                                                  <p:pRg st="0" end="0"/>
                                                </p:txEl>
                                              </p:spTgt>
                                            </p:tgtEl>
                                          </p:cBhvr>
                                        </p:animEffect>
                                      </p:childTnLst>
                                    </p:cTn>
                                  </p:par>
                                </p:childTnLst>
                              </p:cTn>
                            </p:par>
                            <p:par>
                              <p:cTn id="22" fill="hold">
                                <p:stCondLst>
                                  <p:cond delay="3000"/>
                                </p:stCondLst>
                                <p:childTnLst>
                                  <p:par>
                                    <p:cTn id="23" presetID="9" presetClass="entr" presetSubtype="0" fill="hold" nodeType="after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dissolve">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dissolve">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dissolve">
                                          <p:cBhvr>
                                            <p:cTn id="35" dur="5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dissolve">
                                          <p:cBhvr>
                                            <p:cTn id="40" dur="500"/>
                                            <p:tgtEl>
                                              <p:spTgt spid="3">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Effect transition="in" filter="dissolve">
                                          <p:cBhvr>
                                            <p:cTn id="45" dur="500"/>
                                            <p:tgtEl>
                                              <p:spTgt spid="2">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dissolve">
                                          <p:cBhvr>
                                            <p:cTn id="50" dur="500"/>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blinds(horizontal)">
                                          <p:cBhvr>
                                            <p:cTn id="55" dur="5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blinds(horizontal)">
                                          <p:cBhvr>
                                            <p:cTn id="60" dur="500"/>
                                            <p:tgtEl>
                                              <p:spTgt spid="8"/>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8" accel="50000" fill="hold" grpId="0" nodeType="clickEffect" p14:presetBounceEnd="50000">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14:bounceEnd="50000">
                                          <p:cBhvr additive="base">
                                            <p:cTn id="65" dur="1000" fill="hold"/>
                                            <p:tgtEl>
                                              <p:spTgt spid="9"/>
                                            </p:tgtEl>
                                            <p:attrNameLst>
                                              <p:attrName>ppt_x</p:attrName>
                                            </p:attrNameLst>
                                          </p:cBhvr>
                                          <p:tavLst>
                                            <p:tav tm="0">
                                              <p:val>
                                                <p:strVal val="0-#ppt_w/2"/>
                                              </p:val>
                                            </p:tav>
                                            <p:tav tm="100000">
                                              <p:val>
                                                <p:strVal val="#ppt_x"/>
                                              </p:val>
                                            </p:tav>
                                          </p:tavLst>
                                        </p:anim>
                                        <p:anim calcmode="lin" valueType="num" p14:bounceEnd="50000">
                                          <p:cBhvr additive="base">
                                            <p:cTn id="66"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8" grpId="0" animBg="1"/>
          <p:bldP spid="9"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9" presetClass="entr" presetSubtype="0" fill="hold"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ssolve">
                                          <p:cBhvr>
                                            <p:cTn id="12" dur="500"/>
                                            <p:tgtEl>
                                              <p:spTgt spid="2">
                                                <p:txEl>
                                                  <p:pRg st="0" end="0"/>
                                                </p:txEl>
                                              </p:spTgt>
                                            </p:tgtEl>
                                          </p:cBhvr>
                                        </p:animEffect>
                                      </p:childTnLst>
                                    </p:cTn>
                                  </p:par>
                                </p:childTnLst>
                              </p:cTn>
                            </p:par>
                            <p:par>
                              <p:cTn id="13" fill="hold">
                                <p:stCondLst>
                                  <p:cond delay="1500"/>
                                </p:stCondLst>
                                <p:childTnLst>
                                  <p:par>
                                    <p:cTn id="14" presetID="2" presetClass="entr" presetSubtype="2" accel="5000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1000" fill="hold"/>
                                            <p:tgtEl>
                                              <p:spTgt spid="3"/>
                                            </p:tgtEl>
                                            <p:attrNameLst>
                                              <p:attrName>ppt_x</p:attrName>
                                            </p:attrNameLst>
                                          </p:cBhvr>
                                          <p:tavLst>
                                            <p:tav tm="0">
                                              <p:val>
                                                <p:strVal val="1+#ppt_w/2"/>
                                              </p:val>
                                            </p:tav>
                                            <p:tav tm="100000">
                                              <p:val>
                                                <p:strVal val="#ppt_x"/>
                                              </p:val>
                                            </p:tav>
                                          </p:tavLst>
                                        </p:anim>
                                        <p:anim calcmode="lin" valueType="num">
                                          <p:cBhvr additive="base">
                                            <p:cTn id="17" dur="10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9" presetClass="entr" presetSubtype="0" fill="hold"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dissolve">
                                          <p:cBhvr>
                                            <p:cTn id="21" dur="500"/>
                                            <p:tgtEl>
                                              <p:spTgt spid="3">
                                                <p:txEl>
                                                  <p:pRg st="0" end="0"/>
                                                </p:txEl>
                                              </p:spTgt>
                                            </p:tgtEl>
                                          </p:cBhvr>
                                        </p:animEffect>
                                      </p:childTnLst>
                                    </p:cTn>
                                  </p:par>
                                </p:childTnLst>
                              </p:cTn>
                            </p:par>
                            <p:par>
                              <p:cTn id="22" fill="hold">
                                <p:stCondLst>
                                  <p:cond delay="3000"/>
                                </p:stCondLst>
                                <p:childTnLst>
                                  <p:par>
                                    <p:cTn id="23" presetID="9" presetClass="entr" presetSubtype="0" fill="hold" nodeType="after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dissolve">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dissolve">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Effect transition="in" filter="dissolve">
                                          <p:cBhvr>
                                            <p:cTn id="35" dur="500"/>
                                            <p:tgtEl>
                                              <p:spTgt spid="2">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dissolve">
                                          <p:cBhvr>
                                            <p:cTn id="40" dur="500"/>
                                            <p:tgtEl>
                                              <p:spTgt spid="3">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Effect transition="in" filter="dissolve">
                                          <p:cBhvr>
                                            <p:cTn id="45" dur="500"/>
                                            <p:tgtEl>
                                              <p:spTgt spid="2">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dissolve">
                                          <p:cBhvr>
                                            <p:cTn id="50" dur="500"/>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blinds(horizontal)">
                                          <p:cBhvr>
                                            <p:cTn id="55" dur="500"/>
                                            <p:tgtEl>
                                              <p:spTgt spid="5"/>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blinds(horizontal)">
                                          <p:cBhvr>
                                            <p:cTn id="60" dur="500"/>
                                            <p:tgtEl>
                                              <p:spTgt spid="8"/>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8" accel="50000"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1000" fill="hold"/>
                                            <p:tgtEl>
                                              <p:spTgt spid="9"/>
                                            </p:tgtEl>
                                            <p:attrNameLst>
                                              <p:attrName>ppt_x</p:attrName>
                                            </p:attrNameLst>
                                          </p:cBhvr>
                                          <p:tavLst>
                                            <p:tav tm="0">
                                              <p:val>
                                                <p:strVal val="0-#ppt_w/2"/>
                                              </p:val>
                                            </p:tav>
                                            <p:tav tm="100000">
                                              <p:val>
                                                <p:strVal val="#ppt_x"/>
                                              </p:val>
                                            </p:tav>
                                          </p:tavLst>
                                        </p:anim>
                                        <p:anim calcmode="lin" valueType="num">
                                          <p:cBhvr additive="base">
                                            <p:cTn id="66"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8" grpId="0" animBg="1"/>
          <p:bldP spid="9" grpId="0" animBg="1"/>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D53DDA0-E281-8F83-8FBF-5D08E7C06607}"/>
              </a:ext>
            </a:extLst>
          </p:cNvPr>
          <p:cNvSpPr/>
          <p:nvPr/>
        </p:nvSpPr>
        <p:spPr>
          <a:xfrm>
            <a:off x="171446" y="200020"/>
            <a:ext cx="6715125" cy="1228725"/>
          </a:xfrm>
          <a:prstGeom prst="rect">
            <a:avLst/>
          </a:prstGeom>
          <a:solidFill>
            <a:schemeClr val="accent6">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effectLst>
                  <a:outerShdw blurRad="38100" dist="38100" dir="2700000" algn="tl">
                    <a:srgbClr val="000000">
                      <a:alpha val="43137"/>
                    </a:srgbClr>
                  </a:outerShdw>
                </a:effectLst>
                <a:latin typeface="Century Gothic" panose="020B0502020202020204" pitchFamily="34" charset="0"/>
              </a:rPr>
              <a:t>(vs. 22) Lay aside the Old Self</a:t>
            </a:r>
          </a:p>
        </p:txBody>
      </p:sp>
      <p:sp>
        <p:nvSpPr>
          <p:cNvPr id="5" name="Right Arrow 4">
            <a:extLst>
              <a:ext uri="{FF2B5EF4-FFF2-40B4-BE49-F238E27FC236}">
                <a16:creationId xmlns:a16="http://schemas.microsoft.com/office/drawing/2014/main" xmlns="" id="{400CA6A7-2633-C8B9-075C-9CE202A84730}"/>
              </a:ext>
            </a:extLst>
          </p:cNvPr>
          <p:cNvSpPr/>
          <p:nvPr/>
        </p:nvSpPr>
        <p:spPr>
          <a:xfrm>
            <a:off x="7015159" y="514344"/>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a:extLst>
              <a:ext uri="{FF2B5EF4-FFF2-40B4-BE49-F238E27FC236}">
                <a16:creationId xmlns:a16="http://schemas.microsoft.com/office/drawing/2014/main" xmlns="" id="{60411D9E-9A86-A0A2-0ED6-FDCAA6E83120}"/>
              </a:ext>
            </a:extLst>
          </p:cNvPr>
          <p:cNvSpPr/>
          <p:nvPr/>
        </p:nvSpPr>
        <p:spPr>
          <a:xfrm>
            <a:off x="8758237" y="57145"/>
            <a:ext cx="3433763" cy="1485900"/>
          </a:xfrm>
          <a:prstGeom prst="roundRect">
            <a:avLst/>
          </a:prstGeom>
          <a:solidFill>
            <a:schemeClr val="accent4">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Point in Time</a:t>
            </a:r>
          </a:p>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Decision</a:t>
            </a:r>
          </a:p>
        </p:txBody>
      </p:sp>
      <p:sp>
        <p:nvSpPr>
          <p:cNvPr id="7" name="Rectangle 6">
            <a:extLst>
              <a:ext uri="{FF2B5EF4-FFF2-40B4-BE49-F238E27FC236}">
                <a16:creationId xmlns:a16="http://schemas.microsoft.com/office/drawing/2014/main" xmlns="" id="{81CC6F28-3485-F890-F02C-6C068F441798}"/>
              </a:ext>
            </a:extLst>
          </p:cNvPr>
          <p:cNvSpPr/>
          <p:nvPr/>
        </p:nvSpPr>
        <p:spPr>
          <a:xfrm>
            <a:off x="171445" y="1881171"/>
            <a:ext cx="6715125" cy="1228725"/>
          </a:xfrm>
          <a:prstGeom prst="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effectLst>
                  <a:outerShdw blurRad="38100" dist="38100" dir="2700000" algn="tl">
                    <a:srgbClr val="000000">
                      <a:alpha val="43137"/>
                    </a:srgbClr>
                  </a:outerShdw>
                </a:effectLst>
                <a:latin typeface="Century Gothic" panose="020B0502020202020204" pitchFamily="34" charset="0"/>
              </a:rPr>
              <a:t>(vs. 23) Renewed in mind</a:t>
            </a:r>
          </a:p>
        </p:txBody>
      </p:sp>
      <p:sp>
        <p:nvSpPr>
          <p:cNvPr id="8" name="Right Arrow 7">
            <a:extLst>
              <a:ext uri="{FF2B5EF4-FFF2-40B4-BE49-F238E27FC236}">
                <a16:creationId xmlns:a16="http://schemas.microsoft.com/office/drawing/2014/main" xmlns="" id="{7E3795BA-D337-8F4F-4C76-2F55298D96D3}"/>
              </a:ext>
            </a:extLst>
          </p:cNvPr>
          <p:cNvSpPr/>
          <p:nvPr/>
        </p:nvSpPr>
        <p:spPr>
          <a:xfrm>
            <a:off x="7015159" y="2195495"/>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xmlns="" id="{A3A05E14-A125-CDB4-2B39-0BA1D2F969C5}"/>
              </a:ext>
            </a:extLst>
          </p:cNvPr>
          <p:cNvSpPr/>
          <p:nvPr/>
        </p:nvSpPr>
        <p:spPr>
          <a:xfrm>
            <a:off x="8758236" y="1752582"/>
            <a:ext cx="3433763" cy="1485900"/>
          </a:xfrm>
          <a:prstGeom prst="roundRect">
            <a:avLst/>
          </a:prstGeom>
          <a:solidFill>
            <a:schemeClr val="accent4">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Ongoing</a:t>
            </a:r>
          </a:p>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Decision</a:t>
            </a:r>
          </a:p>
        </p:txBody>
      </p:sp>
      <p:sp>
        <p:nvSpPr>
          <p:cNvPr id="10" name="Rectangle 9">
            <a:extLst>
              <a:ext uri="{FF2B5EF4-FFF2-40B4-BE49-F238E27FC236}">
                <a16:creationId xmlns:a16="http://schemas.microsoft.com/office/drawing/2014/main" xmlns="" id="{E2768F3B-42C0-6D49-E0DF-512FF3C19326}"/>
              </a:ext>
            </a:extLst>
          </p:cNvPr>
          <p:cNvSpPr/>
          <p:nvPr/>
        </p:nvSpPr>
        <p:spPr>
          <a:xfrm>
            <a:off x="171445" y="3724288"/>
            <a:ext cx="6715125" cy="1228725"/>
          </a:xfrm>
          <a:prstGeom prst="rect">
            <a:avLst/>
          </a:prstGeom>
          <a:solidFill>
            <a:schemeClr val="accent6"/>
          </a:solidFill>
          <a:ln>
            <a:solidFill>
              <a:schemeClr val="accent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effectLst>
                  <a:outerShdw blurRad="38100" dist="38100" dir="2700000" algn="tl">
                    <a:srgbClr val="000000">
                      <a:alpha val="43137"/>
                    </a:srgbClr>
                  </a:outerShdw>
                </a:effectLst>
                <a:latin typeface="Century Gothic" panose="020B0502020202020204" pitchFamily="34" charset="0"/>
              </a:rPr>
              <a:t>(vs. 24) Put on New Self</a:t>
            </a:r>
          </a:p>
        </p:txBody>
      </p:sp>
      <p:sp>
        <p:nvSpPr>
          <p:cNvPr id="11" name="Right Arrow 10">
            <a:extLst>
              <a:ext uri="{FF2B5EF4-FFF2-40B4-BE49-F238E27FC236}">
                <a16:creationId xmlns:a16="http://schemas.microsoft.com/office/drawing/2014/main" xmlns="" id="{034FA875-7536-4B29-669B-808EBD36AAF3}"/>
              </a:ext>
            </a:extLst>
          </p:cNvPr>
          <p:cNvSpPr/>
          <p:nvPr/>
        </p:nvSpPr>
        <p:spPr>
          <a:xfrm>
            <a:off x="7015159" y="403861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xmlns="" id="{5DC796EF-F5C3-B5B2-0A84-48F80BC521A2}"/>
              </a:ext>
            </a:extLst>
          </p:cNvPr>
          <p:cNvSpPr/>
          <p:nvPr/>
        </p:nvSpPr>
        <p:spPr>
          <a:xfrm>
            <a:off x="8758236" y="3595699"/>
            <a:ext cx="3433763" cy="1485900"/>
          </a:xfrm>
          <a:prstGeom prst="roundRect">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Point in Time</a:t>
            </a:r>
          </a:p>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Decision</a:t>
            </a:r>
          </a:p>
        </p:txBody>
      </p:sp>
      <p:sp>
        <p:nvSpPr>
          <p:cNvPr id="13" name="Rectangle 12">
            <a:extLst>
              <a:ext uri="{FF2B5EF4-FFF2-40B4-BE49-F238E27FC236}">
                <a16:creationId xmlns:a16="http://schemas.microsoft.com/office/drawing/2014/main" xmlns="" id="{9F33C1C4-3869-FEF2-DA09-27B58392FED4}"/>
              </a:ext>
            </a:extLst>
          </p:cNvPr>
          <p:cNvSpPr/>
          <p:nvPr/>
        </p:nvSpPr>
        <p:spPr>
          <a:xfrm>
            <a:off x="171445" y="5457828"/>
            <a:ext cx="6715125" cy="1228725"/>
          </a:xfrm>
          <a:prstGeom prst="rect">
            <a:avLst/>
          </a:prstGeom>
          <a:solidFill>
            <a:schemeClr val="accent6">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effectLst>
                  <a:outerShdw blurRad="38100" dist="38100" dir="2700000" algn="tl">
                    <a:srgbClr val="000000">
                      <a:alpha val="43137"/>
                    </a:srgbClr>
                  </a:outerShdw>
                </a:effectLst>
                <a:latin typeface="Century Gothic" panose="020B0502020202020204" pitchFamily="34" charset="0"/>
              </a:rPr>
              <a:t>(vs. 25,28) Lay aside falsehood; steal no longer</a:t>
            </a:r>
          </a:p>
        </p:txBody>
      </p:sp>
      <p:sp>
        <p:nvSpPr>
          <p:cNvPr id="14" name="Right Arrow 13">
            <a:extLst>
              <a:ext uri="{FF2B5EF4-FFF2-40B4-BE49-F238E27FC236}">
                <a16:creationId xmlns:a16="http://schemas.microsoft.com/office/drawing/2014/main" xmlns="" id="{47C0482C-D2FA-7A36-308E-07DE9C33D45E}"/>
              </a:ext>
            </a:extLst>
          </p:cNvPr>
          <p:cNvSpPr/>
          <p:nvPr/>
        </p:nvSpPr>
        <p:spPr>
          <a:xfrm>
            <a:off x="7015159" y="577215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xmlns="" id="{55F4FFF9-B8B3-83B0-EE49-ED08F45DCB71}"/>
              </a:ext>
            </a:extLst>
          </p:cNvPr>
          <p:cNvSpPr/>
          <p:nvPr/>
        </p:nvSpPr>
        <p:spPr>
          <a:xfrm>
            <a:off x="8758236" y="5329239"/>
            <a:ext cx="3433763" cy="1485900"/>
          </a:xfrm>
          <a:prstGeom prst="round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Ongoing</a:t>
            </a:r>
          </a:p>
          <a:p>
            <a:pPr algn="ctr">
              <a:lnSpc>
                <a:spcPct val="80000"/>
              </a:lnSpc>
            </a:pPr>
            <a:r>
              <a:rPr lang="en-US" sz="4000" b="1" dirty="0">
                <a:effectLst>
                  <a:outerShdw blurRad="38100" dist="38100" dir="2700000" algn="tl">
                    <a:srgbClr val="000000">
                      <a:alpha val="43137"/>
                    </a:srgbClr>
                  </a:outerShdw>
                </a:effectLst>
                <a:latin typeface="Century Gothic" panose="020B0502020202020204" pitchFamily="34" charset="0"/>
              </a:rPr>
              <a:t>Decision</a:t>
            </a:r>
          </a:p>
        </p:txBody>
      </p:sp>
    </p:spTree>
    <p:extLst>
      <p:ext uri="{BB962C8B-B14F-4D97-AF65-F5344CB8AC3E}">
        <p14:creationId xmlns:p14="http://schemas.microsoft.com/office/powerpoint/2010/main" val="23777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500"/>
                                        <p:tgtEl>
                                          <p:spTgt spid="8"/>
                                        </p:tgtEl>
                                      </p:cBhvr>
                                    </p:animEffect>
                                  </p:childTnLst>
                                </p:cTn>
                              </p:par>
                            </p:childTnLst>
                          </p:cTn>
                        </p:par>
                        <p:par>
                          <p:cTn id="27" fill="hold">
                            <p:stCondLst>
                              <p:cond delay="500"/>
                            </p:stCondLst>
                            <p:childTnLst>
                              <p:par>
                                <p:cTn id="28" presetID="3" presetClass="entr" presetSubtype="10"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linds(horizont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par>
                          <p:cTn id="41" fill="hold">
                            <p:stCondLst>
                              <p:cond delay="500"/>
                            </p:stCondLst>
                            <p:childTnLst>
                              <p:par>
                                <p:cTn id="42" presetID="3" presetClass="entr" presetSubtype="10"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blinds(horizontal)">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left)">
                                      <p:cBhvr>
                                        <p:cTn id="54" dur="500"/>
                                        <p:tgtEl>
                                          <p:spTgt spid="14"/>
                                        </p:tgtEl>
                                      </p:cBhvr>
                                    </p:animEffect>
                                  </p:childTnLst>
                                </p:cTn>
                              </p:par>
                            </p:childTnLst>
                          </p:cTn>
                        </p:par>
                        <p:par>
                          <p:cTn id="55" fill="hold">
                            <p:stCondLst>
                              <p:cond delay="500"/>
                            </p:stCondLst>
                            <p:childTnLst>
                              <p:par>
                                <p:cTn id="56" presetID="3" presetClass="entr" presetSubtype="10" fill="hold" grpId="0" nodeType="after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blinds(horizontal)">
                                      <p:cBhvr>
                                        <p:cTn id="5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4:20-21.</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But you did not learn Christ like this, if indeed you have heard him and were taught in him, just as the truth is in Jesus.</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93190220"/>
      </p:ext>
    </p:extLst>
  </p:cSld>
  <p:clrMapOvr>
    <a:masterClrMapping/>
  </p:clrMapOvr>
  <mc:AlternateContent xmlns:mc="http://schemas.openxmlformats.org/markup-compatibility/2006" xmlns:p14="http://schemas.microsoft.com/office/powerpoint/2010/main">
    <mc:Choice Requires="p14">
      <p:transition spd="slow" p14:dur="15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6">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D53DDA0-E281-8F83-8FBF-5D08E7C06607}"/>
              </a:ext>
            </a:extLst>
          </p:cNvPr>
          <p:cNvSpPr/>
          <p:nvPr/>
        </p:nvSpPr>
        <p:spPr>
          <a:xfrm>
            <a:off x="171446" y="200020"/>
            <a:ext cx="6715125" cy="1228725"/>
          </a:xfrm>
          <a:prstGeom prst="rect">
            <a:avLst/>
          </a:prstGeom>
          <a:solidFill>
            <a:schemeClr val="accent6">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22) Lay aside the Old Self</a:t>
            </a:r>
          </a:p>
        </p:txBody>
      </p:sp>
      <p:sp>
        <p:nvSpPr>
          <p:cNvPr id="5" name="Right Arrow 4">
            <a:extLst>
              <a:ext uri="{FF2B5EF4-FFF2-40B4-BE49-F238E27FC236}">
                <a16:creationId xmlns:a16="http://schemas.microsoft.com/office/drawing/2014/main" xmlns="" id="{400CA6A7-2633-C8B9-075C-9CE202A84730}"/>
              </a:ext>
            </a:extLst>
          </p:cNvPr>
          <p:cNvSpPr/>
          <p:nvPr/>
        </p:nvSpPr>
        <p:spPr>
          <a:xfrm>
            <a:off x="7015159" y="514344"/>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6" name="Rounded Rectangle 5">
            <a:extLst>
              <a:ext uri="{FF2B5EF4-FFF2-40B4-BE49-F238E27FC236}">
                <a16:creationId xmlns:a16="http://schemas.microsoft.com/office/drawing/2014/main" xmlns="" id="{60411D9E-9A86-A0A2-0ED6-FDCAA6E83120}"/>
              </a:ext>
            </a:extLst>
          </p:cNvPr>
          <p:cNvSpPr/>
          <p:nvPr/>
        </p:nvSpPr>
        <p:spPr>
          <a:xfrm>
            <a:off x="8758237" y="57145"/>
            <a:ext cx="3433763" cy="1485900"/>
          </a:xfrm>
          <a:prstGeom prst="roundRect">
            <a:avLst/>
          </a:prstGeom>
          <a:solidFill>
            <a:schemeClr val="accent4">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Position</a:t>
            </a:r>
          </a:p>
        </p:txBody>
      </p:sp>
      <p:sp>
        <p:nvSpPr>
          <p:cNvPr id="7" name="Rectangle 6">
            <a:extLst>
              <a:ext uri="{FF2B5EF4-FFF2-40B4-BE49-F238E27FC236}">
                <a16:creationId xmlns:a16="http://schemas.microsoft.com/office/drawing/2014/main" xmlns="" id="{81CC6F28-3485-F890-F02C-6C068F441798}"/>
              </a:ext>
            </a:extLst>
          </p:cNvPr>
          <p:cNvSpPr/>
          <p:nvPr/>
        </p:nvSpPr>
        <p:spPr>
          <a:xfrm>
            <a:off x="171445" y="1881171"/>
            <a:ext cx="6715125" cy="1228725"/>
          </a:xfrm>
          <a:prstGeom prst="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23) Renewed in mind</a:t>
            </a:r>
          </a:p>
        </p:txBody>
      </p:sp>
      <p:sp>
        <p:nvSpPr>
          <p:cNvPr id="8" name="Right Arrow 7">
            <a:extLst>
              <a:ext uri="{FF2B5EF4-FFF2-40B4-BE49-F238E27FC236}">
                <a16:creationId xmlns:a16="http://schemas.microsoft.com/office/drawing/2014/main" xmlns="" id="{7E3795BA-D337-8F4F-4C76-2F55298D96D3}"/>
              </a:ext>
            </a:extLst>
          </p:cNvPr>
          <p:cNvSpPr/>
          <p:nvPr/>
        </p:nvSpPr>
        <p:spPr>
          <a:xfrm>
            <a:off x="7015159" y="2195495"/>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9" name="Rounded Rectangle 8">
            <a:extLst>
              <a:ext uri="{FF2B5EF4-FFF2-40B4-BE49-F238E27FC236}">
                <a16:creationId xmlns:a16="http://schemas.microsoft.com/office/drawing/2014/main" xmlns="" id="{A3A05E14-A125-CDB4-2B39-0BA1D2F969C5}"/>
              </a:ext>
            </a:extLst>
          </p:cNvPr>
          <p:cNvSpPr/>
          <p:nvPr/>
        </p:nvSpPr>
        <p:spPr>
          <a:xfrm>
            <a:off x="8758236" y="1752582"/>
            <a:ext cx="3433763" cy="1485900"/>
          </a:xfrm>
          <a:prstGeom prst="roundRect">
            <a:avLst/>
          </a:prstGeom>
          <a:solidFill>
            <a:schemeClr val="accent4">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Condition</a:t>
            </a:r>
          </a:p>
        </p:txBody>
      </p:sp>
      <p:sp>
        <p:nvSpPr>
          <p:cNvPr id="10" name="Rectangle 9">
            <a:extLst>
              <a:ext uri="{FF2B5EF4-FFF2-40B4-BE49-F238E27FC236}">
                <a16:creationId xmlns:a16="http://schemas.microsoft.com/office/drawing/2014/main" xmlns="" id="{E2768F3B-42C0-6D49-E0DF-512FF3C19326}"/>
              </a:ext>
            </a:extLst>
          </p:cNvPr>
          <p:cNvSpPr/>
          <p:nvPr/>
        </p:nvSpPr>
        <p:spPr>
          <a:xfrm>
            <a:off x="171445" y="3724288"/>
            <a:ext cx="6715125" cy="1228725"/>
          </a:xfrm>
          <a:prstGeom prst="rect">
            <a:avLst/>
          </a:prstGeom>
          <a:solidFill>
            <a:schemeClr val="accent6"/>
          </a:solidFill>
          <a:ln>
            <a:solidFill>
              <a:schemeClr val="accent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24) Put on New Self</a:t>
            </a:r>
          </a:p>
        </p:txBody>
      </p:sp>
      <p:sp>
        <p:nvSpPr>
          <p:cNvPr id="11" name="Right Arrow 10">
            <a:extLst>
              <a:ext uri="{FF2B5EF4-FFF2-40B4-BE49-F238E27FC236}">
                <a16:creationId xmlns:a16="http://schemas.microsoft.com/office/drawing/2014/main" xmlns="" id="{034FA875-7536-4B29-669B-808EBD36AAF3}"/>
              </a:ext>
            </a:extLst>
          </p:cNvPr>
          <p:cNvSpPr/>
          <p:nvPr/>
        </p:nvSpPr>
        <p:spPr>
          <a:xfrm>
            <a:off x="7015159" y="403861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2" name="Rounded Rectangle 11">
            <a:extLst>
              <a:ext uri="{FF2B5EF4-FFF2-40B4-BE49-F238E27FC236}">
                <a16:creationId xmlns:a16="http://schemas.microsoft.com/office/drawing/2014/main" xmlns="" id="{5DC796EF-F5C3-B5B2-0A84-48F80BC521A2}"/>
              </a:ext>
            </a:extLst>
          </p:cNvPr>
          <p:cNvSpPr/>
          <p:nvPr/>
        </p:nvSpPr>
        <p:spPr>
          <a:xfrm>
            <a:off x="8758236" y="3595699"/>
            <a:ext cx="3433763" cy="1485900"/>
          </a:xfrm>
          <a:prstGeom prst="roundRect">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80000"/>
              </a:lnSpc>
            </a:pPr>
            <a:r>
              <a:rPr lang="en-US" sz="5400" b="1" dirty="0">
                <a:solidFill>
                  <a:srgbClr val="FFFFFF"/>
                </a:solidFill>
                <a:effectLst>
                  <a:outerShdw blurRad="38100" dist="38100" dir="2700000" algn="tl">
                    <a:srgbClr val="000000">
                      <a:alpha val="43137"/>
                    </a:srgbClr>
                  </a:outerShdw>
                </a:effectLst>
                <a:latin typeface="Century Gothic" panose="020B0502020202020204" pitchFamily="34" charset="0"/>
              </a:rPr>
              <a:t>Position</a:t>
            </a:r>
            <a:endPar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13" name="Rectangle 12">
            <a:extLst>
              <a:ext uri="{FF2B5EF4-FFF2-40B4-BE49-F238E27FC236}">
                <a16:creationId xmlns:a16="http://schemas.microsoft.com/office/drawing/2014/main" xmlns="" id="{9F33C1C4-3869-FEF2-DA09-27B58392FED4}"/>
              </a:ext>
            </a:extLst>
          </p:cNvPr>
          <p:cNvSpPr/>
          <p:nvPr/>
        </p:nvSpPr>
        <p:spPr>
          <a:xfrm>
            <a:off x="171445" y="5457828"/>
            <a:ext cx="6715125" cy="1228725"/>
          </a:xfrm>
          <a:prstGeom prst="rect">
            <a:avLst/>
          </a:prstGeom>
          <a:solidFill>
            <a:schemeClr val="accent6">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25,28) Lay aside falsehood; steal no longer</a:t>
            </a:r>
          </a:p>
        </p:txBody>
      </p:sp>
      <p:sp>
        <p:nvSpPr>
          <p:cNvPr id="14" name="Right Arrow 13">
            <a:extLst>
              <a:ext uri="{FF2B5EF4-FFF2-40B4-BE49-F238E27FC236}">
                <a16:creationId xmlns:a16="http://schemas.microsoft.com/office/drawing/2014/main" xmlns="" id="{47C0482C-D2FA-7A36-308E-07DE9C33D45E}"/>
              </a:ext>
            </a:extLst>
          </p:cNvPr>
          <p:cNvSpPr/>
          <p:nvPr/>
        </p:nvSpPr>
        <p:spPr>
          <a:xfrm>
            <a:off x="7015159" y="577215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5" name="Rounded Rectangle 14">
            <a:extLst>
              <a:ext uri="{FF2B5EF4-FFF2-40B4-BE49-F238E27FC236}">
                <a16:creationId xmlns:a16="http://schemas.microsoft.com/office/drawing/2014/main" xmlns="" id="{55F4FFF9-B8B3-83B0-EE49-ED08F45DCB71}"/>
              </a:ext>
            </a:extLst>
          </p:cNvPr>
          <p:cNvSpPr/>
          <p:nvPr/>
        </p:nvSpPr>
        <p:spPr>
          <a:xfrm>
            <a:off x="8758236" y="5329239"/>
            <a:ext cx="3433763" cy="1485900"/>
          </a:xfrm>
          <a:prstGeom prst="round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Condition</a:t>
            </a:r>
          </a:p>
        </p:txBody>
      </p:sp>
      <p:sp>
        <p:nvSpPr>
          <p:cNvPr id="2" name="Rounded Rectangle 1">
            <a:extLst>
              <a:ext uri="{FF2B5EF4-FFF2-40B4-BE49-F238E27FC236}">
                <a16:creationId xmlns:a16="http://schemas.microsoft.com/office/drawing/2014/main" xmlns="" id="{4E6E8D03-A879-3A27-1A62-CE7093B55FA7}"/>
              </a:ext>
            </a:extLst>
          </p:cNvPr>
          <p:cNvSpPr/>
          <p:nvPr/>
        </p:nvSpPr>
        <p:spPr>
          <a:xfrm>
            <a:off x="388040" y="510476"/>
            <a:ext cx="8370196" cy="2422356"/>
          </a:xfrm>
          <a:prstGeom prst="roundRect">
            <a:avLst/>
          </a:prstGeom>
          <a:solidFill>
            <a:schemeClr val="tx2">
              <a:lumMod val="75000"/>
              <a:lumOff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Position= The truth about you in Jesus.</a:t>
            </a:r>
          </a:p>
          <a:p>
            <a:pPr algn="ctr">
              <a:lnSpc>
                <a:spcPct val="80000"/>
              </a:lnSpc>
              <a:defRPr/>
            </a:pPr>
            <a:r>
              <a:rPr lang="en-US" sz="6000" b="1" dirty="0">
                <a:solidFill>
                  <a:srgbClr val="FFFFFF"/>
                </a:solidFill>
                <a:effectLst>
                  <a:outerShdw blurRad="38100" dist="38100" dir="2700000" algn="tl">
                    <a:srgbClr val="000000">
                      <a:alpha val="43137"/>
                    </a:srgbClr>
                  </a:outerShdw>
                </a:effectLst>
                <a:latin typeface="Century Gothic" panose="020B0502020202020204" pitchFamily="34" charset="0"/>
              </a:rPr>
              <a:t>Unchanging!</a:t>
            </a:r>
          </a:p>
        </p:txBody>
      </p:sp>
      <p:sp>
        <p:nvSpPr>
          <p:cNvPr id="3" name="Rounded Rectangle 2">
            <a:extLst>
              <a:ext uri="{FF2B5EF4-FFF2-40B4-BE49-F238E27FC236}">
                <a16:creationId xmlns:a16="http://schemas.microsoft.com/office/drawing/2014/main" xmlns="" id="{2604CF98-B532-9B25-CAC9-FA35B06F2FE5}"/>
              </a:ext>
            </a:extLst>
          </p:cNvPr>
          <p:cNvSpPr/>
          <p:nvPr/>
        </p:nvSpPr>
        <p:spPr>
          <a:xfrm>
            <a:off x="388040" y="4038612"/>
            <a:ext cx="8370196" cy="2422356"/>
          </a:xfrm>
          <a:prstGeom prst="roundRect">
            <a:avLst/>
          </a:prstGeom>
          <a:solidFill>
            <a:schemeClr val="tx2">
              <a:lumMod val="75000"/>
              <a:lumOff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Condition= Your current atmosphere.</a:t>
            </a:r>
          </a:p>
          <a:p>
            <a:pPr algn="ctr">
              <a:lnSpc>
                <a:spcPct val="80000"/>
              </a:lnSpc>
              <a:defRPr/>
            </a:pPr>
            <a:r>
              <a:rPr lang="en-US" sz="6000" b="1" dirty="0">
                <a:solidFill>
                  <a:srgbClr val="FFFFFF"/>
                </a:solidFill>
                <a:effectLst>
                  <a:outerShdw blurRad="38100" dist="38100" dir="2700000" algn="tl">
                    <a:srgbClr val="000000">
                      <a:alpha val="43137"/>
                    </a:srgbClr>
                  </a:outerShdw>
                </a:effectLst>
                <a:latin typeface="Century Gothic" panose="020B0502020202020204" pitchFamily="34" charset="0"/>
              </a:rPr>
              <a:t>Always Changing!</a:t>
            </a:r>
          </a:p>
        </p:txBody>
      </p:sp>
      <p:sp>
        <p:nvSpPr>
          <p:cNvPr id="16" name="Rectangle 15">
            <a:extLst>
              <a:ext uri="{FF2B5EF4-FFF2-40B4-BE49-F238E27FC236}">
                <a16:creationId xmlns:a16="http://schemas.microsoft.com/office/drawing/2014/main" xmlns="" id="{42261DFE-B1E8-6D58-F07C-D02ECA260F0F}"/>
              </a:ext>
            </a:extLst>
          </p:cNvPr>
          <p:cNvSpPr/>
          <p:nvPr/>
        </p:nvSpPr>
        <p:spPr>
          <a:xfrm>
            <a:off x="-2" y="2912048"/>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(Col. 2:20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You have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died with Christ, and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He has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set you free from the spiritual powers of this world.</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17" name="Rectangle 16">
            <a:extLst>
              <a:ext uri="{FF2B5EF4-FFF2-40B4-BE49-F238E27FC236}">
                <a16:creationId xmlns:a16="http://schemas.microsoft.com/office/drawing/2014/main" xmlns="" id="{1A8A16F1-F06C-0E44-4B00-55F62BB08081}"/>
              </a:ext>
            </a:extLst>
          </p:cNvPr>
          <p:cNvSpPr/>
          <p:nvPr/>
        </p:nvSpPr>
        <p:spPr>
          <a:xfrm>
            <a:off x="1" y="4888098"/>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(Gal. 2:20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My old self has been crucified with Christ.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It is no longer I who live, but Christ lives in me.</a:t>
            </a:r>
            <a:endPar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117781662"/>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accel="50000" fill="hold" grpId="0" nodeType="clickEffect" p14:presetBounceEnd="50000">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14:bounceEnd="50000">
                                          <p:cBhvr additive="base">
                                            <p:cTn id="13" dur="1000" fill="hold"/>
                                            <p:tgtEl>
                                              <p:spTgt spid="3"/>
                                            </p:tgtEl>
                                            <p:attrNameLst>
                                              <p:attrName>ppt_x</p:attrName>
                                            </p:attrNameLst>
                                          </p:cBhvr>
                                          <p:tavLst>
                                            <p:tav tm="0">
                                              <p:val>
                                                <p:strVal val="0-#ppt_w/2"/>
                                              </p:val>
                                            </p:tav>
                                            <p:tav tm="100000">
                                              <p:val>
                                                <p:strVal val="#ppt_x"/>
                                              </p:val>
                                            </p:tav>
                                          </p:tavLst>
                                        </p:anim>
                                        <p:anim calcmode="lin" valueType="num" p14:bounceEnd="50000">
                                          <p:cBhvr additive="base">
                                            <p:cTn id="14"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accel="5000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0-#ppt_w/2"/>
                                              </p:val>
                                            </p:tav>
                                            <p:tav tm="100000">
                                              <p:val>
                                                <p:strVal val="#ppt_x"/>
                                              </p:val>
                                            </p:tav>
                                          </p:tavLst>
                                        </p:anim>
                                        <p:anim calcmode="lin" valueType="num">
                                          <p:cBhvr additive="base">
                                            <p:cTn id="14"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animBg="1"/>
        </p:bldLst>
      </p:timing>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D53DDA0-E281-8F83-8FBF-5D08E7C06607}"/>
              </a:ext>
            </a:extLst>
          </p:cNvPr>
          <p:cNvSpPr/>
          <p:nvPr/>
        </p:nvSpPr>
        <p:spPr>
          <a:xfrm>
            <a:off x="171446" y="200020"/>
            <a:ext cx="6715125" cy="1228725"/>
          </a:xfrm>
          <a:prstGeom prst="rect">
            <a:avLst/>
          </a:prstGeom>
          <a:solidFill>
            <a:schemeClr val="accent6">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22) Lay aside the Old Self</a:t>
            </a:r>
          </a:p>
        </p:txBody>
      </p:sp>
      <p:sp>
        <p:nvSpPr>
          <p:cNvPr id="5" name="Right Arrow 4">
            <a:extLst>
              <a:ext uri="{FF2B5EF4-FFF2-40B4-BE49-F238E27FC236}">
                <a16:creationId xmlns:a16="http://schemas.microsoft.com/office/drawing/2014/main" xmlns="" id="{400CA6A7-2633-C8B9-075C-9CE202A84730}"/>
              </a:ext>
            </a:extLst>
          </p:cNvPr>
          <p:cNvSpPr/>
          <p:nvPr/>
        </p:nvSpPr>
        <p:spPr>
          <a:xfrm>
            <a:off x="7015159" y="514344"/>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6" name="Rounded Rectangle 5">
            <a:extLst>
              <a:ext uri="{FF2B5EF4-FFF2-40B4-BE49-F238E27FC236}">
                <a16:creationId xmlns:a16="http://schemas.microsoft.com/office/drawing/2014/main" xmlns="" id="{60411D9E-9A86-A0A2-0ED6-FDCAA6E83120}"/>
              </a:ext>
            </a:extLst>
          </p:cNvPr>
          <p:cNvSpPr/>
          <p:nvPr/>
        </p:nvSpPr>
        <p:spPr>
          <a:xfrm>
            <a:off x="8758237" y="57145"/>
            <a:ext cx="3433763" cy="1485900"/>
          </a:xfrm>
          <a:prstGeom prst="roundRect">
            <a:avLst/>
          </a:prstGeom>
          <a:solidFill>
            <a:schemeClr val="accent4">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Position</a:t>
            </a:r>
          </a:p>
        </p:txBody>
      </p:sp>
      <p:sp>
        <p:nvSpPr>
          <p:cNvPr id="7" name="Rectangle 6">
            <a:extLst>
              <a:ext uri="{FF2B5EF4-FFF2-40B4-BE49-F238E27FC236}">
                <a16:creationId xmlns:a16="http://schemas.microsoft.com/office/drawing/2014/main" xmlns="" id="{81CC6F28-3485-F890-F02C-6C068F441798}"/>
              </a:ext>
            </a:extLst>
          </p:cNvPr>
          <p:cNvSpPr/>
          <p:nvPr/>
        </p:nvSpPr>
        <p:spPr>
          <a:xfrm>
            <a:off x="171445" y="1881171"/>
            <a:ext cx="6715125" cy="1228725"/>
          </a:xfrm>
          <a:prstGeom prst="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23) Renewed in mind</a:t>
            </a:r>
          </a:p>
        </p:txBody>
      </p:sp>
      <p:sp>
        <p:nvSpPr>
          <p:cNvPr id="8" name="Right Arrow 7">
            <a:extLst>
              <a:ext uri="{FF2B5EF4-FFF2-40B4-BE49-F238E27FC236}">
                <a16:creationId xmlns:a16="http://schemas.microsoft.com/office/drawing/2014/main" xmlns="" id="{7E3795BA-D337-8F4F-4C76-2F55298D96D3}"/>
              </a:ext>
            </a:extLst>
          </p:cNvPr>
          <p:cNvSpPr/>
          <p:nvPr/>
        </p:nvSpPr>
        <p:spPr>
          <a:xfrm>
            <a:off x="7015159" y="2195495"/>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9" name="Rounded Rectangle 8">
            <a:extLst>
              <a:ext uri="{FF2B5EF4-FFF2-40B4-BE49-F238E27FC236}">
                <a16:creationId xmlns:a16="http://schemas.microsoft.com/office/drawing/2014/main" xmlns="" id="{A3A05E14-A125-CDB4-2B39-0BA1D2F969C5}"/>
              </a:ext>
            </a:extLst>
          </p:cNvPr>
          <p:cNvSpPr/>
          <p:nvPr/>
        </p:nvSpPr>
        <p:spPr>
          <a:xfrm>
            <a:off x="8758236" y="1752582"/>
            <a:ext cx="3433763" cy="1485900"/>
          </a:xfrm>
          <a:prstGeom prst="roundRect">
            <a:avLst/>
          </a:prstGeom>
          <a:solidFill>
            <a:schemeClr val="accent4">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Condition</a:t>
            </a:r>
          </a:p>
        </p:txBody>
      </p:sp>
      <p:sp>
        <p:nvSpPr>
          <p:cNvPr id="10" name="Rectangle 9">
            <a:extLst>
              <a:ext uri="{FF2B5EF4-FFF2-40B4-BE49-F238E27FC236}">
                <a16:creationId xmlns:a16="http://schemas.microsoft.com/office/drawing/2014/main" xmlns="" id="{E2768F3B-42C0-6D49-E0DF-512FF3C19326}"/>
              </a:ext>
            </a:extLst>
          </p:cNvPr>
          <p:cNvSpPr/>
          <p:nvPr/>
        </p:nvSpPr>
        <p:spPr>
          <a:xfrm>
            <a:off x="171445" y="3724288"/>
            <a:ext cx="6715125" cy="1228725"/>
          </a:xfrm>
          <a:prstGeom prst="rect">
            <a:avLst/>
          </a:prstGeom>
          <a:solidFill>
            <a:schemeClr val="accent6"/>
          </a:solidFill>
          <a:ln>
            <a:solidFill>
              <a:schemeClr val="accent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24) Put on New Self</a:t>
            </a:r>
          </a:p>
        </p:txBody>
      </p:sp>
      <p:sp>
        <p:nvSpPr>
          <p:cNvPr id="11" name="Right Arrow 10">
            <a:extLst>
              <a:ext uri="{FF2B5EF4-FFF2-40B4-BE49-F238E27FC236}">
                <a16:creationId xmlns:a16="http://schemas.microsoft.com/office/drawing/2014/main" xmlns="" id="{034FA875-7536-4B29-669B-808EBD36AAF3}"/>
              </a:ext>
            </a:extLst>
          </p:cNvPr>
          <p:cNvSpPr/>
          <p:nvPr/>
        </p:nvSpPr>
        <p:spPr>
          <a:xfrm>
            <a:off x="7015159" y="403861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2" name="Rounded Rectangle 11">
            <a:extLst>
              <a:ext uri="{FF2B5EF4-FFF2-40B4-BE49-F238E27FC236}">
                <a16:creationId xmlns:a16="http://schemas.microsoft.com/office/drawing/2014/main" xmlns="" id="{5DC796EF-F5C3-B5B2-0A84-48F80BC521A2}"/>
              </a:ext>
            </a:extLst>
          </p:cNvPr>
          <p:cNvSpPr/>
          <p:nvPr/>
        </p:nvSpPr>
        <p:spPr>
          <a:xfrm>
            <a:off x="8758236" y="3595699"/>
            <a:ext cx="3433763" cy="1485900"/>
          </a:xfrm>
          <a:prstGeom prst="roundRect">
            <a:avLst/>
          </a:prstGeom>
          <a:solidFill>
            <a:schemeClr val="accent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Position</a:t>
            </a:r>
          </a:p>
        </p:txBody>
      </p:sp>
      <p:sp>
        <p:nvSpPr>
          <p:cNvPr id="13" name="Rectangle 12">
            <a:extLst>
              <a:ext uri="{FF2B5EF4-FFF2-40B4-BE49-F238E27FC236}">
                <a16:creationId xmlns:a16="http://schemas.microsoft.com/office/drawing/2014/main" xmlns="" id="{9F33C1C4-3869-FEF2-DA09-27B58392FED4}"/>
              </a:ext>
            </a:extLst>
          </p:cNvPr>
          <p:cNvSpPr/>
          <p:nvPr/>
        </p:nvSpPr>
        <p:spPr>
          <a:xfrm>
            <a:off x="171445" y="5457828"/>
            <a:ext cx="6715125" cy="1228725"/>
          </a:xfrm>
          <a:prstGeom prst="rect">
            <a:avLst/>
          </a:prstGeom>
          <a:solidFill>
            <a:schemeClr val="accent6">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(vs. 25,28) Lay aside falsehood; steal no longer</a:t>
            </a:r>
          </a:p>
        </p:txBody>
      </p:sp>
      <p:sp>
        <p:nvSpPr>
          <p:cNvPr id="14" name="Right Arrow 13">
            <a:extLst>
              <a:ext uri="{FF2B5EF4-FFF2-40B4-BE49-F238E27FC236}">
                <a16:creationId xmlns:a16="http://schemas.microsoft.com/office/drawing/2014/main" xmlns="" id="{47C0482C-D2FA-7A36-308E-07DE9C33D45E}"/>
              </a:ext>
            </a:extLst>
          </p:cNvPr>
          <p:cNvSpPr/>
          <p:nvPr/>
        </p:nvSpPr>
        <p:spPr>
          <a:xfrm>
            <a:off x="7015159" y="5772152"/>
            <a:ext cx="1643062" cy="600075"/>
          </a:xfrm>
          <a:prstGeom prst="rightArrow">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5" name="Rounded Rectangle 14">
            <a:extLst>
              <a:ext uri="{FF2B5EF4-FFF2-40B4-BE49-F238E27FC236}">
                <a16:creationId xmlns:a16="http://schemas.microsoft.com/office/drawing/2014/main" xmlns="" id="{55F4FFF9-B8B3-83B0-EE49-ED08F45DCB71}"/>
              </a:ext>
            </a:extLst>
          </p:cNvPr>
          <p:cNvSpPr/>
          <p:nvPr/>
        </p:nvSpPr>
        <p:spPr>
          <a:xfrm>
            <a:off x="8758236" y="5329239"/>
            <a:ext cx="3433763" cy="1485900"/>
          </a:xfrm>
          <a:prstGeom prst="round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Condition</a:t>
            </a:r>
          </a:p>
        </p:txBody>
      </p:sp>
      <p:sp>
        <p:nvSpPr>
          <p:cNvPr id="2" name="Rounded Rectangle 1">
            <a:extLst>
              <a:ext uri="{FF2B5EF4-FFF2-40B4-BE49-F238E27FC236}">
                <a16:creationId xmlns:a16="http://schemas.microsoft.com/office/drawing/2014/main" xmlns="" id="{4E6E8D03-A879-3A27-1A62-CE7093B55FA7}"/>
              </a:ext>
            </a:extLst>
          </p:cNvPr>
          <p:cNvSpPr/>
          <p:nvPr/>
        </p:nvSpPr>
        <p:spPr>
          <a:xfrm>
            <a:off x="388040" y="510476"/>
            <a:ext cx="8370196" cy="2422356"/>
          </a:xfrm>
          <a:prstGeom prst="roundRect">
            <a:avLst/>
          </a:prstGeom>
          <a:solidFill>
            <a:schemeClr val="tx2">
              <a:lumMod val="75000"/>
              <a:lumOff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Position= The truth about you in Jesus.</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Unchanging!</a:t>
            </a:r>
          </a:p>
        </p:txBody>
      </p:sp>
      <p:sp>
        <p:nvSpPr>
          <p:cNvPr id="3" name="Rounded Rectangle 2">
            <a:extLst>
              <a:ext uri="{FF2B5EF4-FFF2-40B4-BE49-F238E27FC236}">
                <a16:creationId xmlns:a16="http://schemas.microsoft.com/office/drawing/2014/main" xmlns="" id="{2604CF98-B532-9B25-CAC9-FA35B06F2FE5}"/>
              </a:ext>
            </a:extLst>
          </p:cNvPr>
          <p:cNvSpPr/>
          <p:nvPr/>
        </p:nvSpPr>
        <p:spPr>
          <a:xfrm>
            <a:off x="388040" y="4038612"/>
            <a:ext cx="8370196" cy="2422356"/>
          </a:xfrm>
          <a:prstGeom prst="roundRect">
            <a:avLst/>
          </a:prstGeom>
          <a:solidFill>
            <a:schemeClr val="tx2">
              <a:lumMod val="75000"/>
              <a:lumOff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Condition= Your current atmosphere</a:t>
            </a:r>
          </a:p>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Always Changing!</a:t>
            </a:r>
          </a:p>
        </p:txBody>
      </p:sp>
      <p:sp>
        <p:nvSpPr>
          <p:cNvPr id="21" name="Rectangle 20">
            <a:extLst>
              <a:ext uri="{FF2B5EF4-FFF2-40B4-BE49-F238E27FC236}">
                <a16:creationId xmlns:a16="http://schemas.microsoft.com/office/drawing/2014/main" xmlns="" id="{587DDBF6-5117-507F-75C6-49C087C0976B}"/>
              </a:ext>
            </a:extLst>
          </p:cNvPr>
          <p:cNvSpPr/>
          <p:nvPr/>
        </p:nvSpPr>
        <p:spPr>
          <a:xfrm>
            <a:off x="-2" y="2912048"/>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(Col. 2:20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You have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died with Christ, and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He has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set you free from the spiritual powers of this world.</a:t>
            </a:r>
            <a:endPar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22" name="Rectangle 21">
            <a:extLst>
              <a:ext uri="{FF2B5EF4-FFF2-40B4-BE49-F238E27FC236}">
                <a16:creationId xmlns:a16="http://schemas.microsoft.com/office/drawing/2014/main" xmlns="" id="{6E45BEF7-7F01-A85A-9EC2-95F4483E787D}"/>
              </a:ext>
            </a:extLst>
          </p:cNvPr>
          <p:cNvSpPr/>
          <p:nvPr/>
        </p:nvSpPr>
        <p:spPr>
          <a:xfrm>
            <a:off x="1" y="4888098"/>
            <a:ext cx="12191999" cy="1987261"/>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(Gal. 2:20</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My old self has been crucified with Christ. </a:t>
            </a:r>
            <a:r>
              <a:rPr lang="en-US" sz="4800" dirty="0">
                <a:solidFill>
                  <a:schemeClr val="bg1"/>
                </a:solidFill>
                <a:effectLst>
                  <a:outerShdw blurRad="38100" dist="38100" dir="2700000" algn="tl">
                    <a:srgbClr val="000000">
                      <a:alpha val="43137"/>
                    </a:srgbClr>
                  </a:outerShdw>
                </a:effectLst>
                <a:latin typeface="Century Gothic" panose="020B0502020202020204" pitchFamily="34" charset="0"/>
              </a:rPr>
              <a:t>It is no longer I who live, but Christ lives in me.</a:t>
            </a:r>
            <a:endPar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ndParaRPr>
          </a:p>
        </p:txBody>
      </p:sp>
      <p:sp>
        <p:nvSpPr>
          <p:cNvPr id="18" name="Rectangle 17">
            <a:extLst>
              <a:ext uri="{FF2B5EF4-FFF2-40B4-BE49-F238E27FC236}">
                <a16:creationId xmlns:a16="http://schemas.microsoft.com/office/drawing/2014/main" xmlns="" id="{4AC00944-BDEF-9ECA-49DE-A602D9D1C60B}"/>
              </a:ext>
            </a:extLst>
          </p:cNvPr>
          <p:cNvSpPr/>
          <p:nvPr/>
        </p:nvSpPr>
        <p:spPr>
          <a:xfrm>
            <a:off x="132579" y="67080"/>
            <a:ext cx="10183000" cy="3759717"/>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effectLst>
                  <a:outerShdw blurRad="38100" dist="38100" dir="2700000" algn="tl">
                    <a:srgbClr val="000000">
                      <a:alpha val="43137"/>
                    </a:srgbClr>
                  </a:outerShdw>
                </a:effectLst>
                <a:latin typeface="Century Gothic" panose="020B0502020202020204" pitchFamily="34" charset="0"/>
              </a:rPr>
              <a:t>Living based on your Condition…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Feelings based.</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Always changing.</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Unstable.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Vulnerable to circumstances.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Easy to forget your </a:t>
            </a:r>
            <a:r>
              <a:rPr lang="en-US" sz="4000" b="1" i="1" dirty="0">
                <a:effectLst>
                  <a:outerShdw blurRad="38100" dist="38100" dir="2700000" algn="tl">
                    <a:srgbClr val="000000">
                      <a:alpha val="43137"/>
                    </a:srgbClr>
                  </a:outerShdw>
                </a:effectLst>
                <a:latin typeface="Century Gothic" panose="020B0502020202020204" pitchFamily="34" charset="0"/>
              </a:rPr>
              <a:t>positional truth</a:t>
            </a:r>
            <a:r>
              <a:rPr lang="en-US" sz="4000" i="1" dirty="0">
                <a:effectLst>
                  <a:outerShdw blurRad="38100" dist="38100" dir="2700000" algn="tl">
                    <a:srgbClr val="000000">
                      <a:alpha val="43137"/>
                    </a:srgbClr>
                  </a:outerShdw>
                </a:effectLst>
                <a:latin typeface="Century Gothic" panose="020B0502020202020204" pitchFamily="34" charset="0"/>
              </a:rPr>
              <a: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Ignores your future inheritance.</a:t>
            </a:r>
          </a:p>
        </p:txBody>
      </p:sp>
      <p:sp>
        <p:nvSpPr>
          <p:cNvPr id="19" name="Rectangle 18">
            <a:extLst>
              <a:ext uri="{FF2B5EF4-FFF2-40B4-BE49-F238E27FC236}">
                <a16:creationId xmlns:a16="http://schemas.microsoft.com/office/drawing/2014/main" xmlns="" id="{0AEF16D1-1CE4-582A-CA09-1342BBB95FF0}"/>
              </a:ext>
            </a:extLst>
          </p:cNvPr>
          <p:cNvSpPr/>
          <p:nvPr/>
        </p:nvSpPr>
        <p:spPr>
          <a:xfrm>
            <a:off x="-4" y="3816363"/>
            <a:ext cx="12191999" cy="2855402"/>
          </a:xfrm>
          <a:prstGeom prst="rect">
            <a:avLst/>
          </a:prstGeom>
          <a:solidFill>
            <a:srgbClr val="00B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(1:13-14</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000" b="1" u="sng" dirty="0">
                <a:solidFill>
                  <a:srgbClr val="FFC000"/>
                </a:solidFill>
                <a:effectLst>
                  <a:outerShdw blurRad="38100" dist="38100" dir="2700000" algn="tl">
                    <a:srgbClr val="000000">
                      <a:alpha val="43137"/>
                    </a:srgbClr>
                  </a:outerShdw>
                </a:effectLst>
                <a:latin typeface="Century Gothic" panose="020B0502020202020204" pitchFamily="34" charset="0"/>
              </a:rPr>
              <a:t>when you believed in Christ</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He identified you as His own by giving you the Holy Spirit…The Spirit is God’s </a:t>
            </a:r>
            <a:r>
              <a:rPr lang="en-US" sz="4000" b="1" u="sng" dirty="0">
                <a:solidFill>
                  <a:srgbClr val="FFC000"/>
                </a:solidFill>
                <a:effectLst>
                  <a:outerShdw blurRad="38100" dist="38100" dir="2700000" algn="tl">
                    <a:srgbClr val="000000">
                      <a:alpha val="43137"/>
                    </a:srgbClr>
                  </a:outerShdw>
                </a:effectLst>
                <a:latin typeface="Century Gothic" panose="020B0502020202020204" pitchFamily="34" charset="0"/>
              </a:rPr>
              <a:t>guarantee that He will give us the inheritance He promised</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and that He has purchased us to be His own people.</a:t>
            </a:r>
            <a:endParaRPr kumimoji="0" lang="en-US" sz="40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164177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dissolve">
                                      <p:cBhvr>
                                        <p:cTn id="11" dur="500"/>
                                        <p:tgtEl>
                                          <p:spTgt spid="1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8">
                                            <p:txEl>
                                              <p:pRg st="1" end="1"/>
                                            </p:txEl>
                                          </p:spTgt>
                                        </p:tgtEl>
                                        <p:attrNameLst>
                                          <p:attrName>style.visibility</p:attrName>
                                        </p:attrNameLst>
                                      </p:cBhvr>
                                      <p:to>
                                        <p:strVal val="visible"/>
                                      </p:to>
                                    </p:set>
                                    <p:animEffect transition="in" filter="dissolve">
                                      <p:cBhvr>
                                        <p:cTn id="16" dur="500"/>
                                        <p:tgtEl>
                                          <p:spTgt spid="1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dissolve">
                                      <p:cBhvr>
                                        <p:cTn id="21" dur="500"/>
                                        <p:tgtEl>
                                          <p:spTgt spid="1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18">
                                            <p:txEl>
                                              <p:pRg st="3" end="3"/>
                                            </p:txEl>
                                          </p:spTgt>
                                        </p:tgtEl>
                                        <p:attrNameLst>
                                          <p:attrName>style.visibility</p:attrName>
                                        </p:attrNameLst>
                                      </p:cBhvr>
                                      <p:to>
                                        <p:strVal val="visible"/>
                                      </p:to>
                                    </p:set>
                                    <p:animEffect transition="in" filter="dissolve">
                                      <p:cBhvr>
                                        <p:cTn id="26" dur="500"/>
                                        <p:tgtEl>
                                          <p:spTgt spid="18">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18">
                                            <p:txEl>
                                              <p:pRg st="4" end="4"/>
                                            </p:txEl>
                                          </p:spTgt>
                                        </p:tgtEl>
                                        <p:attrNameLst>
                                          <p:attrName>style.visibility</p:attrName>
                                        </p:attrNameLst>
                                      </p:cBhvr>
                                      <p:to>
                                        <p:strVal val="visible"/>
                                      </p:to>
                                    </p:set>
                                    <p:animEffect transition="in" filter="dissolve">
                                      <p:cBhvr>
                                        <p:cTn id="31" dur="500"/>
                                        <p:tgtEl>
                                          <p:spTgt spid="18">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18">
                                            <p:txEl>
                                              <p:pRg st="5" end="5"/>
                                            </p:txEl>
                                          </p:spTgt>
                                        </p:tgtEl>
                                        <p:attrNameLst>
                                          <p:attrName>style.visibility</p:attrName>
                                        </p:attrNameLst>
                                      </p:cBhvr>
                                      <p:to>
                                        <p:strVal val="visible"/>
                                      </p:to>
                                    </p:set>
                                    <p:animEffect transition="in" filter="dissolve">
                                      <p:cBhvr>
                                        <p:cTn id="36" dur="500"/>
                                        <p:tgtEl>
                                          <p:spTgt spid="18">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18">
                                            <p:txEl>
                                              <p:pRg st="6" end="6"/>
                                            </p:txEl>
                                          </p:spTgt>
                                        </p:tgtEl>
                                        <p:attrNameLst>
                                          <p:attrName>style.visibility</p:attrName>
                                        </p:attrNameLst>
                                      </p:cBhvr>
                                      <p:to>
                                        <p:strVal val="visible"/>
                                      </p:to>
                                    </p:set>
                                    <p:animEffect transition="in" filter="dissolve">
                                      <p:cBhvr>
                                        <p:cTn id="41" dur="500"/>
                                        <p:tgtEl>
                                          <p:spTgt spid="18">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7" presetClass="entr" presetSubtype="1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18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8B896BF-50E5-14DB-054E-689C4CD3FEB1}"/>
              </a:ext>
            </a:extLst>
          </p:cNvPr>
          <p:cNvSpPr txBox="1"/>
          <p:nvPr/>
        </p:nvSpPr>
        <p:spPr>
          <a:xfrm>
            <a:off x="337930" y="-74889"/>
            <a:ext cx="1143000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Final Thoughts…</a:t>
            </a:r>
          </a:p>
        </p:txBody>
      </p:sp>
      <p:sp>
        <p:nvSpPr>
          <p:cNvPr id="3" name="TextBox 2">
            <a:extLst>
              <a:ext uri="{FF2B5EF4-FFF2-40B4-BE49-F238E27FC236}">
                <a16:creationId xmlns:a16="http://schemas.microsoft.com/office/drawing/2014/main" xmlns="" id="{41A01C65-F3E6-1DC6-2A46-D97E4157A851}"/>
              </a:ext>
            </a:extLst>
          </p:cNvPr>
          <p:cNvSpPr txBox="1"/>
          <p:nvPr/>
        </p:nvSpPr>
        <p:spPr>
          <a:xfrm>
            <a:off x="0" y="1180452"/>
            <a:ext cx="12213265" cy="5133713"/>
          </a:xfrm>
          <a:prstGeom prst="rect">
            <a:avLst/>
          </a:prstGeom>
          <a:noFill/>
        </p:spPr>
        <p:txBody>
          <a:bodyPr wrap="square" rtlCol="0">
            <a:spAutoFit/>
          </a:bodyPr>
          <a:lstStyle/>
          <a:p>
            <a:pPr marL="1143000" marR="0" lvl="0" indent="-1143000"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5200" u="sng" spc="-300" dirty="0">
                <a:solidFill>
                  <a:srgbClr val="FFFFFF"/>
                </a:solidFill>
                <a:effectLst>
                  <a:outerShdw blurRad="38100" dist="38100" dir="2700000" algn="tl">
                    <a:srgbClr val="000000">
                      <a:alpha val="43137"/>
                    </a:srgbClr>
                  </a:outerShdw>
                </a:effectLst>
                <a:latin typeface="Century Gothic" panose="020B0502020202020204" pitchFamily="34" charset="0"/>
              </a:rPr>
              <a:t>Jesus is the source</a:t>
            </a:r>
            <a:r>
              <a:rPr lang="en-US" sz="5200" spc="-300" dirty="0">
                <a:solidFill>
                  <a:srgbClr val="FFFFFF"/>
                </a:solidFill>
                <a:effectLst>
                  <a:outerShdw blurRad="38100" dist="38100" dir="2700000" algn="tl">
                    <a:srgbClr val="000000">
                      <a:alpha val="43137"/>
                    </a:srgbClr>
                  </a:outerShdw>
                </a:effectLst>
                <a:latin typeface="Century Gothic" panose="020B0502020202020204" pitchFamily="34" charset="0"/>
              </a:rPr>
              <a:t> of this </a:t>
            </a:r>
            <a:r>
              <a:rPr lang="en-US" sz="5200" i="1" spc="-300" dirty="0">
                <a:solidFill>
                  <a:srgbClr val="FFFFFF"/>
                </a:solidFill>
                <a:effectLst>
                  <a:outerShdw blurRad="38100" dist="38100" dir="2700000" algn="tl">
                    <a:srgbClr val="000000">
                      <a:alpha val="43137"/>
                    </a:srgbClr>
                  </a:outerShdw>
                </a:effectLst>
                <a:latin typeface="Century Gothic" panose="020B0502020202020204" pitchFamily="34" charset="0"/>
              </a:rPr>
              <a:t>New Self</a:t>
            </a:r>
            <a:r>
              <a:rPr lang="en-US" sz="5200" spc="-300" dirty="0">
                <a:solidFill>
                  <a:srgbClr val="FFFFFF"/>
                </a:solidFill>
                <a:effectLst>
                  <a:outerShdw blurRad="38100" dist="38100" dir="2700000" algn="tl">
                    <a:srgbClr val="000000">
                      <a:alpha val="43137"/>
                    </a:srgbClr>
                  </a:outerShdw>
                </a:effectLst>
                <a:latin typeface="Century Gothic" panose="020B0502020202020204" pitchFamily="34" charset="0"/>
              </a:rPr>
              <a:t>.</a:t>
            </a:r>
          </a:p>
          <a:p>
            <a:pPr marL="1143000" marR="0" lvl="0" indent="-1143000"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52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Once we </a:t>
            </a:r>
            <a:r>
              <a:rPr kumimoji="0" lang="en-US" sz="5200" b="1"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believe in Jesus</a:t>
            </a:r>
            <a:r>
              <a:rPr kumimoji="0" lang="en-US" sz="52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our</a:t>
            </a:r>
            <a:r>
              <a:rPr kumimoji="0" lang="en-US" sz="5200" b="0" i="0" u="none" strike="noStrike" kern="1200" cap="none" spc="-30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identity becomes intertwined with Him, whether or not we </a:t>
            </a:r>
            <a:r>
              <a:rPr kumimoji="0" lang="en-US" sz="5200" b="0" i="1" u="none" strike="noStrike" kern="1200" cap="none" spc="-30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actually</a:t>
            </a:r>
            <a:r>
              <a:rPr kumimoji="0" lang="en-US" sz="5200" b="0" i="0" u="none" strike="noStrike" kern="1200" cap="none" spc="-30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follow Him.</a:t>
            </a:r>
          </a:p>
          <a:p>
            <a:pPr marL="1143000" marR="0" lvl="0" indent="-1143000"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5200" spc="-300" baseline="0" dirty="0">
                <a:solidFill>
                  <a:srgbClr val="FFFFFF"/>
                </a:solidFill>
                <a:effectLst>
                  <a:outerShdw blurRad="38100" dist="38100" dir="2700000" algn="tl">
                    <a:srgbClr val="000000">
                      <a:alpha val="43137"/>
                    </a:srgbClr>
                  </a:outerShdw>
                </a:effectLst>
                <a:latin typeface="Century Gothic" panose="020B0502020202020204" pitchFamily="34" charset="0"/>
              </a:rPr>
              <a:t>When</a:t>
            </a:r>
            <a:r>
              <a:rPr lang="en-US" sz="5200" spc="-300" dirty="0">
                <a:solidFill>
                  <a:srgbClr val="FFFFFF"/>
                </a:solidFill>
                <a:effectLst>
                  <a:outerShdw blurRad="38100" dist="38100" dir="2700000" algn="tl">
                    <a:srgbClr val="000000">
                      <a:alpha val="43137"/>
                    </a:srgbClr>
                  </a:outerShdw>
                </a:effectLst>
                <a:latin typeface="Century Gothic" panose="020B0502020202020204" pitchFamily="34" charset="0"/>
              </a:rPr>
              <a:t> we </a:t>
            </a:r>
            <a:r>
              <a:rPr lang="en-US" sz="5200" b="1" spc="-300" dirty="0">
                <a:solidFill>
                  <a:srgbClr val="FFFFFF"/>
                </a:solidFill>
                <a:effectLst>
                  <a:outerShdw blurRad="38100" dist="38100" dir="2700000" algn="tl">
                    <a:srgbClr val="000000">
                      <a:alpha val="43137"/>
                    </a:srgbClr>
                  </a:outerShdw>
                </a:effectLst>
                <a:latin typeface="Century Gothic" panose="020B0502020202020204" pitchFamily="34" charset="0"/>
              </a:rPr>
              <a:t>decide</a:t>
            </a:r>
            <a:r>
              <a:rPr lang="en-US" sz="5200" spc="-300" dirty="0">
                <a:solidFill>
                  <a:srgbClr val="FFFFFF"/>
                </a:solidFill>
                <a:effectLst>
                  <a:outerShdw blurRad="38100" dist="38100" dir="2700000" algn="tl">
                    <a:srgbClr val="000000">
                      <a:alpha val="43137"/>
                    </a:srgbClr>
                  </a:outerShdw>
                </a:effectLst>
                <a:latin typeface="Century Gothic" panose="020B0502020202020204" pitchFamily="34" charset="0"/>
              </a:rPr>
              <a:t> to live according to this </a:t>
            </a:r>
            <a:r>
              <a:rPr lang="en-US" sz="5200" i="1" spc="-300" dirty="0">
                <a:solidFill>
                  <a:srgbClr val="FFFFFF"/>
                </a:solidFill>
                <a:effectLst>
                  <a:outerShdw blurRad="38100" dist="38100" dir="2700000" algn="tl">
                    <a:srgbClr val="000000">
                      <a:alpha val="43137"/>
                    </a:srgbClr>
                  </a:outerShdw>
                </a:effectLst>
                <a:latin typeface="Century Gothic" panose="020B0502020202020204" pitchFamily="34" charset="0"/>
              </a:rPr>
              <a:t>new identity</a:t>
            </a:r>
            <a:r>
              <a:rPr lang="en-US" sz="5200" spc="-300" dirty="0">
                <a:solidFill>
                  <a:srgbClr val="FFFFFF"/>
                </a:solidFill>
                <a:effectLst>
                  <a:outerShdw blurRad="38100" dist="38100" dir="2700000" algn="tl">
                    <a:srgbClr val="000000">
                      <a:alpha val="43137"/>
                    </a:srgbClr>
                  </a:outerShdw>
                </a:effectLst>
                <a:latin typeface="Century Gothic" panose="020B0502020202020204" pitchFamily="34" charset="0"/>
              </a:rPr>
              <a:t> we can experience the reality of God’s power in our lives!</a:t>
            </a:r>
            <a:endParaRPr kumimoji="0" lang="en-US" sz="5200" b="0" i="0" u="none" strike="noStrike" kern="1200" cap="none" spc="-30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156403494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2"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3">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4"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204787" y="744909"/>
            <a:ext cx="11782426"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6" name="TextBox 5">
            <a:extLst>
              <a:ext uri="{FF2B5EF4-FFF2-40B4-BE49-F238E27FC236}">
                <a16:creationId xmlns:a16="http://schemas.microsoft.com/office/drawing/2014/main" xmlns="" id="{471DABA4-CD3E-5D71-0DD2-B4F6D46B39BA}"/>
              </a:ext>
            </a:extLst>
          </p:cNvPr>
          <p:cNvSpPr txBox="1"/>
          <p:nvPr/>
        </p:nvSpPr>
        <p:spPr>
          <a:xfrm>
            <a:off x="6672263" y="3600450"/>
            <a:ext cx="5314950" cy="286232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Comments?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Experiences?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ea typeface="+mn-ea"/>
                <a:cs typeface="+mn-cs"/>
              </a:rPr>
              <a:t>Questions?</a:t>
            </a:r>
          </a:p>
        </p:txBody>
      </p:sp>
    </p:spTree>
    <p:extLst>
      <p:ext uri="{BB962C8B-B14F-4D97-AF65-F5344CB8AC3E}">
        <p14:creationId xmlns:p14="http://schemas.microsoft.com/office/powerpoint/2010/main" val="638182321"/>
      </p:ext>
    </p:extLst>
  </p:cSld>
  <p:clrMapOvr>
    <a:masterClrMapping/>
  </p:clrMapOvr>
  <mc:AlternateContent xmlns:mc="http://schemas.openxmlformats.org/markup-compatibility/2006" xmlns:p14="http://schemas.microsoft.com/office/powerpoint/2010/main">
    <mc:Choice Requires="p14">
      <p:transition spd="slow" p14:dur="30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lvl="0">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4:20-21. But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you did not learn Christ like this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if indeed you have heard him and were taught in him, just as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the truth is in Jesus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a:t>
            </a:r>
          </a:p>
        </p:txBody>
      </p:sp>
      <p:sp>
        <p:nvSpPr>
          <p:cNvPr id="2" name="Rounded Rectangle 1">
            <a:extLst>
              <a:ext uri="{FF2B5EF4-FFF2-40B4-BE49-F238E27FC236}">
                <a16:creationId xmlns:a16="http://schemas.microsoft.com/office/drawing/2014/main" xmlns="" id="{7BAA4686-FA4C-F2DA-1CF2-9A66E21B847C}"/>
              </a:ext>
            </a:extLst>
          </p:cNvPr>
          <p:cNvSpPr/>
          <p:nvPr/>
        </p:nvSpPr>
        <p:spPr>
          <a:xfrm>
            <a:off x="3196777" y="2793036"/>
            <a:ext cx="8370196" cy="242235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Paul is contrasting our life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before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knowing Jesus with our life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after</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knowing Jesus</a:t>
            </a:r>
            <a:endPar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831233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22-23</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You were taught with reference to your former way of life to lay aside the old self who is being corrupted in accordance with deceitful desires, to be renewed in the spirit of your mind,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02661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22-23. You were taught with reference to your former way of life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lay aside the old self</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who is being corrupted in accordance with deceitful desires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be renewed in the spirit of your mind,</a:t>
            </a:r>
          </a:p>
        </p:txBody>
      </p:sp>
      <p:sp>
        <p:nvSpPr>
          <p:cNvPr id="2" name="Rounded Rectangle 1">
            <a:extLst>
              <a:ext uri="{FF2B5EF4-FFF2-40B4-BE49-F238E27FC236}">
                <a16:creationId xmlns:a16="http://schemas.microsoft.com/office/drawing/2014/main" xmlns="" id="{A5E905F3-89E3-2C49-EB9F-D142855C6109}"/>
              </a:ext>
            </a:extLst>
          </p:cNvPr>
          <p:cNvSpPr/>
          <p:nvPr/>
        </p:nvSpPr>
        <p:spPr>
          <a:xfrm>
            <a:off x="1778794" y="2597489"/>
            <a:ext cx="10181085" cy="137205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Old self=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Before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we knew Jesus</a:t>
            </a:r>
            <a:endPar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081851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22-23. You were taught with reference to your former way of life to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lay aside the old self who is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being corrupted in accordance with deceitful desires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be renewed in the spirit of your mind,</a:t>
            </a:r>
          </a:p>
        </p:txBody>
      </p:sp>
    </p:spTree>
    <p:extLst>
      <p:ext uri="{BB962C8B-B14F-4D97-AF65-F5344CB8AC3E}">
        <p14:creationId xmlns:p14="http://schemas.microsoft.com/office/powerpoint/2010/main" val="2444759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24</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and to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put on the new self</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who has been created in God’s image—in righteousness and holiness that comes from truth.</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
        <p:nvSpPr>
          <p:cNvPr id="9" name="Rounded Rectangle 8">
            <a:extLst>
              <a:ext uri="{FF2B5EF4-FFF2-40B4-BE49-F238E27FC236}">
                <a16:creationId xmlns:a16="http://schemas.microsoft.com/office/drawing/2014/main" xmlns="" id="{D365865E-83A9-FEA1-81CA-09FA58D94DF2}"/>
              </a:ext>
            </a:extLst>
          </p:cNvPr>
          <p:cNvSpPr/>
          <p:nvPr/>
        </p:nvSpPr>
        <p:spPr>
          <a:xfrm>
            <a:off x="176212" y="1029693"/>
            <a:ext cx="10181085" cy="137205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New self=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After</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we know Jesus</a:t>
            </a:r>
            <a:endPar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090505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14:presetBounceEnd="50000">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14:bounceEnd="50000">
                                          <p:cBhvr additive="base">
                                            <p:cTn id="7" dur="1000" fill="hold"/>
                                            <p:tgtEl>
                                              <p:spTgt spid="9"/>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24. and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put on the new self</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who has been created in God’s image—in righteousness and holiness that comes from truth.</a:t>
            </a:r>
          </a:p>
        </p:txBody>
      </p:sp>
      <p:sp>
        <p:nvSpPr>
          <p:cNvPr id="2" name="Rounded Rectangle 1">
            <a:extLst>
              <a:ext uri="{FF2B5EF4-FFF2-40B4-BE49-F238E27FC236}">
                <a16:creationId xmlns:a16="http://schemas.microsoft.com/office/drawing/2014/main" xmlns="" id="{6D2A233C-E4B6-39B0-D26E-96A433BFE145}"/>
              </a:ext>
            </a:extLst>
          </p:cNvPr>
          <p:cNvSpPr/>
          <p:nvPr/>
        </p:nvSpPr>
        <p:spPr>
          <a:xfrm>
            <a:off x="2652889" y="3162383"/>
            <a:ext cx="9272641" cy="2872337"/>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Its </a:t>
            </a:r>
            <a:r>
              <a:rPr kumimoji="0" lang="en-US" sz="4800" b="1"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that </a:t>
            </a:r>
            <a:r>
              <a:rPr kumimoji="0" lang="en-US" sz="48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we are changing our identity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rather we are changing the way we </a:t>
            </a:r>
            <a:r>
              <a:rPr kumimoji="0" lang="en-US" sz="48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think</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about ourselves!</a:t>
            </a:r>
          </a:p>
        </p:txBody>
      </p:sp>
      <p:sp>
        <p:nvSpPr>
          <p:cNvPr id="5" name="Rectangle 4">
            <a:extLst>
              <a:ext uri="{FF2B5EF4-FFF2-40B4-BE49-F238E27FC236}">
                <a16:creationId xmlns:a16="http://schemas.microsoft.com/office/drawing/2014/main" xmlns="" id="{F3C2FF35-01DE-23E1-F273-88D0C7F4BB98}"/>
              </a:ext>
            </a:extLst>
          </p:cNvPr>
          <p:cNvSpPr/>
          <p:nvPr/>
        </p:nvSpPr>
        <p:spPr>
          <a:xfrm>
            <a:off x="87795" y="2998671"/>
            <a:ext cx="11865641" cy="2816788"/>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Cor. 5:17) So then, if anyone is in Christ, he is a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creation</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what is old has passed away—look, what is new has come!</a:t>
            </a:r>
          </a:p>
        </p:txBody>
      </p:sp>
      <p:sp>
        <p:nvSpPr>
          <p:cNvPr id="3" name="Rounded Rectangle 2">
            <a:extLst>
              <a:ext uri="{FF2B5EF4-FFF2-40B4-BE49-F238E27FC236}">
                <a16:creationId xmlns:a16="http://schemas.microsoft.com/office/drawing/2014/main" xmlns="" id="{8F5E3BFC-129E-9CFF-AF98-969D53B67719}"/>
              </a:ext>
            </a:extLst>
          </p:cNvPr>
          <p:cNvSpPr/>
          <p:nvPr/>
        </p:nvSpPr>
        <p:spPr>
          <a:xfrm>
            <a:off x="176212" y="1029693"/>
            <a:ext cx="10181085" cy="137205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New self= </a:t>
            </a: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After</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we know Jesus</a:t>
            </a:r>
            <a:endPar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endParaRPr>
          </a:p>
        </p:txBody>
      </p:sp>
      <p:sp>
        <p:nvSpPr>
          <p:cNvPr id="7" name="Rounded Rectangle 6">
            <a:extLst>
              <a:ext uri="{FF2B5EF4-FFF2-40B4-BE49-F238E27FC236}">
                <a16:creationId xmlns:a16="http://schemas.microsoft.com/office/drawing/2014/main" xmlns="" id="{7A9BC3B1-1140-CAF7-113D-D543CCD9EDA2}"/>
              </a:ext>
            </a:extLst>
          </p:cNvPr>
          <p:cNvSpPr/>
          <p:nvPr/>
        </p:nvSpPr>
        <p:spPr>
          <a:xfrm>
            <a:off x="2352310" y="975395"/>
            <a:ext cx="8370196" cy="2422356"/>
          </a:xfrm>
          <a:prstGeom prst="roundRect">
            <a:avLst/>
          </a:prstGeom>
          <a:solidFill>
            <a:schemeClr val="accent6">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We can now </a:t>
            </a:r>
            <a:r>
              <a:rPr kumimoji="0" lang="en-US" sz="6000" b="0" i="1"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relate to God</a:t>
            </a: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based on this </a:t>
            </a:r>
            <a:r>
              <a:rPr kumimoji="0" lang="en-US" sz="6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new identity!</a:t>
            </a:r>
          </a:p>
        </p:txBody>
      </p:sp>
      <p:sp>
        <p:nvSpPr>
          <p:cNvPr id="8" name="Rectangle 7">
            <a:extLst>
              <a:ext uri="{FF2B5EF4-FFF2-40B4-BE49-F238E27FC236}">
                <a16:creationId xmlns:a16="http://schemas.microsoft.com/office/drawing/2014/main" xmlns="" id="{7DA23FA8-AAF3-23C3-CDDE-AA2539D09248}"/>
              </a:ext>
            </a:extLst>
          </p:cNvPr>
          <p:cNvSpPr/>
          <p:nvPr/>
        </p:nvSpPr>
        <p:spPr>
          <a:xfrm>
            <a:off x="118000" y="3725175"/>
            <a:ext cx="11865641" cy="2816788"/>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(Heb. 4:16) Therefore let us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confidently approach the throne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grace to receive mercy and find grace whenever we need help.</a:t>
            </a:r>
          </a:p>
        </p:txBody>
      </p:sp>
      <p:sp>
        <p:nvSpPr>
          <p:cNvPr id="9" name="Rounded Rectangle 8">
            <a:extLst>
              <a:ext uri="{FF2B5EF4-FFF2-40B4-BE49-F238E27FC236}">
                <a16:creationId xmlns:a16="http://schemas.microsoft.com/office/drawing/2014/main" xmlns="" id="{67363882-18EB-0504-3A8F-B9E3F50874FF}"/>
              </a:ext>
            </a:extLst>
          </p:cNvPr>
          <p:cNvSpPr/>
          <p:nvPr/>
        </p:nvSpPr>
        <p:spPr>
          <a:xfrm>
            <a:off x="9021841" y="2729171"/>
            <a:ext cx="2931595" cy="1042657"/>
          </a:xfrm>
          <a:prstGeom prst="roundRect">
            <a:avLst>
              <a:gd name="adj" fmla="val 50000"/>
            </a:avLst>
          </a:prstGeom>
          <a:solidFill>
            <a:srgbClr val="539D64"/>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3200" b="1" dirty="0">
                <a:solidFill>
                  <a:srgbClr val="FFFFFF"/>
                </a:solidFill>
                <a:effectLst>
                  <a:outerShdw blurRad="38100" dist="38100" dir="2700000" algn="tl">
                    <a:srgbClr val="000000">
                      <a:alpha val="43137"/>
                    </a:srgbClr>
                  </a:outerShdw>
                </a:effectLst>
                <a:latin typeface="Century Gothic" panose="020B0502020202020204" pitchFamily="34" charset="0"/>
              </a:rPr>
              <a:t>Friend of the band</a:t>
            </a:r>
            <a:endParaRPr kumimoji="0" lang="en-US" sz="32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173708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50000" fill="hold" grpId="0" nodeType="after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ppt_w/2"/>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accel="50000" fill="hold" grpId="0" nodeType="clickEffect" p14:presetBounceEnd="50000">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14:bounceEnd="50000">
                                          <p:cBhvr additive="base">
                                            <p:cTn id="21" dur="10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22"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ppt_x</p:attrName>
                                            </p:attrNameLst>
                                          </p:cBhvr>
                                          <p:tavLst>
                                            <p:tav tm="0">
                                              <p:val>
                                                <p:strVal val="#ppt_x-#ppt_w/2"/>
                                              </p:val>
                                            </p:tav>
                                            <p:tav tm="100000">
                                              <p:val>
                                                <p:strVal val="#ppt_x"/>
                                              </p:val>
                                            </p:tav>
                                          </p:tavLst>
                                        </p:anim>
                                        <p:anim calcmode="lin" valueType="num">
                                          <p:cBhvr>
                                            <p:cTn id="28" dur="500" fill="hold"/>
                                            <p:tgtEl>
                                              <p:spTgt spid="8"/>
                                            </p:tgtEl>
                                            <p:attrNameLst>
                                              <p:attrName>ppt_y</p:attrName>
                                            </p:attrNameLst>
                                          </p:cBhvr>
                                          <p:tavLst>
                                            <p:tav tm="0">
                                              <p:val>
                                                <p:strVal val="#ppt_y"/>
                                              </p:val>
                                            </p:tav>
                                            <p:tav tm="100000">
                                              <p:val>
                                                <p:strVal val="#ppt_y"/>
                                              </p:val>
                                            </p:tav>
                                          </p:tavLst>
                                        </p:anim>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P spid="8" grpId="0" animBg="1"/>
          <p:bldP spid="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5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ppt_w/2"/>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accel="5000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1000" fill="hold"/>
                                            <p:tgtEl>
                                              <p:spTgt spid="7"/>
                                            </p:tgtEl>
                                            <p:attrNameLst>
                                              <p:attrName>ppt_x</p:attrName>
                                            </p:attrNameLst>
                                          </p:cBhvr>
                                          <p:tavLst>
                                            <p:tav tm="0">
                                              <p:val>
                                                <p:strVal val="1+#ppt_w/2"/>
                                              </p:val>
                                            </p:tav>
                                            <p:tav tm="100000">
                                              <p:val>
                                                <p:strVal val="#ppt_x"/>
                                              </p:val>
                                            </p:tav>
                                          </p:tavLst>
                                        </p:anim>
                                        <p:anim calcmode="lin" valueType="num">
                                          <p:cBhvr additive="base">
                                            <p:cTn id="22"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ppt_x</p:attrName>
                                            </p:attrNameLst>
                                          </p:cBhvr>
                                          <p:tavLst>
                                            <p:tav tm="0">
                                              <p:val>
                                                <p:strVal val="#ppt_x-#ppt_w/2"/>
                                              </p:val>
                                            </p:tav>
                                            <p:tav tm="100000">
                                              <p:val>
                                                <p:strVal val="#ppt_x"/>
                                              </p:val>
                                            </p:tav>
                                          </p:tavLst>
                                        </p:anim>
                                        <p:anim calcmode="lin" valueType="num">
                                          <p:cBhvr>
                                            <p:cTn id="28" dur="500" fill="hold"/>
                                            <p:tgtEl>
                                              <p:spTgt spid="8"/>
                                            </p:tgtEl>
                                            <p:attrNameLst>
                                              <p:attrName>ppt_y</p:attrName>
                                            </p:attrNameLst>
                                          </p:cBhvr>
                                          <p:tavLst>
                                            <p:tav tm="0">
                                              <p:val>
                                                <p:strVal val="#ppt_y"/>
                                              </p:val>
                                            </p:tav>
                                            <p:tav tm="100000">
                                              <p:val>
                                                <p:strVal val="#ppt_y"/>
                                              </p:val>
                                            </p:tav>
                                          </p:tavLst>
                                        </p:anim>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P spid="8" grpId="0" animBg="1"/>
          <p:bldP spid="9" grpId="0" animBg="1"/>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22-23. You were taught with reference to your former way of life to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lay aside the old self who is being corrupted in accordance with deceitful desires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 renewed in</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the spirit of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your mind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ectangle 2">
            <a:extLst>
              <a:ext uri="{FF2B5EF4-FFF2-40B4-BE49-F238E27FC236}">
                <a16:creationId xmlns:a16="http://schemas.microsoft.com/office/drawing/2014/main" xmlns="" id="{E8C2F40B-DD29-8A73-343B-691E69B04186}"/>
              </a:ext>
            </a:extLst>
          </p:cNvPr>
          <p:cNvSpPr/>
          <p:nvPr/>
        </p:nvSpPr>
        <p:spPr>
          <a:xfrm>
            <a:off x="0" y="3072348"/>
            <a:ext cx="12191999" cy="3785652"/>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(Rom. 6:11-13) So you too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consider yourselves</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dead to sin, but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alive to God</a:t>
            </a:r>
          </a:p>
          <a:p>
            <a:pPr algn="ctr">
              <a:lnSpc>
                <a:spcPct val="80000"/>
              </a:lnSpc>
            </a:pP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in Christ Jesus…							</a:t>
            </a:r>
            <a:endPar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endParaRPr>
          </a:p>
          <a:p>
            <a:pPr algn="ctr">
              <a:lnSpc>
                <a:spcPct val="80000"/>
              </a:lnSpc>
            </a:pPr>
            <a:endPar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endParaRPr>
          </a:p>
          <a:p>
            <a:pPr algn="ctr">
              <a:lnSpc>
                <a:spcPct val="80000"/>
              </a:lnSpc>
            </a:pPr>
            <a:endPar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endParaRPr>
          </a:p>
          <a:p>
            <a:pPr algn="ctr">
              <a:lnSpc>
                <a:spcPct val="80000"/>
              </a:lnSpc>
            </a:pPr>
            <a:endParaRPr lang="en-US" sz="4800" dirty="0">
              <a:solidFill>
                <a:srgbClr val="FFFFFF"/>
              </a:solidFill>
              <a:effectLst>
                <a:outerShdw blurRad="38100" dist="38100" dir="2700000" algn="tl">
                  <a:srgbClr val="000000">
                    <a:alpha val="43137"/>
                  </a:srgbClr>
                </a:outerShdw>
              </a:effectLst>
              <a:latin typeface="Century Gothic" panose="020B0502020202020204" pitchFamily="34" charset="0"/>
            </a:endParaRPr>
          </a:p>
        </p:txBody>
      </p:sp>
      <p:sp>
        <p:nvSpPr>
          <p:cNvPr id="5" name="Rounded Rectangle 4">
            <a:extLst>
              <a:ext uri="{FF2B5EF4-FFF2-40B4-BE49-F238E27FC236}">
                <a16:creationId xmlns:a16="http://schemas.microsoft.com/office/drawing/2014/main" xmlns="" id="{79BC37A4-6A91-A41F-0BB9-6CE56DE89C3C}"/>
              </a:ext>
            </a:extLst>
          </p:cNvPr>
          <p:cNvSpPr/>
          <p:nvPr/>
        </p:nvSpPr>
        <p:spPr>
          <a:xfrm>
            <a:off x="1978636" y="192226"/>
            <a:ext cx="9844396" cy="229045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However, just because we </a:t>
            </a:r>
            <a:r>
              <a:rPr kumimoji="0" lang="en-US" sz="48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know</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this is true, does </a:t>
            </a:r>
            <a:r>
              <a:rPr kumimoji="0" lang="en-US" sz="48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not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mean we </a:t>
            </a:r>
            <a:r>
              <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actually live this way!</a:t>
            </a:r>
          </a:p>
        </p:txBody>
      </p:sp>
      <p:sp>
        <p:nvSpPr>
          <p:cNvPr id="7" name="Rounded Rectangle 6">
            <a:extLst>
              <a:ext uri="{FF2B5EF4-FFF2-40B4-BE49-F238E27FC236}">
                <a16:creationId xmlns:a16="http://schemas.microsoft.com/office/drawing/2014/main" xmlns="" id="{EDC6E2F3-8ACB-D7B7-C1D3-9DA309421011}"/>
              </a:ext>
            </a:extLst>
          </p:cNvPr>
          <p:cNvSpPr/>
          <p:nvPr/>
        </p:nvSpPr>
        <p:spPr>
          <a:xfrm>
            <a:off x="368968" y="1997493"/>
            <a:ext cx="2422805" cy="861700"/>
          </a:xfrm>
          <a:prstGeom prst="roundRect">
            <a:avLst>
              <a:gd name="adj" fmla="val 50000"/>
            </a:avLst>
          </a:prstGeom>
          <a:solidFill>
            <a:srgbClr val="539D64"/>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lang="en-US" sz="3200" b="1" dirty="0">
                <a:solidFill>
                  <a:srgbClr val="FFFFFF"/>
                </a:solidFill>
                <a:effectLst>
                  <a:outerShdw blurRad="38100" dist="38100" dir="2700000" algn="tl">
                    <a:srgbClr val="000000">
                      <a:alpha val="43137"/>
                    </a:srgbClr>
                  </a:outerShdw>
                </a:effectLst>
                <a:latin typeface="Century Gothic" panose="020B0502020202020204" pitchFamily="34" charset="0"/>
              </a:rPr>
              <a:t>My Car</a:t>
            </a:r>
            <a:endParaRPr kumimoji="0" lang="en-US" sz="32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2393269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14:bounceEnd="50000">
                                          <p:cBhvr additive="base">
                                            <p:cTn id="7" dur="1000" fill="hold"/>
                                            <p:tgtEl>
                                              <p:spTgt spid="5"/>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7" presetClass="entr" presetSubtype="8"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ppt_x</p:attrName>
                                            </p:attrNameLst>
                                          </p:cBhvr>
                                          <p:tavLst>
                                            <p:tav tm="0">
                                              <p:val>
                                                <p:strVal val="#ppt_x-#ppt_w/2"/>
                                              </p:val>
                                            </p:tav>
                                            <p:tav tm="100000">
                                              <p:val>
                                                <p:strVal val="#ppt_x"/>
                                              </p:val>
                                            </p:tav>
                                          </p:tavLst>
                                        </p:anim>
                                        <p:anim calcmode="lin" valueType="num">
                                          <p:cBhvr>
                                            <p:cTn id="19" dur="500" fill="hold"/>
                                            <p:tgtEl>
                                              <p:spTgt spid="3"/>
                                            </p:tgtEl>
                                            <p:attrNameLst>
                                              <p:attrName>ppt_y</p:attrName>
                                            </p:attrNameLst>
                                          </p:cBhvr>
                                          <p:tavLst>
                                            <p:tav tm="0">
                                              <p:val>
                                                <p:strVal val="#ppt_y"/>
                                              </p:val>
                                            </p:tav>
                                            <p:tav tm="100000">
                                              <p:val>
                                                <p:strVal val="#ppt_y"/>
                                              </p:val>
                                            </p:tav>
                                          </p:tavLst>
                                        </p:anim>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7" presetClass="entr" presetSubtype="8"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ppt_x</p:attrName>
                                            </p:attrNameLst>
                                          </p:cBhvr>
                                          <p:tavLst>
                                            <p:tav tm="0">
                                              <p:val>
                                                <p:strVal val="#ppt_x-#ppt_w/2"/>
                                              </p:val>
                                            </p:tav>
                                            <p:tav tm="100000">
                                              <p:val>
                                                <p:strVal val="#ppt_x"/>
                                              </p:val>
                                            </p:tav>
                                          </p:tavLst>
                                        </p:anim>
                                        <p:anim calcmode="lin" valueType="num">
                                          <p:cBhvr>
                                            <p:cTn id="19" dur="500" fill="hold"/>
                                            <p:tgtEl>
                                              <p:spTgt spid="3"/>
                                            </p:tgtEl>
                                            <p:attrNameLst>
                                              <p:attrName>ppt_y</p:attrName>
                                            </p:attrNameLst>
                                          </p:cBhvr>
                                          <p:tavLst>
                                            <p:tav tm="0">
                                              <p:val>
                                                <p:strVal val="#ppt_y"/>
                                              </p:val>
                                            </p:tav>
                                            <p:tav tm="100000">
                                              <p:val>
                                                <p:strVal val="#ppt_y"/>
                                              </p:val>
                                            </p:tav>
                                          </p:tavLst>
                                        </p:anim>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ppled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1658</Words>
  <Application>Microsoft Office PowerPoint</Application>
  <PresentationFormat>Widescreen</PresentationFormat>
  <Paragraphs>178</Paragraphs>
  <Slides>23</Slides>
  <Notes>19</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Arial</vt:lpstr>
      <vt:lpstr>Avenir Next LT Pro</vt:lpstr>
      <vt:lpstr>AvenirNext LT Pro Medium</vt:lpstr>
      <vt:lpstr>Baskerville Old Face</vt:lpstr>
      <vt:lpstr>Calibri</vt:lpstr>
      <vt:lpstr>Calibri Light</vt:lpstr>
      <vt:lpstr>Century Gothic</vt:lpstr>
      <vt:lpstr>Sabon Next LT</vt:lpstr>
      <vt:lpstr>Script MT Bold</vt:lpstr>
      <vt:lpstr>Office Theme</vt:lpstr>
      <vt:lpstr>DappledVTI</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dc:title>
  <dc:creator>HeartyC</dc:creator>
  <cp:lastModifiedBy>DoddH</cp:lastModifiedBy>
  <cp:revision>63</cp:revision>
  <dcterms:created xsi:type="dcterms:W3CDTF">2022-09-07T20:37:27Z</dcterms:created>
  <dcterms:modified xsi:type="dcterms:W3CDTF">2022-09-29T16:07:08Z</dcterms:modified>
</cp:coreProperties>
</file>