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213" r:id="rId1"/>
  </p:sldMasterIdLst>
  <p:notesMasterIdLst>
    <p:notesMasterId r:id="rId40"/>
  </p:notesMasterIdLst>
  <p:sldIdLst>
    <p:sldId id="8117" r:id="rId2"/>
    <p:sldId id="8277" r:id="rId3"/>
    <p:sldId id="8278" r:id="rId4"/>
    <p:sldId id="8279" r:id="rId5"/>
    <p:sldId id="8173" r:id="rId6"/>
    <p:sldId id="8240" r:id="rId7"/>
    <p:sldId id="8242" r:id="rId8"/>
    <p:sldId id="8245" r:id="rId9"/>
    <p:sldId id="8246" r:id="rId10"/>
    <p:sldId id="8239" r:id="rId11"/>
    <p:sldId id="8247" r:id="rId12"/>
    <p:sldId id="8249" r:id="rId13"/>
    <p:sldId id="8250" r:id="rId14"/>
    <p:sldId id="8251" r:id="rId15"/>
    <p:sldId id="8253" r:id="rId16"/>
    <p:sldId id="8255" r:id="rId17"/>
    <p:sldId id="8254" r:id="rId18"/>
    <p:sldId id="8256" r:id="rId19"/>
    <p:sldId id="8258" r:id="rId20"/>
    <p:sldId id="8259" r:id="rId21"/>
    <p:sldId id="8260" r:id="rId22"/>
    <p:sldId id="8261" r:id="rId23"/>
    <p:sldId id="8263" r:id="rId24"/>
    <p:sldId id="8264" r:id="rId25"/>
    <p:sldId id="8265" r:id="rId26"/>
    <p:sldId id="8266" r:id="rId27"/>
    <p:sldId id="8267" r:id="rId28"/>
    <p:sldId id="8257" r:id="rId29"/>
    <p:sldId id="8268" r:id="rId30"/>
    <p:sldId id="8270" r:id="rId31"/>
    <p:sldId id="8269" r:id="rId32"/>
    <p:sldId id="8272" r:id="rId33"/>
    <p:sldId id="8273" r:id="rId34"/>
    <p:sldId id="8274" r:id="rId35"/>
    <p:sldId id="8275" r:id="rId36"/>
    <p:sldId id="8276" r:id="rId37"/>
    <p:sldId id="8143" r:id="rId38"/>
    <p:sldId id="8280" r:id="rId39"/>
  </p:sldIdLst>
  <p:sldSz cx="12192000" cy="6858000"/>
  <p:notesSz cx="6858000" cy="9144000"/>
  <p:defaultTextStyle>
    <a:defPPr>
      <a:defRPr lang="en-US"/>
    </a:defPPr>
    <a:lvl1pPr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90000"/>
    <a:srgbClr val="FF5050"/>
    <a:srgbClr val="FF0000"/>
    <a:srgbClr val="FF33CC"/>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87A636-C7B4-5043-966C-4CEFC436356E}" v="1202" dt="2025-02-28T00:25:42.4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752" autoAdjust="0"/>
    <p:restoredTop sz="62835" autoAdjust="0"/>
  </p:normalViewPr>
  <p:slideViewPr>
    <p:cSldViewPr>
      <p:cViewPr varScale="1">
        <p:scale>
          <a:sx n="47" d="100"/>
          <a:sy n="47" d="100"/>
        </p:scale>
        <p:origin x="432" y="6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50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EF9B36-6260-423F-BFD9-91AE1512CA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mn-ea"/>
              </a:defRPr>
            </a:lvl1pPr>
          </a:lstStyle>
          <a:p>
            <a:pPr>
              <a:defRPr/>
            </a:pPr>
            <a:endParaRPr lang="en-US"/>
          </a:p>
        </p:txBody>
      </p:sp>
      <p:sp>
        <p:nvSpPr>
          <p:cNvPr id="3" name="Date Placeholder 2">
            <a:extLst>
              <a:ext uri="{FF2B5EF4-FFF2-40B4-BE49-F238E27FC236}">
                <a16:creationId xmlns:a16="http://schemas.microsoft.com/office/drawing/2014/main" id="{5217DB2E-9435-4C4C-A831-63504B6A5568}"/>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fld id="{E96E550B-DDA9-4216-A530-1E448CDCCA70}" type="datetime1">
              <a:rPr lang="en-US"/>
              <a:pPr>
                <a:defRPr/>
              </a:pPr>
              <a:t>3/3/2025</a:t>
            </a:fld>
            <a:endParaRPr lang="en-US"/>
          </a:p>
        </p:txBody>
      </p:sp>
      <p:sp>
        <p:nvSpPr>
          <p:cNvPr id="4" name="Slide Image Placeholder 3">
            <a:extLst>
              <a:ext uri="{FF2B5EF4-FFF2-40B4-BE49-F238E27FC236}">
                <a16:creationId xmlns:a16="http://schemas.microsoft.com/office/drawing/2014/main" id="{A3F48A57-CE60-460A-AAFC-619D68B362E9}"/>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E7C693E-9374-4987-94AB-87071C9BF7E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1D03427-2255-432E-A62C-B1F98163863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mn-ea"/>
              </a:defRPr>
            </a:lvl1pPr>
          </a:lstStyle>
          <a:p>
            <a:pPr>
              <a:defRPr/>
            </a:pPr>
            <a:endParaRPr lang="en-US"/>
          </a:p>
        </p:txBody>
      </p:sp>
      <p:sp>
        <p:nvSpPr>
          <p:cNvPr id="7" name="Slide Number Placeholder 6">
            <a:extLst>
              <a:ext uri="{FF2B5EF4-FFF2-40B4-BE49-F238E27FC236}">
                <a16:creationId xmlns:a16="http://schemas.microsoft.com/office/drawing/2014/main" id="{F1B0590E-B568-4DC9-A464-9B946710AF4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D8A8A09-2AB7-419A-ADD5-7A4A466F470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8A8A09-2AB7-419A-ADD5-7A4A466F4704}" type="slidenum">
              <a:rPr lang="en-US" altLang="en-US" smtClean="0"/>
              <a:pPr/>
              <a:t>1</a:t>
            </a:fld>
            <a:endParaRPr lang="en-US" altLang="en-US"/>
          </a:p>
        </p:txBody>
      </p:sp>
    </p:spTree>
    <p:extLst>
      <p:ext uri="{BB962C8B-B14F-4D97-AF65-F5344CB8AC3E}">
        <p14:creationId xmlns:p14="http://schemas.microsoft.com/office/powerpoint/2010/main" val="3680726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F2DBA-4A6F-7A81-8EE9-0B75FCCBA9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66475C-1029-9E07-35B8-0618A27EE19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8E14205-9D4E-57C1-46B3-EA4B831E1CD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1819D5D-0CA2-0580-B040-588B957879A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7244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301D0-D0C8-0594-5C63-69DCF19063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B66BA8-B419-FE82-789E-8A497B96DF4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EE7E7C7-311D-B42E-35ED-179ACB0364D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5BDA7E5-5FEA-0F13-811E-0B22F7C775D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45516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BA6157-11FF-AC30-45A7-45252ECFF4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8C1B02-A73C-C4E8-BFA6-87C2D9788FC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C356029-9024-B068-17CB-15E71921351E}"/>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6489B553-C7D8-15AE-DD3A-01C613715F5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19872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C1E4E4-4F09-38D2-3038-0583378323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DFA8F0-9E08-5A56-A8B4-33AAB4B2ED1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20C0522-4F52-4249-8759-C685D041EEE1}"/>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149B407F-5928-F3D2-9B29-A68639A769C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140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152DD-76A4-1913-7B09-033890CDD9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9C0BB5-2128-6729-DBAC-BDD4E259A92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444C7AD-D900-34E4-B806-541FC7DA2269}"/>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12739078-8A7D-03A2-8EDB-2A334CC50C9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08059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0AA3BD-4228-BC18-92BC-039E135FC7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1A94D7-E987-4C6F-2F9B-542E839325A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17505AF-2B12-D724-BA16-D29DEC9A4DB3}"/>
              </a:ext>
            </a:extLst>
          </p:cNvPr>
          <p:cNvSpPr>
            <a:spLocks noGrp="1"/>
          </p:cNvSpPr>
          <p:nvPr>
            <p:ph type="body" idx="1"/>
          </p:nvPr>
        </p:nvSpPr>
        <p:spPr/>
        <p:txBody>
          <a:bodyPr>
            <a:normAutofit/>
          </a:bodyPr>
          <a:lstStyle/>
          <a:p>
            <a:pPr lvl="1"/>
            <a:endParaRPr lang="en-US" dirty="0"/>
          </a:p>
        </p:txBody>
      </p:sp>
      <p:sp>
        <p:nvSpPr>
          <p:cNvPr id="4" name="Slide Number Placeholder 3">
            <a:extLst>
              <a:ext uri="{FF2B5EF4-FFF2-40B4-BE49-F238E27FC236}">
                <a16:creationId xmlns:a16="http://schemas.microsoft.com/office/drawing/2014/main" id="{2B73540F-C4AF-EBAC-B1ED-EAE8A307A10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89368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474FA1-A9E7-3439-B518-FB21833343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BA6908-1F0A-3ED3-1ED5-C6D9265121C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CD18557-A5C2-00C5-DA21-9F3D30DC1F9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C5952D0-9205-4C83-4B0C-0282C0BAC95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74275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2071C-454F-A897-9774-B3F0610F40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89D866-9553-00E1-8304-C2019D17C54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FD74BB5-92F5-80E9-700D-FE9EBC1E3D7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E00EBDE-76EA-2517-E48A-9821812C07B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59046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F38255-6B3C-337B-1434-2E970BE9BE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5487D8-7374-68D6-4148-9CF064C97AC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6D3DB31-546E-3FE2-C1F1-3ED6FA9071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B02CC9A-DD51-39A8-B0BB-081C5FA20D6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442949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A70F4-8C02-5BDE-CE99-CB2938E7C1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6DB1D3-5C28-0B10-6A8E-B40DCCABB0A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103B3BF-FC13-FFFE-B07B-788EDEB32BD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57622D-F607-A307-AC8A-487D886BC4C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98157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39684-8BA3-F297-CA35-80DB651A18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7C4575-2FD9-E8A4-4556-A582DE18602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81C92C0-BA73-F856-717F-B69D42035499}"/>
              </a:ext>
            </a:extLst>
          </p:cNvPr>
          <p:cNvSpPr>
            <a:spLocks noGrp="1"/>
          </p:cNvSpPr>
          <p:nvPr>
            <p:ph type="body" idx="1"/>
          </p:nvPr>
        </p:nvSpPr>
        <p:spPr/>
        <p:txBody>
          <a:bodyPr/>
          <a:lstStyle/>
          <a:p>
            <a:pPr marL="457200" marR="0" lvl="1"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917D4171-1810-51E3-5EF7-A8DE5E2A647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889195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BC306-F7AA-3442-BFFB-E49DAAFF8E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FF229E-C9DD-8BB1-4210-C7D53D2F205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5D9B72F-8A38-8C23-1DB5-6F2AE02EF72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9C08A15-6852-37FD-D6A8-4B0A69EC3D2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932275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0E1B8-E927-BECF-5518-88ACD0E60B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63F632-C873-AD43-2CB3-3658A09EE24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D8EAE06-43FC-F166-E1AF-B6541D75D66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7A418B2-A3BD-79F5-4A5B-734E1038610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85587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295DA-D475-CD29-1ACD-CB72FA1404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11BB1B-9BA2-D5ED-0373-A0BE81DDCB2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203D09C-29D9-0A5F-6F28-DDC353DD99D0}"/>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3E5F24AE-4086-FC5E-0989-82788FA3789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246578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5DA80-FC99-EE82-BA7C-C6289A1E40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8E7511B-7480-3C6D-48C8-F5E0EF5EA2E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B4D9D1B-F233-5A9F-B330-7535D2D9E6B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8E12946-B3E0-95E1-DB5A-FF77ED621B6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9957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309F14-CF8D-B15E-7D95-6746D959EB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531861-8F38-F0F2-AC28-5BCA2EEDA25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8603AC0-E1AC-9333-5C39-599E7C093264}"/>
              </a:ext>
            </a:extLst>
          </p:cNvPr>
          <p:cNvSpPr>
            <a:spLocks noGrp="1"/>
          </p:cNvSpPr>
          <p:nvPr>
            <p:ph type="body" idx="1"/>
          </p:nvPr>
        </p:nvSpPr>
        <p:spPr/>
        <p:txBody>
          <a:bodyPr>
            <a:normAutofit/>
          </a:bodyPr>
          <a:lstStyle/>
          <a:p>
            <a:endParaRPr lang="en-US" dirty="0"/>
          </a:p>
        </p:txBody>
      </p:sp>
      <p:sp>
        <p:nvSpPr>
          <p:cNvPr id="4" name="Slide Number Placeholder 3">
            <a:extLst>
              <a:ext uri="{FF2B5EF4-FFF2-40B4-BE49-F238E27FC236}">
                <a16:creationId xmlns:a16="http://schemas.microsoft.com/office/drawing/2014/main" id="{75587254-EC07-174E-5559-4FEFC230A2D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812586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94B18-4AAB-10AA-7986-23BA3C3C08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916014-6253-6EAF-B4EB-5C5A261F376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44668D8-11C4-4AAF-77F1-1E5A67101A3E}"/>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9E490A60-E2B8-CF47-41EA-17AA27726A7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381607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967D3-FC89-E1E6-4F66-07B2B35AD8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264F03-18CB-FF2F-6449-060D5E1BB4B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D728B0B-1F80-358B-C1F3-AE8295F26C7F}"/>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829A726B-6EAA-C8B8-DA6D-9DDCB492F9C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001399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5C6DB-47B9-5631-FC2B-6A101BDCA8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B07592-1086-14B4-780D-29592848E78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F5C2904-D4A5-1467-2C62-F2935A9A5424}"/>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9EF22B1E-3D3A-AFF9-3F1E-86BE26CCFB0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599343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7421C9-CB70-C7DE-2092-BEF14EA6A1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B8BE97-9963-0B1D-DABD-C031FCB27FF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1D7AC30-CAEE-9030-9F7E-B7FA3F5CDB4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8C21A5B-49EA-25A9-80E9-6F0A96D0F44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608163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CFE8C4-16F3-614E-A82A-8756B10D9B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310FD0-8235-0489-C180-E43317E7C97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6D40172-6073-C406-FDB8-49C7158039DA}"/>
              </a:ext>
            </a:extLst>
          </p:cNvPr>
          <p:cNvSpPr>
            <a:spLocks noGrp="1"/>
          </p:cNvSpPr>
          <p:nvPr>
            <p:ph type="body" idx="1"/>
          </p:nvPr>
        </p:nvSpPr>
        <p:spPr/>
        <p:txBody>
          <a:bodyPr/>
          <a:lstStyle/>
          <a:p>
            <a:pPr lvl="2"/>
            <a:endParaRPr lang="en-US" dirty="0"/>
          </a:p>
        </p:txBody>
      </p:sp>
      <p:sp>
        <p:nvSpPr>
          <p:cNvPr id="4" name="Slide Number Placeholder 3">
            <a:extLst>
              <a:ext uri="{FF2B5EF4-FFF2-40B4-BE49-F238E27FC236}">
                <a16:creationId xmlns:a16="http://schemas.microsoft.com/office/drawing/2014/main" id="{D5CF27A0-13F6-ADD1-4BA0-46EF7725878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01859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672156-F612-1EDC-19E1-6C391C037D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35171B-7552-0F37-FD37-7B9E7D368A5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8DF26FA-B36C-0976-74FC-8101A97D2907}"/>
              </a:ext>
            </a:extLst>
          </p:cNvPr>
          <p:cNvSpPr>
            <a:spLocks noGrp="1"/>
          </p:cNvSpPr>
          <p:nvPr>
            <p:ph type="body" idx="1"/>
          </p:nvPr>
        </p:nvSpPr>
        <p:spPr/>
        <p:txBody>
          <a:bodyPr/>
          <a:lstStyle/>
          <a:p>
            <a:pPr marL="457200" marR="0" lvl="1"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E36799C2-A4CC-4304-6B3A-C71E9A5C273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221072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2D7EE5-6AB3-4383-E966-CC2831FFDA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ED1222-0915-A375-6C67-EE2CCA429A3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518F8CE-BC89-1C24-9AB8-F68A40F23EFA}"/>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09566733-84FC-FD39-6014-DC979817822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835853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9F0476-7D51-890F-5820-8D78A52007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4BD25B-3706-C59A-C5EB-55E592BD133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ED535FE-9244-D5BD-DB65-EA49E77FFAE3}"/>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856FD807-5BDD-5A1E-5685-A27689A729F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249790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684491-E1DD-9F02-92E3-E9E26D1F66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793158-888B-2AA5-2B42-8B09D1BF6E9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A064EA9-B6ED-FA3C-F9C5-BCD7DEEE67A8}"/>
              </a:ext>
            </a:extLst>
          </p:cNvPr>
          <p:cNvSpPr>
            <a:spLocks noGrp="1"/>
          </p:cNvSpPr>
          <p:nvPr>
            <p:ph type="body" idx="1"/>
          </p:nvPr>
        </p:nvSpPr>
        <p:spPr/>
        <p:txBody>
          <a:bodyPr>
            <a:normAutofit/>
          </a:bodyPr>
          <a:lstStyle/>
          <a:p>
            <a:pPr lvl="2"/>
            <a:endParaRPr lang="en-US" dirty="0"/>
          </a:p>
        </p:txBody>
      </p:sp>
      <p:sp>
        <p:nvSpPr>
          <p:cNvPr id="4" name="Slide Number Placeholder 3">
            <a:extLst>
              <a:ext uri="{FF2B5EF4-FFF2-40B4-BE49-F238E27FC236}">
                <a16:creationId xmlns:a16="http://schemas.microsoft.com/office/drawing/2014/main" id="{0A573FC5-536F-F35D-260E-D5E45AD7DEE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497354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CD9CB-5421-1487-E707-7B8C70B5AB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D82E93-FE08-31F8-BEBC-55F069A042C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ADA4A6D-2C84-C2FD-8B39-861E05F9842A}"/>
              </a:ext>
            </a:extLst>
          </p:cNvPr>
          <p:cNvSpPr>
            <a:spLocks noGrp="1"/>
          </p:cNvSpPr>
          <p:nvPr>
            <p:ph type="body" idx="1"/>
          </p:nvPr>
        </p:nvSpPr>
        <p:spPr/>
        <p:txBody>
          <a:bodyPr>
            <a:normAutofit/>
          </a:bodyPr>
          <a:lstStyle/>
          <a:p>
            <a:pPr lvl="1"/>
            <a:endParaRPr lang="en-US" dirty="0"/>
          </a:p>
        </p:txBody>
      </p:sp>
      <p:sp>
        <p:nvSpPr>
          <p:cNvPr id="4" name="Slide Number Placeholder 3">
            <a:extLst>
              <a:ext uri="{FF2B5EF4-FFF2-40B4-BE49-F238E27FC236}">
                <a16:creationId xmlns:a16="http://schemas.microsoft.com/office/drawing/2014/main" id="{AC16D43C-BC31-F0E8-F44E-1EBCB2E5EC2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810938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E61F8-1004-B8CB-E22D-416A40B656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BA0E5B-73C2-4532-AC2D-A98FABF5C9B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65C470B-580D-7809-E699-AF8DA31C0C0B}"/>
              </a:ext>
            </a:extLst>
          </p:cNvPr>
          <p:cNvSpPr>
            <a:spLocks noGrp="1"/>
          </p:cNvSpPr>
          <p:nvPr>
            <p:ph type="body" idx="1"/>
          </p:nvPr>
        </p:nvSpPr>
        <p:spPr/>
        <p:txBody>
          <a:bodyPr>
            <a:normAutofit/>
          </a:bodyPr>
          <a:lstStyle/>
          <a:p>
            <a:pPr lvl="1"/>
            <a:endParaRPr lang="en-US" dirty="0"/>
          </a:p>
        </p:txBody>
      </p:sp>
      <p:sp>
        <p:nvSpPr>
          <p:cNvPr id="4" name="Slide Number Placeholder 3">
            <a:extLst>
              <a:ext uri="{FF2B5EF4-FFF2-40B4-BE49-F238E27FC236}">
                <a16:creationId xmlns:a16="http://schemas.microsoft.com/office/drawing/2014/main" id="{FF739182-F67D-C147-95BF-A163FDAC9E3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126385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05F651-BA27-7C2A-AACF-68DDD78585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ED62AF-CF97-481B-500C-EA1E6B75B64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D241C96-A963-4DCA-D6E8-5C1AE57F2A96}"/>
              </a:ext>
            </a:extLst>
          </p:cNvPr>
          <p:cNvSpPr>
            <a:spLocks noGrp="1"/>
          </p:cNvSpPr>
          <p:nvPr>
            <p:ph type="body" idx="1"/>
          </p:nvPr>
        </p:nvSpPr>
        <p:spPr/>
        <p:txBody>
          <a:bodyPr>
            <a:normAutofit/>
          </a:bodyPr>
          <a:lstStyle/>
          <a:p>
            <a:pPr lvl="1"/>
            <a:endParaRPr lang="en-US" dirty="0"/>
          </a:p>
        </p:txBody>
      </p:sp>
      <p:sp>
        <p:nvSpPr>
          <p:cNvPr id="4" name="Slide Number Placeholder 3">
            <a:extLst>
              <a:ext uri="{FF2B5EF4-FFF2-40B4-BE49-F238E27FC236}">
                <a16:creationId xmlns:a16="http://schemas.microsoft.com/office/drawing/2014/main" id="{F56AACC0-A51E-2411-BC27-3CB3D60A8D2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304031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E476A-4E13-F725-B620-5E527A4A02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E619F5-19F4-4A38-13E5-D98883843E5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2CAD687-F589-F214-A85D-8D8B7F957AFF}"/>
              </a:ext>
            </a:extLst>
          </p:cNvPr>
          <p:cNvSpPr>
            <a:spLocks noGrp="1"/>
          </p:cNvSpPr>
          <p:nvPr>
            <p:ph type="body" idx="1"/>
          </p:nvPr>
        </p:nvSpPr>
        <p:spPr/>
        <p:txBody>
          <a:bodyPr>
            <a:normAutofit/>
          </a:bodyPr>
          <a:lstStyle/>
          <a:p>
            <a:pPr lvl="1"/>
            <a:endParaRPr lang="en-US" dirty="0"/>
          </a:p>
        </p:txBody>
      </p:sp>
      <p:sp>
        <p:nvSpPr>
          <p:cNvPr id="4" name="Slide Number Placeholder 3">
            <a:extLst>
              <a:ext uri="{FF2B5EF4-FFF2-40B4-BE49-F238E27FC236}">
                <a16:creationId xmlns:a16="http://schemas.microsoft.com/office/drawing/2014/main" id="{AE420D40-135F-6F1C-6184-7582723395A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839585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065057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F1A39-115A-5F87-E216-4F4C5B1304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3FF9E1-AD3C-46FF-069B-F635A356BF5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E14DDB-83AA-C3E1-7077-96418298373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3455C3-1255-7FAB-9FCF-67C63C59E0AF}"/>
              </a:ext>
            </a:extLst>
          </p:cNvPr>
          <p:cNvSpPr>
            <a:spLocks noGrp="1"/>
          </p:cNvSpPr>
          <p:nvPr>
            <p:ph type="sldNum" sz="quarter" idx="5"/>
          </p:nvPr>
        </p:nvSpPr>
        <p:spPr/>
        <p:txBody>
          <a:bodyPr/>
          <a:lstStyle/>
          <a:p>
            <a:fld id="{8D8A8A09-2AB7-419A-ADD5-7A4A466F4704}" type="slidenum">
              <a:rPr lang="en-US" altLang="en-US" smtClean="0"/>
              <a:pPr/>
              <a:t>38</a:t>
            </a:fld>
            <a:endParaRPr lang="en-US" altLang="en-US"/>
          </a:p>
        </p:txBody>
      </p:sp>
    </p:spTree>
    <p:extLst>
      <p:ext uri="{BB962C8B-B14F-4D97-AF65-F5344CB8AC3E}">
        <p14:creationId xmlns:p14="http://schemas.microsoft.com/office/powerpoint/2010/main" val="2417795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240A4-614E-071B-8C10-C6A67FE468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E52D04-0F41-DEE1-1CEC-E8147069C89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E3E9FFD-05B2-5231-68A9-6108656F95FB}"/>
              </a:ext>
            </a:extLst>
          </p:cNvPr>
          <p:cNvSpPr>
            <a:spLocks noGrp="1"/>
          </p:cNvSpPr>
          <p:nvPr>
            <p:ph type="body" idx="1"/>
          </p:nvPr>
        </p:nvSpPr>
        <p:spPr/>
        <p:txBody>
          <a:bodyPr/>
          <a:lstStyle/>
          <a:p>
            <a:pPr marL="457200" marR="0" lvl="1"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D05AD25B-D560-305E-D778-9602BECC026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40673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86799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2B8C52-A27A-0621-2CD9-AD5799A10B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454752-CEAC-C491-18DF-90FD3F3929C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92E64FE-AEF8-F2CD-5E44-CE9A4655033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6ECE943-E17C-D623-6D06-C4154AC4CE1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15656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C2026-2C1A-78A1-EF13-CDF0CCA10F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22AD79-8C06-4049-9F90-C6CDEDDCC4D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73B3207-4DBF-D2EF-2884-BBB1291EECA8}"/>
              </a:ext>
            </a:extLst>
          </p:cNvPr>
          <p:cNvSpPr>
            <a:spLocks noGrp="1"/>
          </p:cNvSpPr>
          <p:nvPr>
            <p:ph type="body" idx="1"/>
          </p:nvPr>
        </p:nvSpPr>
        <p:spPr/>
        <p:txBody>
          <a:bodyPr>
            <a:normAutofit/>
          </a:bodyPr>
          <a:lstStyle/>
          <a:p>
            <a:pPr lvl="1"/>
            <a:endParaRPr lang="en-US" dirty="0"/>
          </a:p>
        </p:txBody>
      </p:sp>
      <p:sp>
        <p:nvSpPr>
          <p:cNvPr id="4" name="Slide Number Placeholder 3">
            <a:extLst>
              <a:ext uri="{FF2B5EF4-FFF2-40B4-BE49-F238E27FC236}">
                <a16:creationId xmlns:a16="http://schemas.microsoft.com/office/drawing/2014/main" id="{CAB0E3F1-5C79-27EF-F7CE-7D357D82D2F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61631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C22D4D-35C3-5AAC-1DD7-F678100CDE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EEAFE4-4D12-5928-BB3C-E86BC255C43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88CCE4E-D9C5-C99D-8F17-A064E95F5B6F}"/>
              </a:ext>
            </a:extLst>
          </p:cNvPr>
          <p:cNvSpPr>
            <a:spLocks noGrp="1"/>
          </p:cNvSpPr>
          <p:nvPr>
            <p:ph type="body" idx="1"/>
          </p:nvPr>
        </p:nvSpPr>
        <p:spPr/>
        <p:txBody>
          <a:bodyPr>
            <a:normAutofit/>
          </a:bodyPr>
          <a:lstStyle/>
          <a:p>
            <a:pPr lvl="1"/>
            <a:endParaRPr lang="en-US" b="0" dirty="0"/>
          </a:p>
        </p:txBody>
      </p:sp>
      <p:sp>
        <p:nvSpPr>
          <p:cNvPr id="4" name="Slide Number Placeholder 3">
            <a:extLst>
              <a:ext uri="{FF2B5EF4-FFF2-40B4-BE49-F238E27FC236}">
                <a16:creationId xmlns:a16="http://schemas.microsoft.com/office/drawing/2014/main" id="{416DEF6D-5652-BB0A-B5FE-0CE6B46A365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19188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D49346-ADED-1F3E-00FA-7C3B923D38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6F96AB-EB47-A638-5832-553F7B0CC85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AC419B5-F76C-EEDC-E991-4B650FE706D5}"/>
              </a:ext>
            </a:extLst>
          </p:cNvPr>
          <p:cNvSpPr>
            <a:spLocks noGrp="1"/>
          </p:cNvSpPr>
          <p:nvPr>
            <p:ph type="body" idx="1"/>
          </p:nvPr>
        </p:nvSpPr>
        <p:spPr/>
        <p:txBody>
          <a:bodyPr>
            <a:normAutofit/>
          </a:bodyPr>
          <a:lstStyle/>
          <a:p>
            <a:pPr lvl="0"/>
            <a:endParaRPr lang="en-US" dirty="0"/>
          </a:p>
        </p:txBody>
      </p:sp>
      <p:sp>
        <p:nvSpPr>
          <p:cNvPr id="4" name="Slide Number Placeholder 3">
            <a:extLst>
              <a:ext uri="{FF2B5EF4-FFF2-40B4-BE49-F238E27FC236}">
                <a16:creationId xmlns:a16="http://schemas.microsoft.com/office/drawing/2014/main" id="{61B2D460-F79F-BAA8-2F29-D5A9ABC62A3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32791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3/3/2025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591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3/3/2025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40687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3/3/2025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54602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3/3/2025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04992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3/3/2025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62675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3/3/2025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363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3/3/2025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54643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3/3/2025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83078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3/3/2025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9847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3/3/2025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03388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3/3/2025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64145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3/3/2025</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64010685"/>
      </p:ext>
    </p:extLst>
  </p:cSld>
  <p:clrMap bg1="lt1" tx1="dk1" bg2="lt2" tx2="dk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8C490ED-5614-8732-40E0-546A3DB72ED5}"/>
              </a:ext>
            </a:extLst>
          </p:cNvPr>
          <p:cNvSpPr>
            <a:spLocks noGrp="1"/>
          </p:cNvSpPr>
          <p:nvPr>
            <p:ph type="ctrTitle"/>
          </p:nvPr>
        </p:nvSpPr>
        <p:spPr>
          <a:xfrm>
            <a:off x="1524000" y="2336800"/>
            <a:ext cx="9144000" cy="2387600"/>
          </a:xfrm>
        </p:spPr>
        <p:txBody>
          <a:bodyPr>
            <a:normAutofit/>
          </a:bodyPr>
          <a:lstStyle/>
          <a:p>
            <a:r>
              <a:rPr lang="en-US" sz="12500" dirty="0">
                <a:solidFill>
                  <a:schemeClr val="bg1"/>
                </a:solidFill>
                <a:latin typeface="Aptos Display" panose="020B0004020202020204" pitchFamily="34" charset="0"/>
              </a:rPr>
              <a:t>PROVERBS</a:t>
            </a:r>
          </a:p>
        </p:txBody>
      </p:sp>
      <p:sp>
        <p:nvSpPr>
          <p:cNvPr id="8" name="TextBox 7">
            <a:extLst>
              <a:ext uri="{FF2B5EF4-FFF2-40B4-BE49-F238E27FC236}">
                <a16:creationId xmlns:a16="http://schemas.microsoft.com/office/drawing/2014/main" id="{1597EA23-5E96-D1FB-9A93-40E81D7CBB3A}"/>
              </a:ext>
            </a:extLst>
          </p:cNvPr>
          <p:cNvSpPr txBox="1"/>
          <p:nvPr/>
        </p:nvSpPr>
        <p:spPr>
          <a:xfrm>
            <a:off x="2911365" y="2313172"/>
            <a:ext cx="6369269" cy="584775"/>
          </a:xfrm>
          <a:prstGeom prst="rect">
            <a:avLst/>
          </a:prstGeom>
          <a:noFill/>
        </p:spPr>
        <p:txBody>
          <a:bodyPr wrap="square" rtlCol="0">
            <a:spAutoFit/>
          </a:bodyPr>
          <a:lstStyle/>
          <a:p>
            <a:pPr algn="ctr"/>
            <a:r>
              <a:rPr lang="en-US" sz="3200" dirty="0">
                <a:solidFill>
                  <a:schemeClr val="bg1"/>
                </a:solidFill>
                <a:latin typeface="Aptos Display" panose="020B0004020202020204" pitchFamily="34" charset="0"/>
              </a:rPr>
              <a:t>THE BOOK OF</a:t>
            </a:r>
          </a:p>
        </p:txBody>
      </p:sp>
    </p:spTree>
    <p:extLst>
      <p:ext uri="{BB962C8B-B14F-4D97-AF65-F5344CB8AC3E}">
        <p14:creationId xmlns:p14="http://schemas.microsoft.com/office/powerpoint/2010/main" val="4277668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D488F6-F24E-3926-0361-D28BAD16F1C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4B46A6D-9ACE-B23F-CC3F-F56C5949A868}"/>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1</a:t>
            </a:r>
            <a:r>
              <a:rPr lang="en-US" sz="4000" dirty="0">
                <a:solidFill>
                  <a:schemeClr val="bg1"/>
                </a:solidFill>
                <a:effectLst/>
                <a:latin typeface="Aptos Display" panose="020B0004020202020204" pitchFamily="34" charset="0"/>
                <a:ea typeface="Cambria" panose="02040503050406030204" pitchFamily="18" charset="0"/>
              </a:rPr>
              <a:t> The proverbs of Solomon the son of David, king of Israel: </a:t>
            </a:r>
            <a:r>
              <a:rPr lang="en-US" sz="4000" baseline="30000" dirty="0">
                <a:solidFill>
                  <a:schemeClr val="bg1"/>
                </a:solidFill>
                <a:effectLst/>
                <a:latin typeface="Aptos Display" panose="020B0004020202020204" pitchFamily="34" charset="0"/>
                <a:ea typeface="Cambria" panose="02040503050406030204" pitchFamily="18" charset="0"/>
              </a:rPr>
              <a:t>2</a:t>
            </a:r>
            <a:r>
              <a:rPr lang="en-US" sz="4000" dirty="0">
                <a:solidFill>
                  <a:schemeClr val="bg1"/>
                </a:solidFill>
                <a:effectLst/>
                <a:latin typeface="Aptos Display" panose="020B0004020202020204" pitchFamily="34" charset="0"/>
                <a:ea typeface="Cambria" panose="02040503050406030204" pitchFamily="18" charset="0"/>
              </a:rPr>
              <a:t> To know wisdom and instruction, to discern the sayings of understanding, </a:t>
            </a:r>
            <a:r>
              <a:rPr lang="en-US" sz="4000" baseline="30000" dirty="0">
                <a:solidFill>
                  <a:schemeClr val="bg1"/>
                </a:solidFill>
                <a:effectLst/>
                <a:latin typeface="Aptos Display" panose="020B0004020202020204" pitchFamily="34" charset="0"/>
                <a:ea typeface="Cambria" panose="02040503050406030204" pitchFamily="18" charset="0"/>
              </a:rPr>
              <a:t>3</a:t>
            </a:r>
            <a:r>
              <a:rPr lang="en-US" sz="4000" dirty="0">
                <a:solidFill>
                  <a:schemeClr val="bg1"/>
                </a:solidFill>
                <a:effectLst/>
                <a:latin typeface="Aptos Display" panose="020B0004020202020204" pitchFamily="34" charset="0"/>
                <a:ea typeface="Cambria" panose="02040503050406030204" pitchFamily="18" charset="0"/>
              </a:rPr>
              <a:t> To receive instruction in wise behavior, righteousness, justice and equity.</a:t>
            </a:r>
          </a:p>
        </p:txBody>
      </p:sp>
      <p:sp>
        <p:nvSpPr>
          <p:cNvPr id="8" name="TextBox 7">
            <a:extLst>
              <a:ext uri="{FF2B5EF4-FFF2-40B4-BE49-F238E27FC236}">
                <a16:creationId xmlns:a16="http://schemas.microsoft.com/office/drawing/2014/main" id="{09749D93-632F-743D-769A-EBEB75FA0E7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2549522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3295D-4FCD-B35B-52D5-C52EC8E35D7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3364123-171E-0F9B-064E-CDF0B80888EE}"/>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The proverbs of Solomon the son of David, king of Israel: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2</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To know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wisdom and instruction, to discern the sayings of understanding,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3</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receive instruction in wise behavior, righteousness, justice and equity.</a:t>
            </a:r>
          </a:p>
        </p:txBody>
      </p:sp>
      <p:sp>
        <p:nvSpPr>
          <p:cNvPr id="8" name="TextBox 7">
            <a:extLst>
              <a:ext uri="{FF2B5EF4-FFF2-40B4-BE49-F238E27FC236}">
                <a16:creationId xmlns:a16="http://schemas.microsoft.com/office/drawing/2014/main" id="{1AFE5F07-AA6A-6567-1B6D-E979248F6B3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966849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D82B61-9AFA-6BB8-1193-692ACD2421C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0B608AB-74B1-A4CC-012C-7AE6F94ED974}"/>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The proverbs of Solomon the son of David, king of Israel: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2</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know </a:t>
            </a:r>
            <a:r>
              <a:rPr lang="en-US" sz="4000" dirty="0">
                <a:solidFill>
                  <a:schemeClr val="bg1"/>
                </a:solidFill>
                <a:effectLst/>
                <a:latin typeface="Aptos Display" panose="020B0004020202020204" pitchFamily="34" charset="0"/>
                <a:ea typeface="Cambria" panose="02040503050406030204" pitchFamily="18" charset="0"/>
              </a:rPr>
              <a:t>wisdom</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instruction, to discern the sayings of understanding,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3</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receive instruction in wise behavior, righteousness, justice and equity.</a:t>
            </a:r>
          </a:p>
        </p:txBody>
      </p:sp>
      <p:sp>
        <p:nvSpPr>
          <p:cNvPr id="8" name="TextBox 7">
            <a:extLst>
              <a:ext uri="{FF2B5EF4-FFF2-40B4-BE49-F238E27FC236}">
                <a16:creationId xmlns:a16="http://schemas.microsoft.com/office/drawing/2014/main" id="{1CAD2271-6672-6F0C-29DA-29BEFC1ECD7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2FB0A17-95CE-D904-23B2-44ADB5322410}"/>
              </a:ext>
            </a:extLst>
          </p:cNvPr>
          <p:cNvSpPr>
            <a:spLocks noChangeArrowheads="1"/>
          </p:cNvSpPr>
          <p:nvPr/>
        </p:nvSpPr>
        <p:spPr bwMode="auto">
          <a:xfrm>
            <a:off x="3886200" y="2618840"/>
            <a:ext cx="6154459" cy="92262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3D2C22B1-4056-FF52-B331-059A33C5DFAE}"/>
              </a:ext>
            </a:extLst>
          </p:cNvPr>
          <p:cNvSpPr txBox="1">
            <a:spLocks noChangeArrowheads="1"/>
          </p:cNvSpPr>
          <p:nvPr/>
        </p:nvSpPr>
        <p:spPr bwMode="auto">
          <a:xfrm>
            <a:off x="3944659" y="2741958"/>
            <a:ext cx="6048348" cy="646331"/>
          </a:xfrm>
          <a:prstGeom prst="rect">
            <a:avLst/>
          </a:prstGeom>
          <a:noFill/>
          <a:ln w="38100">
            <a:noFill/>
            <a:miter lim="800000"/>
            <a:headEnd/>
            <a:tailEnd/>
          </a:ln>
        </p:spPr>
        <p:txBody>
          <a:bodyPr wrap="square">
            <a:spAutoFit/>
          </a:bodyPr>
          <a:lstStyle/>
          <a:p>
            <a:pPr marL="0" lvl="1" algn="ctr"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Heb. </a:t>
            </a:r>
            <a:r>
              <a:rPr lang="en-US" sz="3600" i="1" dirty="0" err="1">
                <a:solidFill>
                  <a:prstClr val="white"/>
                </a:solidFill>
                <a:latin typeface="Aptos Display" panose="020B0004020202020204" pitchFamily="34" charset="0"/>
                <a:cs typeface="Calibri Light" panose="020F0302020204030204" pitchFamily="34" charset="0"/>
              </a:rPr>
              <a:t>hokmah</a:t>
            </a:r>
            <a:r>
              <a:rPr lang="en-US" sz="3600" dirty="0">
                <a:solidFill>
                  <a:prstClr val="white"/>
                </a:solidFill>
                <a:latin typeface="Aptos Display" panose="020B0004020202020204" pitchFamily="34" charset="0"/>
                <a:cs typeface="Calibri Light" panose="020F0302020204030204" pitchFamily="34" charset="0"/>
              </a:rPr>
              <a:t> = technical skill</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
        <p:nvSpPr>
          <p:cNvPr id="4" name="Rectangle 3">
            <a:extLst>
              <a:ext uri="{FF2B5EF4-FFF2-40B4-BE49-F238E27FC236}">
                <a16:creationId xmlns:a16="http://schemas.microsoft.com/office/drawing/2014/main" id="{8BB8A046-C63B-B4A7-7E9B-FED0AD9102D6}"/>
              </a:ext>
            </a:extLst>
          </p:cNvPr>
          <p:cNvSpPr>
            <a:spLocks noChangeArrowheads="1"/>
          </p:cNvSpPr>
          <p:nvPr/>
        </p:nvSpPr>
        <p:spPr bwMode="auto">
          <a:xfrm>
            <a:off x="497378" y="3664579"/>
            <a:ext cx="11237422" cy="255454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B462D404-7D79-4A30-570F-40D8562A34F3}"/>
              </a:ext>
            </a:extLst>
          </p:cNvPr>
          <p:cNvSpPr txBox="1">
            <a:spLocks noChangeArrowheads="1"/>
          </p:cNvSpPr>
          <p:nvPr/>
        </p:nvSpPr>
        <p:spPr bwMode="auto">
          <a:xfrm>
            <a:off x="614927" y="3787676"/>
            <a:ext cx="11043673" cy="2308324"/>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Exodus 28:3: “You shall speak to all the skillful persons whom I have endowed with the spirit of wisdom, that they make Aaron’s garments to consecrate him, that he may minister as priest to Me.</a:t>
            </a:r>
            <a:endParaRPr lang="en-US" sz="37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71391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P spid="4" grpId="0" animBg="1"/>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5B50B3-35A9-67B9-716C-AA9A4BAA850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D641723-285D-1482-C010-BE553E58F3F7}"/>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The proverbs of Solomon the son of David, king of Israel: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2</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know </a:t>
            </a:r>
            <a:r>
              <a:rPr lang="en-US" sz="4000" dirty="0">
                <a:solidFill>
                  <a:schemeClr val="bg1"/>
                </a:solidFill>
                <a:effectLst/>
                <a:latin typeface="Aptos Display" panose="020B0004020202020204" pitchFamily="34" charset="0"/>
                <a:ea typeface="Cambria" panose="02040503050406030204" pitchFamily="18" charset="0"/>
              </a:rPr>
              <a:t>wisdom</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instruction, to discern the sayings of understanding,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3</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receive instruction in wise behavior, righteousness, justice and equity.</a:t>
            </a:r>
          </a:p>
        </p:txBody>
      </p:sp>
      <p:sp>
        <p:nvSpPr>
          <p:cNvPr id="8" name="TextBox 7">
            <a:extLst>
              <a:ext uri="{FF2B5EF4-FFF2-40B4-BE49-F238E27FC236}">
                <a16:creationId xmlns:a16="http://schemas.microsoft.com/office/drawing/2014/main" id="{0F24F397-E1FA-B4E7-0BC9-FF616DD495D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C1D118E-FF58-7B9F-6F08-79C6800FB345}"/>
              </a:ext>
            </a:extLst>
          </p:cNvPr>
          <p:cNvSpPr>
            <a:spLocks noChangeArrowheads="1"/>
          </p:cNvSpPr>
          <p:nvPr/>
        </p:nvSpPr>
        <p:spPr bwMode="auto">
          <a:xfrm>
            <a:off x="3886200" y="2618840"/>
            <a:ext cx="6154459" cy="92262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BC22736B-1724-05BB-FC6E-C4CB72635646}"/>
              </a:ext>
            </a:extLst>
          </p:cNvPr>
          <p:cNvSpPr txBox="1">
            <a:spLocks noChangeArrowheads="1"/>
          </p:cNvSpPr>
          <p:nvPr/>
        </p:nvSpPr>
        <p:spPr bwMode="auto">
          <a:xfrm>
            <a:off x="3944659" y="2741958"/>
            <a:ext cx="6048348" cy="646331"/>
          </a:xfrm>
          <a:prstGeom prst="rect">
            <a:avLst/>
          </a:prstGeom>
          <a:noFill/>
          <a:ln w="38100">
            <a:noFill/>
            <a:miter lim="800000"/>
            <a:headEnd/>
            <a:tailEnd/>
          </a:ln>
        </p:spPr>
        <p:txBody>
          <a:bodyPr wrap="square">
            <a:spAutoFit/>
          </a:bodyPr>
          <a:lstStyle/>
          <a:p>
            <a:pPr marL="0" lvl="1" algn="ctr"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Heb. </a:t>
            </a:r>
            <a:r>
              <a:rPr lang="en-US" sz="3600" i="1" dirty="0" err="1">
                <a:solidFill>
                  <a:prstClr val="white"/>
                </a:solidFill>
                <a:latin typeface="Aptos Display" panose="020B0004020202020204" pitchFamily="34" charset="0"/>
                <a:cs typeface="Calibri Light" panose="020F0302020204030204" pitchFamily="34" charset="0"/>
              </a:rPr>
              <a:t>hokmah</a:t>
            </a:r>
            <a:r>
              <a:rPr lang="en-US" sz="3600" dirty="0">
                <a:solidFill>
                  <a:prstClr val="white"/>
                </a:solidFill>
                <a:latin typeface="Aptos Display" panose="020B0004020202020204" pitchFamily="34" charset="0"/>
                <a:cs typeface="Calibri Light" panose="020F0302020204030204" pitchFamily="34" charset="0"/>
              </a:rPr>
              <a:t> = technical skill</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
        <p:nvSpPr>
          <p:cNvPr id="4" name="Rectangle 3">
            <a:extLst>
              <a:ext uri="{FF2B5EF4-FFF2-40B4-BE49-F238E27FC236}">
                <a16:creationId xmlns:a16="http://schemas.microsoft.com/office/drawing/2014/main" id="{DD6023F0-8758-0F30-1768-86D0C3CEDB6E}"/>
              </a:ext>
            </a:extLst>
          </p:cNvPr>
          <p:cNvSpPr>
            <a:spLocks noChangeArrowheads="1"/>
          </p:cNvSpPr>
          <p:nvPr/>
        </p:nvSpPr>
        <p:spPr bwMode="auto">
          <a:xfrm>
            <a:off x="497378" y="3664579"/>
            <a:ext cx="11237422" cy="255454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C8308059-004F-11E1-EEBA-3499A77EC3FB}"/>
              </a:ext>
            </a:extLst>
          </p:cNvPr>
          <p:cNvSpPr txBox="1">
            <a:spLocks noChangeArrowheads="1"/>
          </p:cNvSpPr>
          <p:nvPr/>
        </p:nvSpPr>
        <p:spPr bwMode="auto">
          <a:xfrm>
            <a:off x="614927" y="3787676"/>
            <a:ext cx="11043673" cy="2308324"/>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Exodus 36:1: “Now Bezalel and Oholiab, and every skillful person in whom the LORD has put skill and understanding to know how to perform all the work in the construction of the sanctuary.” </a:t>
            </a:r>
            <a:endParaRPr lang="en-US" sz="37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332165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37577B-4066-02C4-0CAD-ABAA9514683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DB44647-3EAA-C973-B6D2-59DAC0F358E1}"/>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The proverbs of Solomon the son of David, king of Israel: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2</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know </a:t>
            </a:r>
            <a:r>
              <a:rPr lang="en-US" sz="4000" dirty="0">
                <a:solidFill>
                  <a:schemeClr val="bg1"/>
                </a:solidFill>
                <a:effectLst/>
                <a:latin typeface="Aptos Display" panose="020B0004020202020204" pitchFamily="34" charset="0"/>
                <a:ea typeface="Cambria" panose="02040503050406030204" pitchFamily="18" charset="0"/>
              </a:rPr>
              <a:t>wisdom</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instruction, to discern the sayings of understanding,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3</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receive instruction in wise behavior, righteousness, justice and equity.</a:t>
            </a:r>
          </a:p>
        </p:txBody>
      </p:sp>
      <p:sp>
        <p:nvSpPr>
          <p:cNvPr id="8" name="TextBox 7">
            <a:extLst>
              <a:ext uri="{FF2B5EF4-FFF2-40B4-BE49-F238E27FC236}">
                <a16:creationId xmlns:a16="http://schemas.microsoft.com/office/drawing/2014/main" id="{DEA709C7-DB34-26B0-E856-AC6784A45B0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5F65082-F0B9-5673-7309-24124721811B}"/>
              </a:ext>
            </a:extLst>
          </p:cNvPr>
          <p:cNvSpPr>
            <a:spLocks noChangeArrowheads="1"/>
          </p:cNvSpPr>
          <p:nvPr/>
        </p:nvSpPr>
        <p:spPr bwMode="auto">
          <a:xfrm>
            <a:off x="3886200" y="2618840"/>
            <a:ext cx="6154459" cy="92262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62239E15-53AD-DB31-BA31-D4D5FD1A2EC2}"/>
              </a:ext>
            </a:extLst>
          </p:cNvPr>
          <p:cNvSpPr txBox="1">
            <a:spLocks noChangeArrowheads="1"/>
          </p:cNvSpPr>
          <p:nvPr/>
        </p:nvSpPr>
        <p:spPr bwMode="auto">
          <a:xfrm>
            <a:off x="3944659" y="2741958"/>
            <a:ext cx="6048348" cy="646331"/>
          </a:xfrm>
          <a:prstGeom prst="rect">
            <a:avLst/>
          </a:prstGeom>
          <a:noFill/>
          <a:ln w="38100">
            <a:noFill/>
            <a:miter lim="800000"/>
            <a:headEnd/>
            <a:tailEnd/>
          </a:ln>
        </p:spPr>
        <p:txBody>
          <a:bodyPr wrap="square">
            <a:spAutoFit/>
          </a:bodyPr>
          <a:lstStyle/>
          <a:p>
            <a:pPr marL="0" lvl="1" algn="ctr"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Heb. </a:t>
            </a:r>
            <a:r>
              <a:rPr lang="en-US" sz="3600" i="1" dirty="0" err="1">
                <a:solidFill>
                  <a:prstClr val="white"/>
                </a:solidFill>
                <a:latin typeface="Aptos Display" panose="020B0004020202020204" pitchFamily="34" charset="0"/>
                <a:cs typeface="Calibri Light" panose="020F0302020204030204" pitchFamily="34" charset="0"/>
              </a:rPr>
              <a:t>hokmah</a:t>
            </a:r>
            <a:r>
              <a:rPr lang="en-US" sz="3600" dirty="0">
                <a:solidFill>
                  <a:prstClr val="white"/>
                </a:solidFill>
                <a:latin typeface="Aptos Display" panose="020B0004020202020204" pitchFamily="34" charset="0"/>
                <a:cs typeface="Calibri Light" panose="020F0302020204030204" pitchFamily="34" charset="0"/>
              </a:rPr>
              <a:t> = technical skill</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
        <p:nvSpPr>
          <p:cNvPr id="4" name="Rectangle 3">
            <a:extLst>
              <a:ext uri="{FF2B5EF4-FFF2-40B4-BE49-F238E27FC236}">
                <a16:creationId xmlns:a16="http://schemas.microsoft.com/office/drawing/2014/main" id="{62A3E1CD-82B5-CC9B-C5D4-4669C3B86186}"/>
              </a:ext>
            </a:extLst>
          </p:cNvPr>
          <p:cNvSpPr>
            <a:spLocks noChangeArrowheads="1"/>
          </p:cNvSpPr>
          <p:nvPr/>
        </p:nvSpPr>
        <p:spPr bwMode="auto">
          <a:xfrm>
            <a:off x="497378" y="3664579"/>
            <a:ext cx="11237422" cy="255454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7A88824C-6100-A7AE-7C6A-5A031582BF3B}"/>
              </a:ext>
            </a:extLst>
          </p:cNvPr>
          <p:cNvSpPr txBox="1">
            <a:spLocks noChangeArrowheads="1"/>
          </p:cNvSpPr>
          <p:nvPr/>
        </p:nvSpPr>
        <p:spPr bwMode="auto">
          <a:xfrm>
            <a:off x="614927" y="3787676"/>
            <a:ext cx="11043673" cy="2215991"/>
          </a:xfrm>
          <a:prstGeom prst="rect">
            <a:avLst/>
          </a:prstGeom>
          <a:noFill/>
          <a:ln w="38100">
            <a:noFill/>
            <a:miter lim="800000"/>
            <a:headEnd/>
            <a:tailEnd/>
          </a:ln>
        </p:spPr>
        <p:txBody>
          <a:bodyPr wrap="square">
            <a:spAutoFit/>
          </a:bodyPr>
          <a:lstStyle/>
          <a:p>
            <a:pPr marL="0" lvl="1" algn="ctr" fontAlgn="auto">
              <a:spcBef>
                <a:spcPts val="0"/>
              </a:spcBef>
              <a:spcAft>
                <a:spcPts val="1800"/>
              </a:spcAft>
              <a:buSzPct val="100000"/>
              <a:defRPr/>
            </a:pPr>
            <a:r>
              <a:rPr lang="en-US" sz="4600" dirty="0">
                <a:solidFill>
                  <a:prstClr val="white"/>
                </a:solidFill>
                <a:latin typeface="Aptos Display" panose="020B0004020202020204" pitchFamily="34" charset="0"/>
                <a:cs typeface="Calibri Light" panose="020F0302020204030204" pitchFamily="34" charset="0"/>
              </a:rPr>
              <a:t>On the one hand wisdom refers to skill; but on a more profound level it refers to understanding how the world works. </a:t>
            </a:r>
          </a:p>
        </p:txBody>
      </p:sp>
    </p:spTree>
    <p:extLst>
      <p:ext uri="{BB962C8B-B14F-4D97-AF65-F5344CB8AC3E}">
        <p14:creationId xmlns:p14="http://schemas.microsoft.com/office/powerpoint/2010/main" val="808646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6D63199-2994-73F5-3CCC-EA429AFCEB7F}"/>
            </a:ext>
          </a:extLst>
        </p:cNvPr>
        <p:cNvGrpSpPr/>
        <p:nvPr/>
      </p:nvGrpSpPr>
      <p:grpSpPr>
        <a:xfrm>
          <a:off x="0" y="0"/>
          <a:ext cx="0" cy="0"/>
          <a:chOff x="0" y="0"/>
          <a:chExt cx="0" cy="0"/>
        </a:xfrm>
      </p:grpSpPr>
      <p:sp>
        <p:nvSpPr>
          <p:cNvPr id="5127" name="Rectangle 512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Rectangle 1">
            <a:extLst>
              <a:ext uri="{FF2B5EF4-FFF2-40B4-BE49-F238E27FC236}">
                <a16:creationId xmlns:a16="http://schemas.microsoft.com/office/drawing/2014/main" id="{1B22253D-3AE1-35F5-FE4B-D8A31929CFA2}"/>
              </a:ext>
            </a:extLst>
          </p:cNvPr>
          <p:cNvSpPr>
            <a:spLocks noChangeArrowheads="1"/>
          </p:cNvSpPr>
          <p:nvPr/>
        </p:nvSpPr>
        <p:spPr bwMode="auto">
          <a:xfrm>
            <a:off x="250686" y="4558633"/>
            <a:ext cx="10591800" cy="197422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F57BA837-7A6A-2F5F-850D-D2BAA9F3AA5D}"/>
              </a:ext>
            </a:extLst>
          </p:cNvPr>
          <p:cNvSpPr txBox="1">
            <a:spLocks noChangeArrowheads="1"/>
          </p:cNvSpPr>
          <p:nvPr/>
        </p:nvSpPr>
        <p:spPr bwMode="auto">
          <a:xfrm>
            <a:off x="466286" y="4798874"/>
            <a:ext cx="10409182" cy="1754326"/>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Proverbs 3:19: “By wisdom the Lord laid the earth’s foundations, by understanding he set the heavens in place.”</a:t>
            </a:r>
            <a:endParaRPr lang="en-US" sz="37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28356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45B7C-4389-0027-0075-301D92C17A0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518377A-0812-2192-53B6-62F596064687}"/>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The proverbs of Solomon the son of David, king of Israel: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2</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know wisdom and </a:t>
            </a:r>
            <a:r>
              <a:rPr lang="en-US" sz="4000" dirty="0">
                <a:solidFill>
                  <a:schemeClr val="bg1"/>
                </a:solidFill>
                <a:effectLst/>
                <a:latin typeface="Aptos Display" panose="020B0004020202020204" pitchFamily="34" charset="0"/>
                <a:ea typeface="Cambria" panose="02040503050406030204" pitchFamily="18" charset="0"/>
              </a:rPr>
              <a:t>instruction</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discern the sayings of understanding,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3</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receive </a:t>
            </a:r>
            <a:r>
              <a:rPr lang="en-US" sz="4000" dirty="0">
                <a:solidFill>
                  <a:schemeClr val="bg1"/>
                </a:solidFill>
                <a:effectLst/>
                <a:latin typeface="Aptos Display" panose="020B0004020202020204" pitchFamily="34" charset="0"/>
                <a:ea typeface="Cambria" panose="02040503050406030204" pitchFamily="18" charset="0"/>
              </a:rPr>
              <a:t>instruction</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in wise behavior, righteousness, justice and equity.</a:t>
            </a:r>
          </a:p>
        </p:txBody>
      </p:sp>
      <p:sp>
        <p:nvSpPr>
          <p:cNvPr id="8" name="TextBox 7">
            <a:extLst>
              <a:ext uri="{FF2B5EF4-FFF2-40B4-BE49-F238E27FC236}">
                <a16:creationId xmlns:a16="http://schemas.microsoft.com/office/drawing/2014/main" id="{DEB79300-7B33-1EA4-257E-1D02FC3FF51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F4DFC8EE-8DC5-2BF3-F430-C1FD67DC535A}"/>
              </a:ext>
            </a:extLst>
          </p:cNvPr>
          <p:cNvSpPr>
            <a:spLocks noChangeArrowheads="1"/>
          </p:cNvSpPr>
          <p:nvPr/>
        </p:nvSpPr>
        <p:spPr bwMode="auto">
          <a:xfrm>
            <a:off x="4572000" y="3200400"/>
            <a:ext cx="6154459" cy="92262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4C3A41F5-C523-939C-F2A8-E0B7760D113B}"/>
              </a:ext>
            </a:extLst>
          </p:cNvPr>
          <p:cNvSpPr txBox="1">
            <a:spLocks noChangeArrowheads="1"/>
          </p:cNvSpPr>
          <p:nvPr/>
        </p:nvSpPr>
        <p:spPr bwMode="auto">
          <a:xfrm>
            <a:off x="4630459" y="3323518"/>
            <a:ext cx="6048348" cy="646331"/>
          </a:xfrm>
          <a:prstGeom prst="rect">
            <a:avLst/>
          </a:prstGeom>
          <a:noFill/>
          <a:ln w="38100">
            <a:noFill/>
            <a:miter lim="800000"/>
            <a:headEnd/>
            <a:tailEnd/>
          </a:ln>
        </p:spPr>
        <p:txBody>
          <a:bodyPr wrap="square">
            <a:spAutoFit/>
          </a:bodyPr>
          <a:lstStyle/>
          <a:p>
            <a:pPr marL="0" lvl="1" algn="ctr"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“reprimand” or “correction”</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
        <p:nvSpPr>
          <p:cNvPr id="4" name="Rectangle 3">
            <a:extLst>
              <a:ext uri="{FF2B5EF4-FFF2-40B4-BE49-F238E27FC236}">
                <a16:creationId xmlns:a16="http://schemas.microsoft.com/office/drawing/2014/main" id="{FEFCFE98-66C3-76EF-E2C1-955237BE42A1}"/>
              </a:ext>
            </a:extLst>
          </p:cNvPr>
          <p:cNvSpPr>
            <a:spLocks noChangeArrowheads="1"/>
          </p:cNvSpPr>
          <p:nvPr/>
        </p:nvSpPr>
        <p:spPr bwMode="auto">
          <a:xfrm>
            <a:off x="336943" y="4027760"/>
            <a:ext cx="10113616" cy="1459176"/>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5C91BF35-EC7E-47BD-66D5-5C6EE78AD379}"/>
              </a:ext>
            </a:extLst>
          </p:cNvPr>
          <p:cNvSpPr txBox="1">
            <a:spLocks noChangeArrowheads="1"/>
          </p:cNvSpPr>
          <p:nvPr/>
        </p:nvSpPr>
        <p:spPr bwMode="auto">
          <a:xfrm>
            <a:off x="443361" y="4149131"/>
            <a:ext cx="9939243" cy="1200329"/>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Albert Einstein: “Insanity: doing something over and over again expecting different results.”</a:t>
            </a:r>
            <a:endParaRPr lang="en-US" sz="37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88552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P spid="4" grpId="0" animBg="1"/>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068A00-67D9-1CD4-F4D2-CE2D95037BD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297D1EE-1C3A-BD44-C551-D12B0DEE1A8F}"/>
              </a:ext>
            </a:extLst>
          </p:cNvPr>
          <p:cNvSpPr txBox="1">
            <a:spLocks noChangeArrowheads="1"/>
          </p:cNvSpPr>
          <p:nvPr/>
        </p:nvSpPr>
        <p:spPr bwMode="auto">
          <a:xfrm>
            <a:off x="304800" y="1295401"/>
            <a:ext cx="11658600" cy="3785652"/>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1</a:t>
            </a:r>
            <a:r>
              <a:rPr lang="en-US" sz="4000" dirty="0">
                <a:solidFill>
                  <a:schemeClr val="bg1"/>
                </a:solidFill>
                <a:effectLst/>
                <a:latin typeface="Aptos Display" panose="020B0004020202020204" pitchFamily="34" charset="0"/>
                <a:ea typeface="Cambria" panose="02040503050406030204" pitchFamily="18" charset="0"/>
              </a:rPr>
              <a:t> The proverbs of Solomon the son of David, king of Israel: </a:t>
            </a:r>
            <a:r>
              <a:rPr lang="en-US" sz="4000" baseline="30000" dirty="0">
                <a:solidFill>
                  <a:schemeClr val="bg1"/>
                </a:solidFill>
                <a:effectLst/>
                <a:latin typeface="Aptos Display" panose="020B0004020202020204" pitchFamily="34" charset="0"/>
                <a:ea typeface="Cambria" panose="02040503050406030204" pitchFamily="18" charset="0"/>
              </a:rPr>
              <a:t>2</a:t>
            </a:r>
            <a:r>
              <a:rPr lang="en-US" sz="4000" dirty="0">
                <a:solidFill>
                  <a:schemeClr val="bg1"/>
                </a:solidFill>
                <a:effectLst/>
                <a:latin typeface="Aptos Display" panose="020B0004020202020204" pitchFamily="34" charset="0"/>
                <a:ea typeface="Cambria" panose="02040503050406030204" pitchFamily="18" charset="0"/>
              </a:rPr>
              <a:t> To know wisdom and instruction, to discern the sayings of understanding, </a:t>
            </a:r>
            <a:r>
              <a:rPr lang="en-US" sz="4000" baseline="30000" dirty="0">
                <a:solidFill>
                  <a:schemeClr val="bg1"/>
                </a:solidFill>
                <a:effectLst/>
                <a:latin typeface="Aptos Display" panose="020B0004020202020204" pitchFamily="34" charset="0"/>
                <a:ea typeface="Cambria" panose="02040503050406030204" pitchFamily="18" charset="0"/>
              </a:rPr>
              <a:t>3</a:t>
            </a:r>
            <a:r>
              <a:rPr lang="en-US" sz="4000" dirty="0">
                <a:solidFill>
                  <a:schemeClr val="bg1"/>
                </a:solidFill>
                <a:effectLst/>
                <a:latin typeface="Aptos Display" panose="020B0004020202020204" pitchFamily="34" charset="0"/>
                <a:ea typeface="Cambria" panose="02040503050406030204" pitchFamily="18" charset="0"/>
              </a:rPr>
              <a:t> To receive instruction in wise behavior, righteousness, justice and equity; </a:t>
            </a:r>
            <a:r>
              <a:rPr lang="en-US" sz="4000" baseline="30000" dirty="0">
                <a:solidFill>
                  <a:schemeClr val="bg1"/>
                </a:solidFill>
                <a:effectLst/>
                <a:latin typeface="Aptos Display" panose="020B0004020202020204" pitchFamily="34" charset="0"/>
                <a:ea typeface="Cambria" panose="02040503050406030204" pitchFamily="18" charset="0"/>
              </a:rPr>
              <a:t>4</a:t>
            </a:r>
            <a:r>
              <a:rPr lang="en-US" sz="4000" baseline="30000" dirty="0">
                <a:solidFill>
                  <a:schemeClr val="bg1"/>
                </a:solidFill>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To give prudence to the naive, to the youth knowledge and discretion.</a:t>
            </a:r>
          </a:p>
        </p:txBody>
      </p:sp>
      <p:sp>
        <p:nvSpPr>
          <p:cNvPr id="8" name="TextBox 7">
            <a:extLst>
              <a:ext uri="{FF2B5EF4-FFF2-40B4-BE49-F238E27FC236}">
                <a16:creationId xmlns:a16="http://schemas.microsoft.com/office/drawing/2014/main" id="{05BD585E-62C6-C936-DE05-50FD46A7BEB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3631876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D84AA-7AF6-5F6F-16BE-90B1DEA2CCC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A8E7CDC-C023-8037-EA3C-61072A9D3C44}"/>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5</a:t>
            </a:r>
            <a:r>
              <a:rPr lang="en-US" sz="4000" dirty="0">
                <a:solidFill>
                  <a:schemeClr val="bg1"/>
                </a:solidFill>
                <a:effectLst/>
                <a:latin typeface="Aptos Display" panose="020B0004020202020204" pitchFamily="34" charset="0"/>
                <a:ea typeface="Cambria" panose="02040503050406030204" pitchFamily="18" charset="0"/>
              </a:rPr>
              <a:t> A wise man will hear and increase in learning, and a man of understanding will acquire wise counsel, </a:t>
            </a:r>
            <a:r>
              <a:rPr lang="en-US" sz="4000" baseline="30000" dirty="0">
                <a:solidFill>
                  <a:schemeClr val="bg1"/>
                </a:solidFill>
                <a:effectLst/>
                <a:latin typeface="Aptos Display" panose="020B0004020202020204" pitchFamily="34" charset="0"/>
                <a:ea typeface="Cambria" panose="02040503050406030204" pitchFamily="18" charset="0"/>
              </a:rPr>
              <a:t>6</a:t>
            </a:r>
            <a:r>
              <a:rPr lang="en-US" sz="4000" dirty="0">
                <a:solidFill>
                  <a:schemeClr val="bg1"/>
                </a:solidFill>
                <a:effectLst/>
                <a:latin typeface="Aptos Display" panose="020B0004020202020204" pitchFamily="34" charset="0"/>
                <a:ea typeface="Cambria" panose="02040503050406030204" pitchFamily="18" charset="0"/>
              </a:rPr>
              <a:t> To understand a proverb and a figure, the words of the wise and their riddles. </a:t>
            </a:r>
          </a:p>
        </p:txBody>
      </p:sp>
      <p:sp>
        <p:nvSpPr>
          <p:cNvPr id="8" name="TextBox 7">
            <a:extLst>
              <a:ext uri="{FF2B5EF4-FFF2-40B4-BE49-F238E27FC236}">
                <a16:creationId xmlns:a16="http://schemas.microsoft.com/office/drawing/2014/main" id="{1617C088-E75C-5620-359B-89A1DB1EE4C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TextBox 1">
            <a:extLst>
              <a:ext uri="{FF2B5EF4-FFF2-40B4-BE49-F238E27FC236}">
                <a16:creationId xmlns:a16="http://schemas.microsoft.com/office/drawing/2014/main" id="{6C6271F6-7761-CEF9-DD90-16E4547C78A0}"/>
              </a:ext>
            </a:extLst>
          </p:cNvPr>
          <p:cNvSpPr txBox="1"/>
          <p:nvPr/>
        </p:nvSpPr>
        <p:spPr>
          <a:xfrm>
            <a:off x="11963400" y="6396335"/>
            <a:ext cx="228600" cy="461665"/>
          </a:xfrm>
          <a:prstGeom prst="rect">
            <a:avLst/>
          </a:prstGeom>
          <a:noFill/>
        </p:spPr>
        <p:txBody>
          <a:bodyPr wrap="square" rtlCol="0">
            <a:spAutoFit/>
          </a:bodyPr>
          <a:lstStyle/>
          <a:p>
            <a:pPr algn="r"/>
            <a:r>
              <a:rPr lang="en-US" sz="2400" dirty="0">
                <a:solidFill>
                  <a:schemeClr val="bg1"/>
                </a:solidFill>
              </a:rPr>
              <a:t>.</a:t>
            </a:r>
          </a:p>
        </p:txBody>
      </p:sp>
    </p:spTree>
    <p:extLst>
      <p:ext uri="{BB962C8B-B14F-4D97-AF65-F5344CB8AC3E}">
        <p14:creationId xmlns:p14="http://schemas.microsoft.com/office/powerpoint/2010/main" val="3039121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9FBCC9-3DD6-375C-0C52-1AAB5DEE871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98E70C4-E075-BCFC-A9A3-626F68936D52}"/>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5</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 wise man will hear and increase in learning, and a man of understanding will acquire wise counsel,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6</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To understand a proverb and </a:t>
            </a:r>
            <a:r>
              <a:rPr lang="en-US" sz="4000" dirty="0">
                <a:solidFill>
                  <a:schemeClr val="bg1"/>
                </a:solidFill>
                <a:effectLst/>
                <a:latin typeface="Aptos Display" panose="020B0004020202020204" pitchFamily="34" charset="0"/>
                <a:ea typeface="Cambria" panose="02040503050406030204" pitchFamily="18" charset="0"/>
              </a:rPr>
              <a:t>a figure</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the</a:t>
            </a:r>
            <a:r>
              <a:rPr lang="en-US" sz="4000" dirty="0">
                <a:solidFill>
                  <a:schemeClr val="bg1"/>
                </a:solidFill>
                <a:effectLst/>
                <a:latin typeface="Aptos Display" panose="020B0004020202020204" pitchFamily="34" charset="0"/>
                <a:ea typeface="Cambria" panose="02040503050406030204" pitchFamily="18" charset="0"/>
              </a:rPr>
              <a:t> words of the wise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and their</a:t>
            </a:r>
            <a:r>
              <a:rPr lang="en-US" sz="4000" dirty="0">
                <a:solidFill>
                  <a:schemeClr val="bg1"/>
                </a:solidFill>
                <a:effectLst/>
                <a:latin typeface="Aptos Display" panose="020B0004020202020204" pitchFamily="34" charset="0"/>
                <a:ea typeface="Cambria" panose="02040503050406030204" pitchFamily="18" charset="0"/>
              </a:rPr>
              <a:t> riddles. </a:t>
            </a:r>
          </a:p>
        </p:txBody>
      </p:sp>
      <p:sp>
        <p:nvSpPr>
          <p:cNvPr id="8" name="TextBox 7">
            <a:extLst>
              <a:ext uri="{FF2B5EF4-FFF2-40B4-BE49-F238E27FC236}">
                <a16:creationId xmlns:a16="http://schemas.microsoft.com/office/drawing/2014/main" id="{A4C39BA0-12E3-1ADB-785C-483911A737F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396675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4E4F4-E880-9535-2A1F-556E7AF3644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2546CDE-00EE-D812-9F97-38716B60CB91}"/>
              </a:ext>
            </a:extLst>
          </p:cNvPr>
          <p:cNvSpPr txBox="1">
            <a:spLocks noChangeArrowheads="1"/>
          </p:cNvSpPr>
          <p:nvPr/>
        </p:nvSpPr>
        <p:spPr bwMode="auto">
          <a:xfrm>
            <a:off x="304800" y="1143000"/>
            <a:ext cx="11544300" cy="1757854"/>
          </a:xfrm>
          <a:prstGeom prst="rect">
            <a:avLst/>
          </a:prstGeom>
          <a:noFill/>
          <a:ln w="9525">
            <a:noFill/>
            <a:miter lim="800000"/>
            <a:headEnd/>
            <a:tailEnd/>
          </a:ln>
        </p:spPr>
        <p:txBody>
          <a:bodyPr wrap="square">
            <a:spAutoFit/>
          </a:bodyPr>
          <a:lstStyle/>
          <a:p>
            <a:pPr lvl="0">
              <a:lnSpc>
                <a:spcPct val="90000"/>
              </a:lnSpc>
              <a:spcBef>
                <a:spcPts val="0"/>
              </a:spcBef>
              <a:spcAft>
                <a:spcPts val="600"/>
              </a:spcAft>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T.S. Eliot: “Where is the life we have lost in living? Where is the wisdom we have lost in knowledge? Where is the knowledge we have lost in information?” </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a:extLst>
              <a:ext uri="{FF2B5EF4-FFF2-40B4-BE49-F238E27FC236}">
                <a16:creationId xmlns:a16="http://schemas.microsoft.com/office/drawing/2014/main" id="{94E6E853-B322-245C-1D1B-9F93A084580D}"/>
              </a:ext>
            </a:extLst>
          </p:cNvPr>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Wisdom</a:t>
            </a:r>
            <a:endParaRPr kumimoji="0" lang="en-US" sz="60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2453521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43B17F-4C3C-7C8D-04DA-3AE770366E6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CF18233-9860-83BE-76E9-60B50A922471}"/>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5</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 wise man will hear and increase in learning, and a man of understanding will acquire wise counsel,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6</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To understand a proverb</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a figure, the words of the wise and their riddles. </a:t>
            </a:r>
          </a:p>
        </p:txBody>
      </p:sp>
      <p:sp>
        <p:nvSpPr>
          <p:cNvPr id="8" name="TextBox 7">
            <a:extLst>
              <a:ext uri="{FF2B5EF4-FFF2-40B4-BE49-F238E27FC236}">
                <a16:creationId xmlns:a16="http://schemas.microsoft.com/office/drawing/2014/main" id="{DB288893-BE68-9790-F677-5A1F4129104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A7CEC5A2-AFCA-06E8-8A50-E3DEEBAEA1BF}"/>
              </a:ext>
            </a:extLst>
          </p:cNvPr>
          <p:cNvSpPr>
            <a:spLocks noChangeArrowheads="1"/>
          </p:cNvSpPr>
          <p:nvPr/>
        </p:nvSpPr>
        <p:spPr bwMode="auto">
          <a:xfrm>
            <a:off x="381000" y="3200400"/>
            <a:ext cx="11544300" cy="3429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7A2EE41C-F942-791D-BAFD-77422E828056}"/>
              </a:ext>
            </a:extLst>
          </p:cNvPr>
          <p:cNvSpPr txBox="1">
            <a:spLocks noChangeArrowheads="1"/>
          </p:cNvSpPr>
          <p:nvPr/>
        </p:nvSpPr>
        <p:spPr bwMode="auto">
          <a:xfrm>
            <a:off x="464426" y="3261611"/>
            <a:ext cx="11345260" cy="308712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What is a proverb?</a:t>
            </a:r>
          </a:p>
          <a:p>
            <a:pPr marL="471488" lvl="1" indent="-471488" fontAlgn="auto">
              <a:lnSpc>
                <a:spcPct val="90000"/>
              </a:lnSpc>
              <a:spcBef>
                <a:spcPts val="0"/>
              </a:spcBef>
              <a:spcAft>
                <a:spcPts val="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Literally means a comparison.</a:t>
            </a:r>
          </a:p>
          <a:p>
            <a:pPr marL="471488" lvl="1" indent="-471488" fontAlgn="auto">
              <a:lnSpc>
                <a:spcPct val="90000"/>
              </a:lnSpc>
              <a:spcBef>
                <a:spcPts val="0"/>
              </a:spcBef>
              <a:spcAft>
                <a:spcPts val="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They are clever, pithy, practical saying that are meant to stick in your mind. </a:t>
            </a:r>
          </a:p>
          <a:p>
            <a:pPr marL="471488" lvl="1" indent="-471488" fontAlgn="auto">
              <a:lnSpc>
                <a:spcPct val="90000"/>
              </a:lnSpc>
              <a:spcBef>
                <a:spcPts val="0"/>
              </a:spcBef>
              <a:spcAft>
                <a:spcPts val="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Cervantes (Spanish Novelist): “A short sentence based on long experience.”</a:t>
            </a:r>
          </a:p>
        </p:txBody>
      </p:sp>
    </p:spTree>
    <p:extLst>
      <p:ext uri="{BB962C8B-B14F-4D97-AF65-F5344CB8AC3E}">
        <p14:creationId xmlns:p14="http://schemas.microsoft.com/office/powerpoint/2010/main" val="3823852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B59F68-9A09-5992-332B-2422C7934AB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6BA9EBC-0C10-B4B1-1C26-1BA75BDBEA61}"/>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5</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 wise man will hear and increase in learning, and a man of understanding will acquire wise counsel,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6</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To understand a proverb</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a figure, the words of the wise and their riddles. </a:t>
            </a:r>
          </a:p>
        </p:txBody>
      </p:sp>
      <p:sp>
        <p:nvSpPr>
          <p:cNvPr id="8" name="TextBox 7">
            <a:extLst>
              <a:ext uri="{FF2B5EF4-FFF2-40B4-BE49-F238E27FC236}">
                <a16:creationId xmlns:a16="http://schemas.microsoft.com/office/drawing/2014/main" id="{551D8D17-4603-A9DA-5AB3-B8AAEF1B751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F1F2376F-DF5C-F300-984F-299EEC98A065}"/>
              </a:ext>
            </a:extLst>
          </p:cNvPr>
          <p:cNvSpPr>
            <a:spLocks noChangeArrowheads="1"/>
          </p:cNvSpPr>
          <p:nvPr/>
        </p:nvSpPr>
        <p:spPr bwMode="auto">
          <a:xfrm>
            <a:off x="381000" y="3200400"/>
            <a:ext cx="11544300" cy="3429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730B879A-905B-85D4-5E47-97304154EE03}"/>
              </a:ext>
            </a:extLst>
          </p:cNvPr>
          <p:cNvSpPr txBox="1">
            <a:spLocks noChangeArrowheads="1"/>
          </p:cNvSpPr>
          <p:nvPr/>
        </p:nvSpPr>
        <p:spPr bwMode="auto">
          <a:xfrm>
            <a:off x="464426" y="3261611"/>
            <a:ext cx="11345260" cy="3662669"/>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What is a proverb?</a:t>
            </a:r>
          </a:p>
          <a:p>
            <a:pPr marL="471488" lvl="1" indent="-471488" fontAlgn="auto">
              <a:lnSpc>
                <a:spcPct val="90000"/>
              </a:lnSpc>
              <a:spcBef>
                <a:spcPts val="0"/>
              </a:spcBef>
              <a:spcAft>
                <a:spcPts val="60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Some modern proverbs</a:t>
            </a:r>
          </a:p>
          <a:p>
            <a:pPr marL="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	“The early bird gets the worm.”</a:t>
            </a:r>
          </a:p>
          <a:p>
            <a:pPr marL="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	“The squeaky wheel gets the grease.” </a:t>
            </a:r>
          </a:p>
          <a:p>
            <a:pPr marL="1087438" lvl="3" indent="-173038"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“A man who lives in glass house should change clothes in basement.” </a:t>
            </a:r>
          </a:p>
          <a:p>
            <a:pPr marL="457200" lvl="2" fontAlgn="auto">
              <a:lnSpc>
                <a:spcPct val="90000"/>
              </a:lnSpc>
              <a:spcBef>
                <a:spcPts val="0"/>
              </a:spcBef>
              <a:spcAft>
                <a:spcPts val="0"/>
              </a:spcAft>
              <a:buSzPct val="100000"/>
              <a:defRPr/>
            </a:pPr>
            <a:endParaRPr lang="en-US" sz="36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52895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909DA-2B25-5B54-24CD-3073651F081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DCF83B6-36FB-A374-B403-376692764A5E}"/>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5</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 wise man will hear and increase in learning, and a man of understanding will acquire wise counsel,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6</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To understand a proverb</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a figure, the words of the wise and their riddles. </a:t>
            </a:r>
          </a:p>
        </p:txBody>
      </p:sp>
      <p:sp>
        <p:nvSpPr>
          <p:cNvPr id="8" name="TextBox 7">
            <a:extLst>
              <a:ext uri="{FF2B5EF4-FFF2-40B4-BE49-F238E27FC236}">
                <a16:creationId xmlns:a16="http://schemas.microsoft.com/office/drawing/2014/main" id="{07AD452E-3DFC-D2E4-439D-1A1E337C254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9ADE9F70-E2B7-AB3E-EB6D-1C93B849DC83}"/>
              </a:ext>
            </a:extLst>
          </p:cNvPr>
          <p:cNvSpPr>
            <a:spLocks noChangeArrowheads="1"/>
          </p:cNvSpPr>
          <p:nvPr/>
        </p:nvSpPr>
        <p:spPr bwMode="auto">
          <a:xfrm>
            <a:off x="381000" y="3200400"/>
            <a:ext cx="11544300" cy="3429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C670F1C6-7733-3A7B-37E0-3413629F5141}"/>
              </a:ext>
            </a:extLst>
          </p:cNvPr>
          <p:cNvSpPr txBox="1">
            <a:spLocks noChangeArrowheads="1"/>
          </p:cNvSpPr>
          <p:nvPr/>
        </p:nvSpPr>
        <p:spPr bwMode="auto">
          <a:xfrm>
            <a:off x="464426" y="3261611"/>
            <a:ext cx="11345260" cy="2665473"/>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What is a proverb?</a:t>
            </a:r>
          </a:p>
          <a:p>
            <a:pPr marL="471488" lvl="1" indent="-471488" fontAlgn="auto">
              <a:lnSpc>
                <a:spcPct val="90000"/>
              </a:lnSpc>
              <a:spcBef>
                <a:spcPts val="0"/>
              </a:spcBef>
              <a:spcAft>
                <a:spcPts val="60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Some modern proverbs</a:t>
            </a:r>
          </a:p>
          <a:p>
            <a:pPr marL="86995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“A peacock that sits on its tail is just another turkey.”</a:t>
            </a:r>
          </a:p>
          <a:p>
            <a:pPr marL="1033463" lvl="1" indent="-163513"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“He who goes to bed with an itchy butt wakes up with a stinky finger.”</a:t>
            </a:r>
          </a:p>
        </p:txBody>
      </p:sp>
    </p:spTree>
    <p:extLst>
      <p:ext uri="{BB962C8B-B14F-4D97-AF65-F5344CB8AC3E}">
        <p14:creationId xmlns:p14="http://schemas.microsoft.com/office/powerpoint/2010/main" val="3157385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A465CA-9ECC-48E5-47A0-34E43707610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61228DA-D878-93F2-9DCE-9CF1448556B8}"/>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5</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 wise man will hear and increase in learning, and a man of understanding will acquire wise counsel,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6</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To understand a proverb</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a figure, the words of the wise and their riddles. </a:t>
            </a:r>
          </a:p>
        </p:txBody>
      </p:sp>
      <p:sp>
        <p:nvSpPr>
          <p:cNvPr id="8" name="TextBox 7">
            <a:extLst>
              <a:ext uri="{FF2B5EF4-FFF2-40B4-BE49-F238E27FC236}">
                <a16:creationId xmlns:a16="http://schemas.microsoft.com/office/drawing/2014/main" id="{70073A1C-C25A-F19E-CD61-5D2CE2C1FB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6CEB3B47-F234-21C6-1765-44BDC19A3050}"/>
              </a:ext>
            </a:extLst>
          </p:cNvPr>
          <p:cNvSpPr>
            <a:spLocks noChangeArrowheads="1"/>
          </p:cNvSpPr>
          <p:nvPr/>
        </p:nvSpPr>
        <p:spPr bwMode="auto">
          <a:xfrm>
            <a:off x="381000" y="3200400"/>
            <a:ext cx="11544300" cy="3429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A6553416-B611-B28C-7BAD-AC6E7557671C}"/>
              </a:ext>
            </a:extLst>
          </p:cNvPr>
          <p:cNvSpPr txBox="1">
            <a:spLocks noChangeArrowheads="1"/>
          </p:cNvSpPr>
          <p:nvPr/>
        </p:nvSpPr>
        <p:spPr bwMode="auto">
          <a:xfrm>
            <a:off x="464426" y="3261611"/>
            <a:ext cx="11422774" cy="274241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How to read Proverbs</a:t>
            </a:r>
          </a:p>
          <a:p>
            <a:pPr marL="471488" lvl="1" indent="-471488" fontAlgn="auto">
              <a:lnSpc>
                <a:spcPct val="90000"/>
              </a:lnSpc>
              <a:spcBef>
                <a:spcPts val="0"/>
              </a:spcBef>
              <a:spcAft>
                <a:spcPts val="60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It’s a collection of sayings.</a:t>
            </a:r>
          </a:p>
          <a:p>
            <a:pPr marL="471488" lvl="1" indent="-471488" fontAlgn="auto">
              <a:lnSpc>
                <a:spcPct val="90000"/>
              </a:lnSpc>
              <a:spcBef>
                <a:spcPts val="0"/>
              </a:spcBef>
              <a:spcAft>
                <a:spcPts val="60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A proverb should not be understood as precise statements that hold true in every situation.</a:t>
            </a:r>
          </a:p>
          <a:p>
            <a:pPr marL="0" lvl="1" fontAlgn="auto">
              <a:lnSpc>
                <a:spcPct val="90000"/>
              </a:lnSpc>
              <a:spcBef>
                <a:spcPts val="0"/>
              </a:spcBef>
              <a:spcAft>
                <a:spcPts val="600"/>
              </a:spcAft>
              <a:buSzPct val="100000"/>
              <a:defRPr/>
            </a:pPr>
            <a:r>
              <a:rPr lang="en-US" sz="3600" dirty="0">
                <a:solidFill>
                  <a:prstClr val="white"/>
                </a:solidFill>
                <a:latin typeface="Aptos Display" panose="020B0004020202020204" pitchFamily="34" charset="0"/>
                <a:cs typeface="Calibri Light" panose="020F0302020204030204" pitchFamily="34" charset="0"/>
              </a:rPr>
              <a:t>	“A soft answer turns away wrath” (Proverbs 15:1).</a:t>
            </a:r>
          </a:p>
        </p:txBody>
      </p:sp>
    </p:spTree>
    <p:extLst>
      <p:ext uri="{BB962C8B-B14F-4D97-AF65-F5344CB8AC3E}">
        <p14:creationId xmlns:p14="http://schemas.microsoft.com/office/powerpoint/2010/main" val="328541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64F421-E4B4-1D58-3DF2-A100B8AB6B8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2317B78-D591-2BF6-2DA8-330CB97513AF}"/>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5</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 wise man will hear and increase in learning, and a man of understanding will acquire wise counsel,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6</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To understand a proverb</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a figure, the words of the wise and their riddles. </a:t>
            </a:r>
          </a:p>
        </p:txBody>
      </p:sp>
      <p:sp>
        <p:nvSpPr>
          <p:cNvPr id="8" name="TextBox 7">
            <a:extLst>
              <a:ext uri="{FF2B5EF4-FFF2-40B4-BE49-F238E27FC236}">
                <a16:creationId xmlns:a16="http://schemas.microsoft.com/office/drawing/2014/main" id="{6AD5ACFB-DB0F-98F6-7317-36DC2B420DC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6D71D9A6-1E68-5306-71BD-CF149F01A42F}"/>
              </a:ext>
            </a:extLst>
          </p:cNvPr>
          <p:cNvSpPr>
            <a:spLocks noChangeArrowheads="1"/>
          </p:cNvSpPr>
          <p:nvPr/>
        </p:nvSpPr>
        <p:spPr bwMode="auto">
          <a:xfrm>
            <a:off x="381000" y="3200400"/>
            <a:ext cx="11544300" cy="3429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D174332F-96D4-DEBF-8735-62A18D3FD4E9}"/>
              </a:ext>
            </a:extLst>
          </p:cNvPr>
          <p:cNvSpPr txBox="1">
            <a:spLocks noChangeArrowheads="1"/>
          </p:cNvSpPr>
          <p:nvPr/>
        </p:nvSpPr>
        <p:spPr bwMode="auto">
          <a:xfrm>
            <a:off x="464426" y="3261611"/>
            <a:ext cx="11422774" cy="274241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How to read Proverbs</a:t>
            </a:r>
          </a:p>
          <a:p>
            <a:pPr marL="471488" lvl="1" indent="-471488" fontAlgn="auto">
              <a:lnSpc>
                <a:spcPct val="90000"/>
              </a:lnSpc>
              <a:spcBef>
                <a:spcPts val="0"/>
              </a:spcBef>
              <a:spcAft>
                <a:spcPts val="60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It’s a collection of sayings.</a:t>
            </a:r>
          </a:p>
          <a:p>
            <a:pPr marL="471488" lvl="1" indent="-471488" fontAlgn="auto">
              <a:lnSpc>
                <a:spcPct val="90000"/>
              </a:lnSpc>
              <a:spcBef>
                <a:spcPts val="0"/>
              </a:spcBef>
              <a:spcAft>
                <a:spcPts val="60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A proverb should not be understood as precise statements that hold true in every situation.</a:t>
            </a:r>
          </a:p>
          <a:p>
            <a:pPr marL="0" lvl="1" fontAlgn="auto">
              <a:lnSpc>
                <a:spcPct val="90000"/>
              </a:lnSpc>
              <a:spcBef>
                <a:spcPts val="0"/>
              </a:spcBef>
              <a:spcAft>
                <a:spcPts val="600"/>
              </a:spcAft>
              <a:buSzPct val="100000"/>
              <a:defRPr/>
            </a:pPr>
            <a:r>
              <a:rPr lang="en-US" sz="3600" dirty="0">
                <a:solidFill>
                  <a:prstClr val="white"/>
                </a:solidFill>
                <a:latin typeface="Aptos Display" panose="020B0004020202020204" pitchFamily="34" charset="0"/>
                <a:cs typeface="Calibri Light" panose="020F0302020204030204" pitchFamily="34" charset="0"/>
              </a:rPr>
              <a:t>	“Buy once, cry once.” </a:t>
            </a:r>
          </a:p>
        </p:txBody>
      </p:sp>
    </p:spTree>
    <p:extLst>
      <p:ext uri="{BB962C8B-B14F-4D97-AF65-F5344CB8AC3E}">
        <p14:creationId xmlns:p14="http://schemas.microsoft.com/office/powerpoint/2010/main" val="1538279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C2B0D-A057-F1D5-7DB1-635FE57A854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766DBB7-03EA-A3C3-3E94-5A69AEC3D8F0}"/>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5</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 wise man will hear and increase in learning, and a man of understanding will acquire wise counsel,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6</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To understand a proverb</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a figure, the words of the wise and their riddles. </a:t>
            </a:r>
          </a:p>
        </p:txBody>
      </p:sp>
      <p:sp>
        <p:nvSpPr>
          <p:cNvPr id="8" name="TextBox 7">
            <a:extLst>
              <a:ext uri="{FF2B5EF4-FFF2-40B4-BE49-F238E27FC236}">
                <a16:creationId xmlns:a16="http://schemas.microsoft.com/office/drawing/2014/main" id="{5B6C3334-22E2-7662-3071-E1E2EA37864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2977EC85-B3D5-C5C3-F0E6-81B3ED94A0CC}"/>
              </a:ext>
            </a:extLst>
          </p:cNvPr>
          <p:cNvSpPr>
            <a:spLocks noChangeArrowheads="1"/>
          </p:cNvSpPr>
          <p:nvPr/>
        </p:nvSpPr>
        <p:spPr bwMode="auto">
          <a:xfrm>
            <a:off x="381000" y="3200400"/>
            <a:ext cx="11544300" cy="3429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F486B173-AAAB-0293-A354-2179269DA12D}"/>
              </a:ext>
            </a:extLst>
          </p:cNvPr>
          <p:cNvSpPr txBox="1">
            <a:spLocks noChangeArrowheads="1"/>
          </p:cNvSpPr>
          <p:nvPr/>
        </p:nvSpPr>
        <p:spPr bwMode="auto">
          <a:xfrm>
            <a:off x="464426" y="3261611"/>
            <a:ext cx="11422774" cy="3164071"/>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How to read Proverbs</a:t>
            </a:r>
          </a:p>
          <a:p>
            <a:pPr marL="471488" lvl="1" indent="-471488" fontAlgn="auto">
              <a:lnSpc>
                <a:spcPct val="90000"/>
              </a:lnSpc>
              <a:spcBef>
                <a:spcPts val="0"/>
              </a:spcBef>
              <a:spcAft>
                <a:spcPts val="60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Certain proverbs counterbalance one another.</a:t>
            </a:r>
          </a:p>
          <a:p>
            <a:pPr marL="923925" lvl="1" fontAlgn="auto">
              <a:lnSpc>
                <a:spcPct val="90000"/>
              </a:lnSpc>
              <a:spcBef>
                <a:spcPts val="0"/>
              </a:spcBef>
              <a:spcAft>
                <a:spcPts val="600"/>
              </a:spcAft>
              <a:buSzPct val="100000"/>
              <a:defRPr/>
            </a:pPr>
            <a:r>
              <a:rPr lang="en-US" sz="3600" dirty="0">
                <a:solidFill>
                  <a:prstClr val="white"/>
                </a:solidFill>
                <a:latin typeface="Aptos Display" panose="020B0004020202020204" pitchFamily="34" charset="0"/>
                <a:cs typeface="Calibri Light" panose="020F0302020204030204" pitchFamily="34" charset="0"/>
              </a:rPr>
              <a:t>Proverbs 3:9-10: “Honor the LORD with your wealth, with the first fruits of all your crops; then your barns will be filled to overflowing, and your vats will brim over with new wine.”</a:t>
            </a:r>
          </a:p>
        </p:txBody>
      </p:sp>
    </p:spTree>
    <p:extLst>
      <p:ext uri="{BB962C8B-B14F-4D97-AF65-F5344CB8AC3E}">
        <p14:creationId xmlns:p14="http://schemas.microsoft.com/office/powerpoint/2010/main" val="308741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A1F81-CBEB-3339-2FA4-0C970DEAF9B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A3ED88C-EFFB-1C35-0FE3-0A7EFACB4E4F}"/>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5</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 wise man will hear and increase in learning, and a man of understanding will acquire wise counsel,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6</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To understand a proverb</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a figure, the words of the wise and their riddles. </a:t>
            </a:r>
          </a:p>
        </p:txBody>
      </p:sp>
      <p:sp>
        <p:nvSpPr>
          <p:cNvPr id="8" name="TextBox 7">
            <a:extLst>
              <a:ext uri="{FF2B5EF4-FFF2-40B4-BE49-F238E27FC236}">
                <a16:creationId xmlns:a16="http://schemas.microsoft.com/office/drawing/2014/main" id="{63FA29B9-873D-8BC4-1ADA-ED3A14F9A61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0CFD49C3-2176-761E-742D-F6088B04D76A}"/>
              </a:ext>
            </a:extLst>
          </p:cNvPr>
          <p:cNvSpPr>
            <a:spLocks noChangeArrowheads="1"/>
          </p:cNvSpPr>
          <p:nvPr/>
        </p:nvSpPr>
        <p:spPr bwMode="auto">
          <a:xfrm>
            <a:off x="381000" y="3200400"/>
            <a:ext cx="11544300" cy="3429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3EBE747C-BB01-F2AC-A1E9-32EDE8281A4A}"/>
              </a:ext>
            </a:extLst>
          </p:cNvPr>
          <p:cNvSpPr txBox="1">
            <a:spLocks noChangeArrowheads="1"/>
          </p:cNvSpPr>
          <p:nvPr/>
        </p:nvSpPr>
        <p:spPr bwMode="auto">
          <a:xfrm>
            <a:off x="464426" y="3261611"/>
            <a:ext cx="11422774" cy="2166875"/>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How to read Proverbs</a:t>
            </a:r>
          </a:p>
          <a:p>
            <a:pPr marL="471488" lvl="1" indent="-471488" fontAlgn="auto">
              <a:lnSpc>
                <a:spcPct val="90000"/>
              </a:lnSpc>
              <a:spcBef>
                <a:spcPts val="0"/>
              </a:spcBef>
              <a:spcAft>
                <a:spcPts val="60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Certain proverbs counterbalance one another.</a:t>
            </a:r>
          </a:p>
          <a:p>
            <a:pPr marL="923925" lvl="1" fontAlgn="auto">
              <a:lnSpc>
                <a:spcPct val="90000"/>
              </a:lnSpc>
              <a:spcBef>
                <a:spcPts val="0"/>
              </a:spcBef>
              <a:spcAft>
                <a:spcPts val="600"/>
              </a:spcAft>
              <a:buSzPct val="100000"/>
              <a:defRPr/>
            </a:pPr>
            <a:r>
              <a:rPr lang="en-US" sz="3600" dirty="0">
                <a:solidFill>
                  <a:prstClr val="white"/>
                </a:solidFill>
                <a:latin typeface="Aptos Display" panose="020B0004020202020204" pitchFamily="34" charset="0"/>
                <a:cs typeface="Calibri Light" panose="020F0302020204030204" pitchFamily="34" charset="0"/>
              </a:rPr>
              <a:t>Proverbs 13:23: “An unplowed field produces food for the poor, but injustice sweeps it away.”</a:t>
            </a:r>
          </a:p>
        </p:txBody>
      </p:sp>
    </p:spTree>
    <p:extLst>
      <p:ext uri="{BB962C8B-B14F-4D97-AF65-F5344CB8AC3E}">
        <p14:creationId xmlns:p14="http://schemas.microsoft.com/office/powerpoint/2010/main" val="570337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BBB95-1C75-3D66-FE20-FDB819A6D56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5D812DF-8613-3BB5-6959-C53BE6642617}"/>
              </a:ext>
            </a:extLst>
          </p:cNvPr>
          <p:cNvSpPr txBox="1">
            <a:spLocks noChangeArrowheads="1"/>
          </p:cNvSpPr>
          <p:nvPr/>
        </p:nvSpPr>
        <p:spPr bwMode="auto">
          <a:xfrm>
            <a:off x="304800" y="1295401"/>
            <a:ext cx="11658600" cy="2554545"/>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5</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 wise man will hear and increase in learning, and a man of understanding will acquire wise counsel, </a:t>
            </a: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6</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To understand a proverb</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and a figure, the words of the wise and their riddles. </a:t>
            </a:r>
          </a:p>
        </p:txBody>
      </p:sp>
      <p:sp>
        <p:nvSpPr>
          <p:cNvPr id="8" name="TextBox 7">
            <a:extLst>
              <a:ext uri="{FF2B5EF4-FFF2-40B4-BE49-F238E27FC236}">
                <a16:creationId xmlns:a16="http://schemas.microsoft.com/office/drawing/2014/main" id="{B2B0E2C1-8475-B808-3759-279DF4EDF8B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32C25202-7F9C-2257-8EC2-82D7629FE942}"/>
              </a:ext>
            </a:extLst>
          </p:cNvPr>
          <p:cNvSpPr>
            <a:spLocks noChangeArrowheads="1"/>
          </p:cNvSpPr>
          <p:nvPr/>
        </p:nvSpPr>
        <p:spPr bwMode="auto">
          <a:xfrm>
            <a:off x="381000" y="3200400"/>
            <a:ext cx="11544300" cy="34290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71B105F6-E448-9D40-0F55-C8A9456D2A29}"/>
              </a:ext>
            </a:extLst>
          </p:cNvPr>
          <p:cNvSpPr txBox="1">
            <a:spLocks noChangeArrowheads="1"/>
          </p:cNvSpPr>
          <p:nvPr/>
        </p:nvSpPr>
        <p:spPr bwMode="auto">
          <a:xfrm>
            <a:off x="464426" y="3261611"/>
            <a:ext cx="11422774" cy="1668277"/>
          </a:xfrm>
          <a:prstGeom prst="rect">
            <a:avLst/>
          </a:prstGeom>
          <a:noFill/>
          <a:ln w="38100">
            <a:noFill/>
            <a:miter lim="800000"/>
            <a:headEnd/>
            <a:tailEnd/>
          </a:ln>
        </p:spPr>
        <p:txBody>
          <a:bodyPr wrap="square">
            <a:spAutoFit/>
          </a:bodyPr>
          <a:lstStyle/>
          <a:p>
            <a:pPr marL="0" lvl="1" fontAlgn="auto">
              <a:lnSpc>
                <a:spcPct val="90000"/>
              </a:lnSpc>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How to read Proverbs</a:t>
            </a:r>
          </a:p>
          <a:p>
            <a:pPr marL="471488" lvl="1" indent="-471488" fontAlgn="auto">
              <a:lnSpc>
                <a:spcPct val="90000"/>
              </a:lnSpc>
              <a:spcBef>
                <a:spcPts val="0"/>
              </a:spcBef>
              <a:spcAft>
                <a:spcPts val="60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Certain proverbs counterbalance one another.</a:t>
            </a:r>
          </a:p>
          <a:p>
            <a:pPr marL="471488" lvl="1" indent="-471488" fontAlgn="auto">
              <a:lnSpc>
                <a:spcPct val="90000"/>
              </a:lnSpc>
              <a:spcBef>
                <a:spcPts val="0"/>
              </a:spcBef>
              <a:spcAft>
                <a:spcPts val="600"/>
              </a:spcAft>
              <a:buSzPct val="100000"/>
              <a:buFont typeface="Arial" panose="020B0604020202020204" pitchFamily="34" charset="0"/>
              <a:buChar char="•"/>
              <a:defRPr/>
            </a:pPr>
            <a:r>
              <a:rPr lang="en-US" sz="3600" dirty="0">
                <a:solidFill>
                  <a:prstClr val="white"/>
                </a:solidFill>
                <a:latin typeface="Aptos Display" panose="020B0004020202020204" pitchFamily="34" charset="0"/>
                <a:cs typeface="Calibri Light" panose="020F0302020204030204" pitchFamily="34" charset="0"/>
              </a:rPr>
              <a:t>The proverbs are very practical. </a:t>
            </a:r>
          </a:p>
        </p:txBody>
      </p:sp>
    </p:spTree>
    <p:extLst>
      <p:ext uri="{BB962C8B-B14F-4D97-AF65-F5344CB8AC3E}">
        <p14:creationId xmlns:p14="http://schemas.microsoft.com/office/powerpoint/2010/main" val="1945211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E062F0-F73B-BBC3-6507-68A52B6BE08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A20F886-4352-D052-A269-448642081F70}"/>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7</a:t>
            </a:r>
            <a:r>
              <a:rPr lang="en-US" sz="4000" baseline="30000" dirty="0">
                <a:solidFill>
                  <a:schemeClr val="bg1"/>
                </a:solidFill>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The fear of the Lord is the beginning of knowledge; fools despise wisdom and instruction.</a:t>
            </a:r>
          </a:p>
        </p:txBody>
      </p:sp>
      <p:sp>
        <p:nvSpPr>
          <p:cNvPr id="8" name="TextBox 7">
            <a:extLst>
              <a:ext uri="{FF2B5EF4-FFF2-40B4-BE49-F238E27FC236}">
                <a16:creationId xmlns:a16="http://schemas.microsoft.com/office/drawing/2014/main" id="{602681DD-476C-BE34-A537-6DCA24265FC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2" name="TextBox 1">
            <a:extLst>
              <a:ext uri="{FF2B5EF4-FFF2-40B4-BE49-F238E27FC236}">
                <a16:creationId xmlns:a16="http://schemas.microsoft.com/office/drawing/2014/main" id="{94D1D37E-71D1-15D9-2390-024AEBB9BDE5}"/>
              </a:ext>
            </a:extLst>
          </p:cNvPr>
          <p:cNvSpPr txBox="1"/>
          <p:nvPr/>
        </p:nvSpPr>
        <p:spPr>
          <a:xfrm>
            <a:off x="11963400" y="6396335"/>
            <a:ext cx="228600" cy="461665"/>
          </a:xfrm>
          <a:prstGeom prst="rect">
            <a:avLst/>
          </a:prstGeom>
          <a:noFill/>
        </p:spPr>
        <p:txBody>
          <a:bodyPr wrap="square" rtlCol="0">
            <a:spAutoFit/>
          </a:bodyPr>
          <a:lstStyle/>
          <a:p>
            <a:pPr algn="r"/>
            <a:r>
              <a:rPr lang="en-US" sz="2400" dirty="0">
                <a:solidFill>
                  <a:schemeClr val="bg1"/>
                </a:solidFill>
              </a:rPr>
              <a:t>.</a:t>
            </a:r>
          </a:p>
        </p:txBody>
      </p:sp>
    </p:spTree>
    <p:extLst>
      <p:ext uri="{BB962C8B-B14F-4D97-AF65-F5344CB8AC3E}">
        <p14:creationId xmlns:p14="http://schemas.microsoft.com/office/powerpoint/2010/main" val="2249757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27027-DB15-8DD5-48C2-4EBE66C608E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7CCCE0C-DB4A-9A16-FD2A-CD8B2898921E}"/>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7</a:t>
            </a: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The</a:t>
            </a:r>
            <a:r>
              <a:rPr lang="en-US" sz="4000" dirty="0">
                <a:solidFill>
                  <a:schemeClr val="bg1"/>
                </a:solidFill>
                <a:effectLst/>
                <a:latin typeface="Aptos Display" panose="020B0004020202020204" pitchFamily="34" charset="0"/>
                <a:ea typeface="Cambria" panose="02040503050406030204" pitchFamily="18" charset="0"/>
              </a:rPr>
              <a:t> fear of the Lord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is the beginning of knowledge; fools despise wisdom and instruction.</a:t>
            </a:r>
          </a:p>
        </p:txBody>
      </p:sp>
      <p:sp>
        <p:nvSpPr>
          <p:cNvPr id="8" name="TextBox 7">
            <a:extLst>
              <a:ext uri="{FF2B5EF4-FFF2-40B4-BE49-F238E27FC236}">
                <a16:creationId xmlns:a16="http://schemas.microsoft.com/office/drawing/2014/main" id="{ECBD74B7-1092-630A-3777-D6545BF5B11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id="{ADCB9809-A9D0-D07D-CC52-F70DB81F0F78}"/>
              </a:ext>
            </a:extLst>
          </p:cNvPr>
          <p:cNvSpPr>
            <a:spLocks noChangeArrowheads="1"/>
          </p:cNvSpPr>
          <p:nvPr/>
        </p:nvSpPr>
        <p:spPr bwMode="auto">
          <a:xfrm>
            <a:off x="2057400" y="1981200"/>
            <a:ext cx="9525000" cy="14478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4" name="TextBox 3">
            <a:extLst>
              <a:ext uri="{FF2B5EF4-FFF2-40B4-BE49-F238E27FC236}">
                <a16:creationId xmlns:a16="http://schemas.microsoft.com/office/drawing/2014/main" id="{425B4D91-6590-5E30-807D-6DB2F9ECBD56}"/>
              </a:ext>
            </a:extLst>
          </p:cNvPr>
          <p:cNvSpPr txBox="1">
            <a:spLocks noChangeArrowheads="1"/>
          </p:cNvSpPr>
          <p:nvPr/>
        </p:nvSpPr>
        <p:spPr bwMode="auto">
          <a:xfrm>
            <a:off x="2115859" y="2076271"/>
            <a:ext cx="9360776" cy="1200329"/>
          </a:xfrm>
          <a:prstGeom prst="rect">
            <a:avLst/>
          </a:prstGeom>
          <a:noFill/>
          <a:ln w="38100">
            <a:noFill/>
            <a:miter lim="800000"/>
            <a:headEnd/>
            <a:tailEnd/>
          </a:ln>
        </p:spPr>
        <p:txBody>
          <a:bodyPr wrap="square">
            <a:spAutoFit/>
          </a:bodyPr>
          <a:lstStyle/>
          <a:p>
            <a:pPr marL="0" lvl="1" algn="ctr"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“reverence,” “awe” “devotion” and “an eagerness to listen.”</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
        <p:nvSpPr>
          <p:cNvPr id="5" name="Rectangle 4">
            <a:extLst>
              <a:ext uri="{FF2B5EF4-FFF2-40B4-BE49-F238E27FC236}">
                <a16:creationId xmlns:a16="http://schemas.microsoft.com/office/drawing/2014/main" id="{A7078336-B361-C1CD-9227-547F65BBE261}"/>
              </a:ext>
            </a:extLst>
          </p:cNvPr>
          <p:cNvSpPr>
            <a:spLocks noChangeArrowheads="1"/>
          </p:cNvSpPr>
          <p:nvPr/>
        </p:nvSpPr>
        <p:spPr bwMode="auto">
          <a:xfrm>
            <a:off x="609600" y="3210150"/>
            <a:ext cx="10591800" cy="197144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6" name="TextBox 5">
            <a:extLst>
              <a:ext uri="{FF2B5EF4-FFF2-40B4-BE49-F238E27FC236}">
                <a16:creationId xmlns:a16="http://schemas.microsoft.com/office/drawing/2014/main" id="{FF84AE67-63A0-2A94-C56B-751A8CACC387}"/>
              </a:ext>
            </a:extLst>
          </p:cNvPr>
          <p:cNvSpPr txBox="1">
            <a:spLocks noChangeArrowheads="1"/>
          </p:cNvSpPr>
          <p:nvPr/>
        </p:nvSpPr>
        <p:spPr bwMode="auto">
          <a:xfrm>
            <a:off x="668058" y="3305222"/>
            <a:ext cx="10409183" cy="1754326"/>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Warren </a:t>
            </a:r>
            <a:r>
              <a:rPr lang="en-US" sz="3600" dirty="0" err="1">
                <a:solidFill>
                  <a:prstClr val="white"/>
                </a:solidFill>
                <a:latin typeface="Aptos Display" panose="020B0004020202020204" pitchFamily="34" charset="0"/>
                <a:cs typeface="Calibri Light" panose="020F0302020204030204" pitchFamily="34" charset="0"/>
              </a:rPr>
              <a:t>Wiersbe</a:t>
            </a:r>
            <a:r>
              <a:rPr lang="en-US" sz="3600" dirty="0">
                <a:solidFill>
                  <a:prstClr val="white"/>
                </a:solidFill>
                <a:latin typeface="Aptos Display" panose="020B0004020202020204" pitchFamily="34" charset="0"/>
                <a:cs typeface="Calibri Light" panose="020F0302020204030204" pitchFamily="34" charset="0"/>
              </a:rPr>
              <a:t>: “It’s not the servile fear of the slave before the master but the reverential and respectful fear of the child before the parent.”</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168155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uiExpand="1" build="p"/>
      <p:bldP spid="5" grpId="0" animBg="1"/>
      <p:bldP spid="6"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6E875-8418-BDCB-2499-F1C81208A10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6E8DC79-B0CF-6417-35CD-0176BEA1A986}"/>
              </a:ext>
            </a:extLst>
          </p:cNvPr>
          <p:cNvSpPr txBox="1">
            <a:spLocks noChangeArrowheads="1"/>
          </p:cNvSpPr>
          <p:nvPr/>
        </p:nvSpPr>
        <p:spPr bwMode="auto">
          <a:xfrm>
            <a:off x="304800" y="1143000"/>
            <a:ext cx="11544300" cy="2465740"/>
          </a:xfrm>
          <a:prstGeom prst="rect">
            <a:avLst/>
          </a:prstGeom>
          <a:noFill/>
          <a:ln w="9525">
            <a:noFill/>
            <a:miter lim="800000"/>
            <a:headEnd/>
            <a:tailEnd/>
          </a:ln>
        </p:spPr>
        <p:txBody>
          <a:bodyPr wrap="square">
            <a:spAutoFit/>
          </a:bodyPr>
          <a:lstStyle/>
          <a:p>
            <a:pPr marL="471488" lvl="0" indent="-471488">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Today we live in the information age.</a:t>
            </a:r>
          </a:p>
          <a:p>
            <a:pPr marL="471488" lvl="0" indent="-471488">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We are awash with information and yet, starving for wisdom. </a:t>
            </a:r>
          </a:p>
          <a:p>
            <a:pPr marL="471488" lvl="0" indent="-471488">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Wisdom = Application of Knowledge</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a:extLst>
              <a:ext uri="{FF2B5EF4-FFF2-40B4-BE49-F238E27FC236}">
                <a16:creationId xmlns:a16="http://schemas.microsoft.com/office/drawing/2014/main" id="{8B99BB9A-6D42-85B1-D5B8-9055661084B5}"/>
              </a:ext>
            </a:extLst>
          </p:cNvPr>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Wisdom</a:t>
            </a:r>
            <a:endParaRPr kumimoji="0" lang="en-US" sz="60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
        <p:nvSpPr>
          <p:cNvPr id="2" name="Rectangle 1">
            <a:extLst>
              <a:ext uri="{FF2B5EF4-FFF2-40B4-BE49-F238E27FC236}">
                <a16:creationId xmlns:a16="http://schemas.microsoft.com/office/drawing/2014/main" id="{7DF3C79B-0AD4-AA6C-0F0A-48EEFFF96EDD}"/>
              </a:ext>
            </a:extLst>
          </p:cNvPr>
          <p:cNvSpPr>
            <a:spLocks noChangeArrowheads="1"/>
          </p:cNvSpPr>
          <p:nvPr/>
        </p:nvSpPr>
        <p:spPr bwMode="auto">
          <a:xfrm>
            <a:off x="433552" y="3547529"/>
            <a:ext cx="11353800" cy="300567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CDF5B0F4-3844-88AD-5FF7-405764836325}"/>
              </a:ext>
            </a:extLst>
          </p:cNvPr>
          <p:cNvSpPr txBox="1">
            <a:spLocks noChangeArrowheads="1"/>
          </p:cNvSpPr>
          <p:nvPr/>
        </p:nvSpPr>
        <p:spPr bwMode="auto">
          <a:xfrm>
            <a:off x="516978" y="3608740"/>
            <a:ext cx="11158044" cy="2862322"/>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Warren </a:t>
            </a:r>
            <a:r>
              <a:rPr lang="en-US" sz="3600" dirty="0" err="1">
                <a:solidFill>
                  <a:prstClr val="white"/>
                </a:solidFill>
                <a:latin typeface="Aptos Display" panose="020B0004020202020204" pitchFamily="34" charset="0"/>
                <a:cs typeface="Calibri Light" panose="020F0302020204030204" pitchFamily="34" charset="0"/>
              </a:rPr>
              <a:t>Wiersbe</a:t>
            </a:r>
            <a:r>
              <a:rPr lang="en-US" sz="3600" dirty="0">
                <a:solidFill>
                  <a:prstClr val="white"/>
                </a:solidFill>
                <a:latin typeface="Aptos Display" panose="020B0004020202020204" pitchFamily="34" charset="0"/>
                <a:cs typeface="Calibri Light" panose="020F0302020204030204" pitchFamily="34" charset="0"/>
              </a:rPr>
              <a:t>: ‘We’re living in the “information age,” but we certainly aren’t living in the “age of wisdom.” Many people who are wizards with their computers seem to be amateurs when it comes to making a success out of their lives.</a:t>
            </a:r>
            <a:endParaRPr lang="en-US" sz="37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07919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7D190-9B2F-5534-3359-BE0F4283439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D3AEFF8-7EFD-9068-3ACA-255949B8A258}"/>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7</a:t>
            </a:r>
            <a:r>
              <a:rPr lang="en-US" sz="4000" baseline="30000" dirty="0">
                <a:solidFill>
                  <a:schemeClr val="tx1">
                    <a:lumMod val="50000"/>
                    <a:lumOff val="50000"/>
                  </a:schemeClr>
                </a:solidFill>
                <a:latin typeface="Aptos Display" panose="020B0004020202020204" pitchFamily="34" charset="0"/>
                <a:ea typeface="Cambria" panose="02040503050406030204" pitchFamily="18" charset="0"/>
              </a:rPr>
              <a:t>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The fear of the Lord is the beginning of knowledge; </a:t>
            </a:r>
            <a:r>
              <a:rPr lang="en-US" sz="4000" dirty="0">
                <a:solidFill>
                  <a:schemeClr val="bg1"/>
                </a:solidFill>
                <a:effectLst/>
                <a:latin typeface="Aptos Display" panose="020B0004020202020204" pitchFamily="34" charset="0"/>
                <a:ea typeface="Cambria" panose="02040503050406030204" pitchFamily="18" charset="0"/>
              </a:rPr>
              <a:t>fools</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despise wisdom and instruction.</a:t>
            </a:r>
          </a:p>
        </p:txBody>
      </p:sp>
      <p:sp>
        <p:nvSpPr>
          <p:cNvPr id="8" name="TextBox 7">
            <a:extLst>
              <a:ext uri="{FF2B5EF4-FFF2-40B4-BE49-F238E27FC236}">
                <a16:creationId xmlns:a16="http://schemas.microsoft.com/office/drawing/2014/main" id="{1762DE69-5C7C-60D8-6C16-9F46379D4B6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24604447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C894C-C126-8595-0A99-8C1BB846BF0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F42785F-88D8-FE73-1D70-54615917B568}"/>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7</a:t>
            </a:r>
            <a:r>
              <a:rPr lang="en-US" sz="4000" baseline="30000" dirty="0">
                <a:solidFill>
                  <a:schemeClr val="bg1"/>
                </a:solidFill>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The fear of the Lord is the beginning of knowledge; fools despise wisdom and instruction.</a:t>
            </a:r>
          </a:p>
        </p:txBody>
      </p:sp>
      <p:sp>
        <p:nvSpPr>
          <p:cNvPr id="8" name="TextBox 7">
            <a:extLst>
              <a:ext uri="{FF2B5EF4-FFF2-40B4-BE49-F238E27FC236}">
                <a16:creationId xmlns:a16="http://schemas.microsoft.com/office/drawing/2014/main" id="{DE357EF8-8780-1520-CDED-8B36F2B4D5D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7" name="Rectangle 6">
            <a:extLst>
              <a:ext uri="{FF2B5EF4-FFF2-40B4-BE49-F238E27FC236}">
                <a16:creationId xmlns:a16="http://schemas.microsoft.com/office/drawing/2014/main" id="{27D7E55A-B386-9779-3BE1-5A402C8103FB}"/>
              </a:ext>
            </a:extLst>
          </p:cNvPr>
          <p:cNvSpPr>
            <a:spLocks noChangeArrowheads="1"/>
          </p:cNvSpPr>
          <p:nvPr/>
        </p:nvSpPr>
        <p:spPr bwMode="auto">
          <a:xfrm>
            <a:off x="228600" y="2618840"/>
            <a:ext cx="11600142" cy="309616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9" name="TextBox 8">
            <a:extLst>
              <a:ext uri="{FF2B5EF4-FFF2-40B4-BE49-F238E27FC236}">
                <a16:creationId xmlns:a16="http://schemas.microsoft.com/office/drawing/2014/main" id="{035AE889-380E-7B53-FBAD-30E7E6BA4C8E}"/>
              </a:ext>
            </a:extLst>
          </p:cNvPr>
          <p:cNvSpPr txBox="1">
            <a:spLocks noChangeArrowheads="1"/>
          </p:cNvSpPr>
          <p:nvPr/>
        </p:nvSpPr>
        <p:spPr bwMode="auto">
          <a:xfrm>
            <a:off x="304800" y="2713912"/>
            <a:ext cx="11465484" cy="2862322"/>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Proverbs 3:5-7: “Trust in the LORD with all your heart and do not lean on your own understanding. In all your ways acknowledge Him, and He will make your paths straight. Do not be wise in your own eyes; Fear the LORD and turn away from evil.”</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125625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20267-0FE9-BF28-ADB0-BE4C8E0C64C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AC673D0-F42B-C745-3312-53BC8E901B60}"/>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7</a:t>
            </a:r>
            <a:r>
              <a:rPr lang="en-US" sz="4000" baseline="30000" dirty="0">
                <a:solidFill>
                  <a:schemeClr val="bg1"/>
                </a:solidFill>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The fear of the Lord is the beginning of knowledge; fools despise wisdom and instruction.</a:t>
            </a:r>
          </a:p>
        </p:txBody>
      </p:sp>
      <p:sp>
        <p:nvSpPr>
          <p:cNvPr id="8" name="TextBox 7">
            <a:extLst>
              <a:ext uri="{FF2B5EF4-FFF2-40B4-BE49-F238E27FC236}">
                <a16:creationId xmlns:a16="http://schemas.microsoft.com/office/drawing/2014/main" id="{17C602C0-4F89-02EC-4B31-7A0777C3A4A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7" name="Rectangle 6">
            <a:extLst>
              <a:ext uri="{FF2B5EF4-FFF2-40B4-BE49-F238E27FC236}">
                <a16:creationId xmlns:a16="http://schemas.microsoft.com/office/drawing/2014/main" id="{5DBA430B-08BC-DD99-B61F-3C3A993CD06E}"/>
              </a:ext>
            </a:extLst>
          </p:cNvPr>
          <p:cNvSpPr>
            <a:spLocks noChangeArrowheads="1"/>
          </p:cNvSpPr>
          <p:nvPr/>
        </p:nvSpPr>
        <p:spPr bwMode="auto">
          <a:xfrm>
            <a:off x="237471" y="2726029"/>
            <a:ext cx="11600142" cy="309616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9" name="TextBox 8">
            <a:extLst>
              <a:ext uri="{FF2B5EF4-FFF2-40B4-BE49-F238E27FC236}">
                <a16:creationId xmlns:a16="http://schemas.microsoft.com/office/drawing/2014/main" id="{3691C220-5B3C-513F-B314-4380063799B3}"/>
              </a:ext>
            </a:extLst>
          </p:cNvPr>
          <p:cNvSpPr txBox="1">
            <a:spLocks noChangeArrowheads="1"/>
          </p:cNvSpPr>
          <p:nvPr/>
        </p:nvSpPr>
        <p:spPr bwMode="auto">
          <a:xfrm>
            <a:off x="304800" y="2713912"/>
            <a:ext cx="11465484" cy="2862322"/>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schemeClr val="tx2">
                    <a:lumMod val="60000"/>
                    <a:lumOff val="40000"/>
                  </a:schemeClr>
                </a:solidFill>
                <a:latin typeface="Aptos Display" panose="020B0004020202020204" pitchFamily="34" charset="0"/>
                <a:cs typeface="Calibri Light" panose="020F0302020204030204" pitchFamily="34" charset="0"/>
              </a:rPr>
              <a:t>Proverbs 3:5-7: “</a:t>
            </a:r>
            <a:r>
              <a:rPr lang="en-US" sz="3600" dirty="0">
                <a:solidFill>
                  <a:schemeClr val="bg1"/>
                </a:solidFill>
                <a:latin typeface="Aptos Display" panose="020B0004020202020204" pitchFamily="34" charset="0"/>
                <a:cs typeface="Calibri Light" panose="020F0302020204030204" pitchFamily="34" charset="0"/>
              </a:rPr>
              <a:t>Trust </a:t>
            </a:r>
            <a:r>
              <a:rPr lang="en-US" sz="3600" dirty="0">
                <a:solidFill>
                  <a:schemeClr val="tx2">
                    <a:lumMod val="60000"/>
                    <a:lumOff val="40000"/>
                  </a:schemeClr>
                </a:solidFill>
                <a:latin typeface="Aptos Display" panose="020B0004020202020204" pitchFamily="34" charset="0"/>
                <a:cs typeface="Calibri Light" panose="020F0302020204030204" pitchFamily="34" charset="0"/>
              </a:rPr>
              <a:t>in the LORD with all your heart and do not lean on your own understanding. In all your ways acknowledge Him, and He will make your paths straight. Do not be wise in your own eyes; Fear the LORD and turn away from evil.”</a:t>
            </a:r>
            <a:endParaRPr lang="en-US" sz="3400" dirty="0">
              <a:solidFill>
                <a:schemeClr val="tx2">
                  <a:lumMod val="60000"/>
                  <a:lumOff val="40000"/>
                </a:schemeClr>
              </a:solidFill>
              <a:latin typeface="Aptos Display" panose="020B0004020202020204" pitchFamily="34" charset="0"/>
              <a:ea typeface="ＭＳ Ｐゴシック" charset="-128"/>
              <a:cs typeface="Calibri Light" panose="020F0302020204030204" pitchFamily="34" charset="0"/>
            </a:endParaRPr>
          </a:p>
        </p:txBody>
      </p:sp>
      <p:sp>
        <p:nvSpPr>
          <p:cNvPr id="4" name="Rectangle 3">
            <a:extLst>
              <a:ext uri="{FF2B5EF4-FFF2-40B4-BE49-F238E27FC236}">
                <a16:creationId xmlns:a16="http://schemas.microsoft.com/office/drawing/2014/main" id="{8F40F42F-1776-D29B-E66D-EABEDFF2FA15}"/>
              </a:ext>
            </a:extLst>
          </p:cNvPr>
          <p:cNvSpPr>
            <a:spLocks noChangeArrowheads="1"/>
          </p:cNvSpPr>
          <p:nvPr/>
        </p:nvSpPr>
        <p:spPr bwMode="auto">
          <a:xfrm>
            <a:off x="733759" y="3310273"/>
            <a:ext cx="11229641" cy="2609672"/>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5" name="TextBox 4">
            <a:extLst>
              <a:ext uri="{FF2B5EF4-FFF2-40B4-BE49-F238E27FC236}">
                <a16:creationId xmlns:a16="http://schemas.microsoft.com/office/drawing/2014/main" id="{9809DC9B-2186-9FBA-656C-AD7BBF521910}"/>
              </a:ext>
            </a:extLst>
          </p:cNvPr>
          <p:cNvSpPr txBox="1">
            <a:spLocks noChangeArrowheads="1"/>
          </p:cNvSpPr>
          <p:nvPr/>
        </p:nvSpPr>
        <p:spPr bwMode="auto">
          <a:xfrm>
            <a:off x="817911" y="3280027"/>
            <a:ext cx="11036027" cy="2308324"/>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TWOT: The Hebrew word for “trust” expresses that sense of well-being and security which results from having something or someone in whom to place confidence… stressing the feeling of being safe or secure.</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
        <p:nvSpPr>
          <p:cNvPr id="2" name="Rectangle 1">
            <a:extLst>
              <a:ext uri="{FF2B5EF4-FFF2-40B4-BE49-F238E27FC236}">
                <a16:creationId xmlns:a16="http://schemas.microsoft.com/office/drawing/2014/main" id="{AC2CEA82-F5C2-2D2D-3790-28FB95FD70B1}"/>
              </a:ext>
            </a:extLst>
          </p:cNvPr>
          <p:cNvSpPr>
            <a:spLocks noChangeArrowheads="1"/>
          </p:cNvSpPr>
          <p:nvPr/>
        </p:nvSpPr>
        <p:spPr bwMode="auto">
          <a:xfrm>
            <a:off x="2734430" y="5475274"/>
            <a:ext cx="9725256" cy="1542126"/>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01B3C175-4760-CEE7-F8BD-DB54E4E2D805}"/>
              </a:ext>
            </a:extLst>
          </p:cNvPr>
          <p:cNvSpPr txBox="1">
            <a:spLocks noChangeArrowheads="1"/>
          </p:cNvSpPr>
          <p:nvPr/>
        </p:nvSpPr>
        <p:spPr bwMode="auto">
          <a:xfrm>
            <a:off x="2834778" y="5498449"/>
            <a:ext cx="9557579" cy="1323439"/>
          </a:xfrm>
          <a:prstGeom prst="rect">
            <a:avLst/>
          </a:prstGeom>
          <a:noFill/>
          <a:ln w="38100">
            <a:noFill/>
            <a:miter lim="800000"/>
            <a:headEnd/>
            <a:tailEnd/>
          </a:ln>
        </p:spPr>
        <p:txBody>
          <a:bodyPr wrap="square">
            <a:spAutoFit/>
          </a:bodyPr>
          <a:lstStyle/>
          <a:p>
            <a:pPr marL="0" lvl="1" algn="ctr" fontAlgn="auto">
              <a:spcBef>
                <a:spcPts val="0"/>
              </a:spcBef>
              <a:spcAft>
                <a:spcPts val="0"/>
              </a:spcAft>
              <a:buSzPct val="100000"/>
              <a:defRPr/>
            </a:pPr>
            <a:r>
              <a:rPr lang="en-US" sz="4000" dirty="0">
                <a:solidFill>
                  <a:prstClr val="white"/>
                </a:solidFill>
                <a:latin typeface="Aptos Display" panose="020B0004020202020204" pitchFamily="34" charset="0"/>
                <a:cs typeface="Calibri Light" panose="020F0302020204030204" pitchFamily="34" charset="0"/>
              </a:rPr>
              <a:t>A willingness to act, based on God’s truth while trusting in his promises. </a:t>
            </a:r>
            <a:endParaRPr lang="en-US" sz="40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2980293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P spid="2" grpId="0" animBg="1"/>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A38996-A098-C852-FAAD-3D97C23F2C0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7AE443B-4BB5-E15C-060D-10E4B7E9483A}"/>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7</a:t>
            </a:r>
            <a:r>
              <a:rPr lang="en-US" sz="4000" baseline="30000" dirty="0">
                <a:solidFill>
                  <a:schemeClr val="bg1"/>
                </a:solidFill>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The fear of the Lord is the beginning of knowledge; fools despise wisdom and instruction.</a:t>
            </a:r>
          </a:p>
        </p:txBody>
      </p:sp>
      <p:sp>
        <p:nvSpPr>
          <p:cNvPr id="8" name="TextBox 7">
            <a:extLst>
              <a:ext uri="{FF2B5EF4-FFF2-40B4-BE49-F238E27FC236}">
                <a16:creationId xmlns:a16="http://schemas.microsoft.com/office/drawing/2014/main" id="{57BDE7C6-C2F3-8734-1A0D-8DE57E83014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7" name="Rectangle 6">
            <a:extLst>
              <a:ext uri="{FF2B5EF4-FFF2-40B4-BE49-F238E27FC236}">
                <a16:creationId xmlns:a16="http://schemas.microsoft.com/office/drawing/2014/main" id="{3CB6191F-15F9-E75A-6F27-E4ABE15B6C4C}"/>
              </a:ext>
            </a:extLst>
          </p:cNvPr>
          <p:cNvSpPr>
            <a:spLocks noChangeArrowheads="1"/>
          </p:cNvSpPr>
          <p:nvPr/>
        </p:nvSpPr>
        <p:spPr bwMode="auto">
          <a:xfrm>
            <a:off x="228600" y="2618840"/>
            <a:ext cx="11600142" cy="309616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9" name="TextBox 8">
            <a:extLst>
              <a:ext uri="{FF2B5EF4-FFF2-40B4-BE49-F238E27FC236}">
                <a16:creationId xmlns:a16="http://schemas.microsoft.com/office/drawing/2014/main" id="{1736DC27-C4C9-A1EB-9DFD-C7763911FB82}"/>
              </a:ext>
            </a:extLst>
          </p:cNvPr>
          <p:cNvSpPr txBox="1">
            <a:spLocks noChangeArrowheads="1"/>
          </p:cNvSpPr>
          <p:nvPr/>
        </p:nvSpPr>
        <p:spPr bwMode="auto">
          <a:xfrm>
            <a:off x="304800" y="2713912"/>
            <a:ext cx="11465484" cy="2862322"/>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schemeClr val="tx2">
                    <a:lumMod val="60000"/>
                    <a:lumOff val="40000"/>
                  </a:schemeClr>
                </a:solidFill>
                <a:latin typeface="Aptos Display" panose="020B0004020202020204" pitchFamily="34" charset="0"/>
                <a:cs typeface="Calibri Light" panose="020F0302020204030204" pitchFamily="34" charset="0"/>
              </a:rPr>
              <a:t>Proverbs 3:5-7: “Trust in the LORD </a:t>
            </a:r>
            <a:r>
              <a:rPr lang="en-US" sz="3600" dirty="0">
                <a:solidFill>
                  <a:schemeClr val="bg1"/>
                </a:solidFill>
                <a:latin typeface="Aptos Display" panose="020B0004020202020204" pitchFamily="34" charset="0"/>
                <a:cs typeface="Calibri Light" panose="020F0302020204030204" pitchFamily="34" charset="0"/>
              </a:rPr>
              <a:t>with all your heart </a:t>
            </a:r>
            <a:r>
              <a:rPr lang="en-US" sz="3600" dirty="0">
                <a:solidFill>
                  <a:schemeClr val="tx2">
                    <a:lumMod val="60000"/>
                    <a:lumOff val="40000"/>
                  </a:schemeClr>
                </a:solidFill>
                <a:latin typeface="Aptos Display" panose="020B0004020202020204" pitchFamily="34" charset="0"/>
                <a:cs typeface="Calibri Light" panose="020F0302020204030204" pitchFamily="34" charset="0"/>
              </a:rPr>
              <a:t>and do not lean on your own understanding. In all your ways acknowledge Him, and He will make your paths straight. Do not be wise in your own eyes; Fear the LORD and turn away from evil.”</a:t>
            </a:r>
            <a:endParaRPr lang="en-US" sz="3400" dirty="0">
              <a:solidFill>
                <a:schemeClr val="tx2">
                  <a:lumMod val="60000"/>
                  <a:lumOff val="40000"/>
                </a:schemeClr>
              </a:solidFill>
              <a:latin typeface="Aptos Display" panose="020B000402020202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29353785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E805D9-549B-7D40-B8F0-F84004B800A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B035118-0FF1-65ED-57FD-0315A67271AE}"/>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7</a:t>
            </a:r>
            <a:r>
              <a:rPr lang="en-US" sz="4000" baseline="30000" dirty="0">
                <a:solidFill>
                  <a:schemeClr val="bg1"/>
                </a:solidFill>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The fear of the Lord is the beginning of knowledge; fools despise wisdom and instruction.</a:t>
            </a:r>
          </a:p>
        </p:txBody>
      </p:sp>
      <p:sp>
        <p:nvSpPr>
          <p:cNvPr id="8" name="TextBox 7">
            <a:extLst>
              <a:ext uri="{FF2B5EF4-FFF2-40B4-BE49-F238E27FC236}">
                <a16:creationId xmlns:a16="http://schemas.microsoft.com/office/drawing/2014/main" id="{59412E7B-B6FC-E8E4-67D3-67458AADBDE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7" name="Rectangle 6">
            <a:extLst>
              <a:ext uri="{FF2B5EF4-FFF2-40B4-BE49-F238E27FC236}">
                <a16:creationId xmlns:a16="http://schemas.microsoft.com/office/drawing/2014/main" id="{0330D833-0AF7-B51F-7DA5-62BCC9FD3B23}"/>
              </a:ext>
            </a:extLst>
          </p:cNvPr>
          <p:cNvSpPr>
            <a:spLocks noChangeArrowheads="1"/>
          </p:cNvSpPr>
          <p:nvPr/>
        </p:nvSpPr>
        <p:spPr bwMode="auto">
          <a:xfrm>
            <a:off x="228600" y="2618840"/>
            <a:ext cx="11600142" cy="309616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9" name="TextBox 8">
            <a:extLst>
              <a:ext uri="{FF2B5EF4-FFF2-40B4-BE49-F238E27FC236}">
                <a16:creationId xmlns:a16="http://schemas.microsoft.com/office/drawing/2014/main" id="{4DF0A236-8C64-F189-C614-72E70A91831C}"/>
              </a:ext>
            </a:extLst>
          </p:cNvPr>
          <p:cNvSpPr txBox="1">
            <a:spLocks noChangeArrowheads="1"/>
          </p:cNvSpPr>
          <p:nvPr/>
        </p:nvSpPr>
        <p:spPr bwMode="auto">
          <a:xfrm>
            <a:off x="304800" y="2713912"/>
            <a:ext cx="11465484" cy="2862322"/>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schemeClr val="tx2">
                    <a:lumMod val="60000"/>
                    <a:lumOff val="40000"/>
                  </a:schemeClr>
                </a:solidFill>
                <a:latin typeface="Aptos Display" panose="020B0004020202020204" pitchFamily="34" charset="0"/>
                <a:cs typeface="Calibri Light" panose="020F0302020204030204" pitchFamily="34" charset="0"/>
              </a:rPr>
              <a:t>Proverbs 3:5-7: “Trust in the LORD with all your heart and </a:t>
            </a:r>
            <a:r>
              <a:rPr lang="en-US" sz="3600" dirty="0">
                <a:solidFill>
                  <a:schemeClr val="bg1"/>
                </a:solidFill>
                <a:latin typeface="Aptos Display" panose="020B0004020202020204" pitchFamily="34" charset="0"/>
                <a:cs typeface="Calibri Light" panose="020F0302020204030204" pitchFamily="34" charset="0"/>
              </a:rPr>
              <a:t>do not lean on your own understanding</a:t>
            </a:r>
            <a:r>
              <a:rPr lang="en-US" sz="3600" dirty="0">
                <a:solidFill>
                  <a:schemeClr val="tx2">
                    <a:lumMod val="60000"/>
                    <a:lumOff val="40000"/>
                  </a:schemeClr>
                </a:solidFill>
                <a:latin typeface="Aptos Display" panose="020B0004020202020204" pitchFamily="34" charset="0"/>
                <a:cs typeface="Calibri Light" panose="020F0302020204030204" pitchFamily="34" charset="0"/>
              </a:rPr>
              <a:t>. In all your ways acknowledge Him, and He will make your paths straight. Do not be wise in your own eyes; Fear the LORD and turn away from evil.”</a:t>
            </a:r>
            <a:endParaRPr lang="en-US" sz="3400" dirty="0">
              <a:solidFill>
                <a:schemeClr val="tx2">
                  <a:lumMod val="60000"/>
                  <a:lumOff val="40000"/>
                </a:schemeClr>
              </a:solidFill>
              <a:latin typeface="Aptos Display" panose="020B000402020202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1250759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1E983B-59C5-EE54-14C3-7C8A346F27D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E0FC8D2-B79E-6EB6-CC22-7D351DBDF95B}"/>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7</a:t>
            </a:r>
            <a:r>
              <a:rPr lang="en-US" sz="4000" baseline="30000" dirty="0">
                <a:solidFill>
                  <a:schemeClr val="bg1"/>
                </a:solidFill>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The fear of the Lord is the beginning of knowledge; fools despise wisdom and instruction.</a:t>
            </a:r>
          </a:p>
        </p:txBody>
      </p:sp>
      <p:sp>
        <p:nvSpPr>
          <p:cNvPr id="8" name="TextBox 7">
            <a:extLst>
              <a:ext uri="{FF2B5EF4-FFF2-40B4-BE49-F238E27FC236}">
                <a16:creationId xmlns:a16="http://schemas.microsoft.com/office/drawing/2014/main" id="{656674B5-FD85-8B3F-5D2A-2CA17B3E4D3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7" name="Rectangle 6">
            <a:extLst>
              <a:ext uri="{FF2B5EF4-FFF2-40B4-BE49-F238E27FC236}">
                <a16:creationId xmlns:a16="http://schemas.microsoft.com/office/drawing/2014/main" id="{AFBDBFC1-9869-B4C5-4492-230330285A7B}"/>
              </a:ext>
            </a:extLst>
          </p:cNvPr>
          <p:cNvSpPr>
            <a:spLocks noChangeArrowheads="1"/>
          </p:cNvSpPr>
          <p:nvPr/>
        </p:nvSpPr>
        <p:spPr bwMode="auto">
          <a:xfrm>
            <a:off x="228600" y="2618840"/>
            <a:ext cx="11600142" cy="309616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9" name="TextBox 8">
            <a:extLst>
              <a:ext uri="{FF2B5EF4-FFF2-40B4-BE49-F238E27FC236}">
                <a16:creationId xmlns:a16="http://schemas.microsoft.com/office/drawing/2014/main" id="{CF438912-1324-91B0-2B7E-D0439BF688BF}"/>
              </a:ext>
            </a:extLst>
          </p:cNvPr>
          <p:cNvSpPr txBox="1">
            <a:spLocks noChangeArrowheads="1"/>
          </p:cNvSpPr>
          <p:nvPr/>
        </p:nvSpPr>
        <p:spPr bwMode="auto">
          <a:xfrm>
            <a:off x="304800" y="2713912"/>
            <a:ext cx="11465484" cy="2862322"/>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schemeClr val="tx2">
                    <a:lumMod val="60000"/>
                    <a:lumOff val="40000"/>
                  </a:schemeClr>
                </a:solidFill>
                <a:latin typeface="Aptos Display" panose="020B0004020202020204" pitchFamily="34" charset="0"/>
                <a:cs typeface="Calibri Light" panose="020F0302020204030204" pitchFamily="34" charset="0"/>
              </a:rPr>
              <a:t>Proverbs 3:5-7: “Trust in the LORD with all your heart and do not lean on your own understanding. </a:t>
            </a:r>
            <a:r>
              <a:rPr lang="en-US" sz="3600" dirty="0">
                <a:solidFill>
                  <a:schemeClr val="bg1"/>
                </a:solidFill>
                <a:latin typeface="Aptos Display" panose="020B0004020202020204" pitchFamily="34" charset="0"/>
                <a:cs typeface="Calibri Light" panose="020F0302020204030204" pitchFamily="34" charset="0"/>
              </a:rPr>
              <a:t>In all your ways acknowledge Him</a:t>
            </a:r>
            <a:r>
              <a:rPr lang="en-US" sz="3600" dirty="0">
                <a:solidFill>
                  <a:schemeClr val="tx2">
                    <a:lumMod val="60000"/>
                    <a:lumOff val="40000"/>
                  </a:schemeClr>
                </a:solidFill>
                <a:latin typeface="Aptos Display" panose="020B0004020202020204" pitchFamily="34" charset="0"/>
                <a:cs typeface="Calibri Light" panose="020F0302020204030204" pitchFamily="34" charset="0"/>
              </a:rPr>
              <a:t>, and He will make your paths straight. Do not be wise in your own eyes; Fear the LORD and turn away from evil.”</a:t>
            </a:r>
            <a:endParaRPr lang="en-US" sz="3400" dirty="0">
              <a:solidFill>
                <a:schemeClr val="tx2">
                  <a:lumMod val="60000"/>
                  <a:lumOff val="40000"/>
                </a:schemeClr>
              </a:solidFill>
              <a:latin typeface="Aptos Display" panose="020B000402020202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36899539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A6C39C-C4FB-2ABF-12AD-7C34B18529F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B084377-2020-B5FA-F87B-DA21B5CF9FB6}"/>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7</a:t>
            </a:r>
            <a:r>
              <a:rPr lang="en-US" sz="4000" baseline="30000" dirty="0">
                <a:solidFill>
                  <a:schemeClr val="bg1"/>
                </a:solidFill>
                <a:latin typeface="Aptos Display" panose="020B0004020202020204" pitchFamily="34" charset="0"/>
                <a:ea typeface="Cambria" panose="02040503050406030204" pitchFamily="18" charset="0"/>
              </a:rPr>
              <a:t> </a:t>
            </a:r>
            <a:r>
              <a:rPr lang="en-US" sz="4000" dirty="0">
                <a:solidFill>
                  <a:schemeClr val="bg1"/>
                </a:solidFill>
                <a:effectLst/>
                <a:latin typeface="Aptos Display" panose="020B0004020202020204" pitchFamily="34" charset="0"/>
                <a:ea typeface="Cambria" panose="02040503050406030204" pitchFamily="18" charset="0"/>
              </a:rPr>
              <a:t>The fear of the Lord is the beginning of knowledge; fools despise wisdom and instruction.</a:t>
            </a:r>
          </a:p>
        </p:txBody>
      </p:sp>
      <p:sp>
        <p:nvSpPr>
          <p:cNvPr id="8" name="TextBox 7">
            <a:extLst>
              <a:ext uri="{FF2B5EF4-FFF2-40B4-BE49-F238E27FC236}">
                <a16:creationId xmlns:a16="http://schemas.microsoft.com/office/drawing/2014/main" id="{CB2C7CE8-7B5A-7CD9-D7D2-35D5312F33D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7" name="Rectangle 6">
            <a:extLst>
              <a:ext uri="{FF2B5EF4-FFF2-40B4-BE49-F238E27FC236}">
                <a16:creationId xmlns:a16="http://schemas.microsoft.com/office/drawing/2014/main" id="{FA0BE99C-39B3-F0D4-BADB-C6B56DE3C547}"/>
              </a:ext>
            </a:extLst>
          </p:cNvPr>
          <p:cNvSpPr>
            <a:spLocks noChangeArrowheads="1"/>
          </p:cNvSpPr>
          <p:nvPr/>
        </p:nvSpPr>
        <p:spPr bwMode="auto">
          <a:xfrm>
            <a:off x="228600" y="2618840"/>
            <a:ext cx="11600142" cy="309616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9" name="TextBox 8">
            <a:extLst>
              <a:ext uri="{FF2B5EF4-FFF2-40B4-BE49-F238E27FC236}">
                <a16:creationId xmlns:a16="http://schemas.microsoft.com/office/drawing/2014/main" id="{6EC7D6D9-0FA7-68F9-48E7-5117D1CB550D}"/>
              </a:ext>
            </a:extLst>
          </p:cNvPr>
          <p:cNvSpPr txBox="1">
            <a:spLocks noChangeArrowheads="1"/>
          </p:cNvSpPr>
          <p:nvPr/>
        </p:nvSpPr>
        <p:spPr bwMode="auto">
          <a:xfrm>
            <a:off x="304800" y="2713912"/>
            <a:ext cx="11465484" cy="2862322"/>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schemeClr val="tx2">
                    <a:lumMod val="60000"/>
                    <a:lumOff val="40000"/>
                  </a:schemeClr>
                </a:solidFill>
                <a:latin typeface="Aptos Display" panose="020B0004020202020204" pitchFamily="34" charset="0"/>
                <a:cs typeface="Calibri Light" panose="020F0302020204030204" pitchFamily="34" charset="0"/>
              </a:rPr>
              <a:t>Proverbs 3:5-7: “Trust in the LORD with all your heart and do not lean on your own understanding. In all your ways acknowledge Him, and </a:t>
            </a:r>
            <a:r>
              <a:rPr lang="en-US" sz="3600" dirty="0">
                <a:solidFill>
                  <a:schemeClr val="bg1"/>
                </a:solidFill>
                <a:latin typeface="Aptos Display" panose="020B0004020202020204" pitchFamily="34" charset="0"/>
                <a:cs typeface="Calibri Light" panose="020F0302020204030204" pitchFamily="34" charset="0"/>
              </a:rPr>
              <a:t>He will make your paths straight</a:t>
            </a:r>
            <a:r>
              <a:rPr lang="en-US" sz="3600" dirty="0">
                <a:solidFill>
                  <a:schemeClr val="tx2">
                    <a:lumMod val="60000"/>
                    <a:lumOff val="40000"/>
                  </a:schemeClr>
                </a:solidFill>
                <a:latin typeface="Aptos Display" panose="020B0004020202020204" pitchFamily="34" charset="0"/>
                <a:cs typeface="Calibri Light" panose="020F0302020204030204" pitchFamily="34" charset="0"/>
              </a:rPr>
              <a:t>. Do not be wise in your own eyes; Fear the LORD and turn away from evil.”</a:t>
            </a:r>
            <a:endParaRPr lang="en-US" sz="3400" dirty="0">
              <a:solidFill>
                <a:schemeClr val="tx2">
                  <a:lumMod val="60000"/>
                  <a:lumOff val="40000"/>
                </a:schemeClr>
              </a:solidFill>
              <a:latin typeface="Aptos Display" panose="020B000402020202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39064330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143000"/>
            <a:ext cx="11353800" cy="2465740"/>
          </a:xfrm>
          <a:prstGeom prst="rect">
            <a:avLst/>
          </a:prstGeom>
          <a:noFill/>
          <a:ln w="9525">
            <a:noFill/>
            <a:miter lim="800000"/>
            <a:headEnd/>
            <a:tailEnd/>
          </a:ln>
        </p:spPr>
        <p:txBody>
          <a:bodyPr wrap="square">
            <a:spAutoFit/>
          </a:bodyPr>
          <a:lstStyle/>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The book of Proverbs is written to you.  </a:t>
            </a:r>
          </a:p>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But to understand it, you need a humble heart. </a:t>
            </a:r>
          </a:p>
          <a:p>
            <a:pPr marL="460375" lvl="0" indent="-460375">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Start by humbling your heart before God and placing your trust in him.  </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Conclusions</a:t>
            </a:r>
            <a:endParaRPr kumimoji="0" lang="en-US" sz="60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345510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3E68A9-7825-8D8F-1B64-C56725B7E075}"/>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287AC950-8AF0-09D9-E70B-29E990320E72}"/>
              </a:ext>
            </a:extLst>
          </p:cNvPr>
          <p:cNvSpPr>
            <a:spLocks noGrp="1"/>
          </p:cNvSpPr>
          <p:nvPr>
            <p:ph type="ctrTitle"/>
          </p:nvPr>
        </p:nvSpPr>
        <p:spPr>
          <a:xfrm>
            <a:off x="1524000" y="2336800"/>
            <a:ext cx="9144000" cy="2387600"/>
          </a:xfrm>
        </p:spPr>
        <p:txBody>
          <a:bodyPr>
            <a:normAutofit/>
          </a:bodyPr>
          <a:lstStyle/>
          <a:p>
            <a:r>
              <a:rPr lang="en-US" sz="12500" dirty="0">
                <a:solidFill>
                  <a:schemeClr val="bg1"/>
                </a:solidFill>
                <a:latin typeface="Aptos Display" panose="020B0004020202020204" pitchFamily="34" charset="0"/>
              </a:rPr>
              <a:t>PROVERBS</a:t>
            </a:r>
          </a:p>
        </p:txBody>
      </p:sp>
      <p:sp>
        <p:nvSpPr>
          <p:cNvPr id="8" name="TextBox 7">
            <a:extLst>
              <a:ext uri="{FF2B5EF4-FFF2-40B4-BE49-F238E27FC236}">
                <a16:creationId xmlns:a16="http://schemas.microsoft.com/office/drawing/2014/main" id="{EDDBCB69-9DF3-54FC-B111-AFFEC1908307}"/>
              </a:ext>
            </a:extLst>
          </p:cNvPr>
          <p:cNvSpPr txBox="1"/>
          <p:nvPr/>
        </p:nvSpPr>
        <p:spPr>
          <a:xfrm>
            <a:off x="2911365" y="2313172"/>
            <a:ext cx="6369269" cy="584775"/>
          </a:xfrm>
          <a:prstGeom prst="rect">
            <a:avLst/>
          </a:prstGeom>
          <a:noFill/>
        </p:spPr>
        <p:txBody>
          <a:bodyPr wrap="square" rtlCol="0">
            <a:spAutoFit/>
          </a:bodyPr>
          <a:lstStyle/>
          <a:p>
            <a:pPr algn="ctr"/>
            <a:r>
              <a:rPr lang="en-US" sz="3200" dirty="0">
                <a:solidFill>
                  <a:schemeClr val="bg1"/>
                </a:solidFill>
                <a:latin typeface="Aptos Display" panose="020B0004020202020204" pitchFamily="34" charset="0"/>
              </a:rPr>
              <a:t>THE BOOK OF</a:t>
            </a:r>
          </a:p>
        </p:txBody>
      </p:sp>
    </p:spTree>
    <p:extLst>
      <p:ext uri="{BB962C8B-B14F-4D97-AF65-F5344CB8AC3E}">
        <p14:creationId xmlns:p14="http://schemas.microsoft.com/office/powerpoint/2010/main" val="1548766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57EAC-868F-904E-1F0E-D114D2AA082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5BFFE76-FA47-6365-AABA-167606DF57EF}"/>
              </a:ext>
            </a:extLst>
          </p:cNvPr>
          <p:cNvSpPr txBox="1">
            <a:spLocks noChangeArrowheads="1"/>
          </p:cNvSpPr>
          <p:nvPr/>
        </p:nvSpPr>
        <p:spPr bwMode="auto">
          <a:xfrm>
            <a:off x="304800" y="1143000"/>
            <a:ext cx="11544300" cy="2465740"/>
          </a:xfrm>
          <a:prstGeom prst="rect">
            <a:avLst/>
          </a:prstGeom>
          <a:noFill/>
          <a:ln w="9525">
            <a:noFill/>
            <a:miter lim="800000"/>
            <a:headEnd/>
            <a:tailEnd/>
          </a:ln>
        </p:spPr>
        <p:txBody>
          <a:bodyPr wrap="square">
            <a:spAutoFit/>
          </a:bodyPr>
          <a:lstStyle/>
          <a:p>
            <a:pPr marL="471488" lvl="0" indent="-471488">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Today we live in the information age.</a:t>
            </a:r>
          </a:p>
          <a:p>
            <a:pPr marL="471488" lvl="0" indent="-471488">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We are awash with information and yet, starving for wisdom. </a:t>
            </a:r>
          </a:p>
          <a:p>
            <a:pPr marL="471488" lvl="0" indent="-471488">
              <a:lnSpc>
                <a:spcPct val="90000"/>
              </a:lnSpc>
              <a:spcBef>
                <a:spcPts val="0"/>
              </a:spcBef>
              <a:spcAft>
                <a:spcPts val="600"/>
              </a:spcAft>
              <a:buFont typeface="Arial" panose="020B0604020202020204" pitchFamily="34" charset="0"/>
              <a:buChar char="•"/>
            </a:pPr>
            <a:r>
              <a:rPr lang="en-US" sz="4000" dirty="0">
                <a:solidFill>
                  <a:schemeClr val="bg1"/>
                </a:solidFill>
                <a:latin typeface="Aptos Display" panose="020B0004020202020204" pitchFamily="34" charset="0"/>
                <a:ea typeface="ＭＳ Ｐゴシック" charset="-128"/>
                <a:cs typeface="Calibri Light" panose="020F0302020204030204" pitchFamily="34" charset="0"/>
              </a:rPr>
              <a:t>Wisdom = Application of Knowledge</a:t>
            </a:r>
            <a:endParaRPr lang="en-US" sz="3800" dirty="0">
              <a:solidFill>
                <a:schemeClr val="tx1">
                  <a:lumMod val="65000"/>
                  <a:lumOff val="35000"/>
                </a:schemeClr>
              </a:solidFill>
              <a:latin typeface="Aptos Display" panose="020B0004020202020204" pitchFamily="34" charset="0"/>
              <a:ea typeface="ＭＳ Ｐゴシック" charset="-128"/>
              <a:cs typeface="Calibri Light" panose="020F0302020204030204" pitchFamily="34" charset="0"/>
            </a:endParaRPr>
          </a:p>
        </p:txBody>
      </p:sp>
      <p:sp>
        <p:nvSpPr>
          <p:cNvPr id="8" name="TextBox 7">
            <a:extLst>
              <a:ext uri="{FF2B5EF4-FFF2-40B4-BE49-F238E27FC236}">
                <a16:creationId xmlns:a16="http://schemas.microsoft.com/office/drawing/2014/main" id="{00F84F6D-BC0A-3AB8-0A55-0D27BC00787D}"/>
              </a:ext>
            </a:extLst>
          </p:cNvPr>
          <p:cNvSpPr txBox="1"/>
          <p:nvPr/>
        </p:nvSpPr>
        <p:spPr>
          <a:xfrm>
            <a:off x="228600" y="5"/>
            <a:ext cx="1097280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Wisdom</a:t>
            </a:r>
            <a:endParaRPr kumimoji="0" lang="en-US" sz="60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panose="020B0604020202020204" pitchFamily="34" charset="0"/>
            </a:endParaRPr>
          </a:p>
        </p:txBody>
      </p:sp>
      <p:sp>
        <p:nvSpPr>
          <p:cNvPr id="2" name="Rectangle 1">
            <a:extLst>
              <a:ext uri="{FF2B5EF4-FFF2-40B4-BE49-F238E27FC236}">
                <a16:creationId xmlns:a16="http://schemas.microsoft.com/office/drawing/2014/main" id="{1E92448E-8335-4921-8924-C3581D2512A2}"/>
              </a:ext>
            </a:extLst>
          </p:cNvPr>
          <p:cNvSpPr>
            <a:spLocks noChangeArrowheads="1"/>
          </p:cNvSpPr>
          <p:nvPr/>
        </p:nvSpPr>
        <p:spPr bwMode="auto">
          <a:xfrm>
            <a:off x="433552" y="3547529"/>
            <a:ext cx="11353800" cy="3005671"/>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3" name="TextBox 2">
            <a:extLst>
              <a:ext uri="{FF2B5EF4-FFF2-40B4-BE49-F238E27FC236}">
                <a16:creationId xmlns:a16="http://schemas.microsoft.com/office/drawing/2014/main" id="{4EAE0559-442F-8675-015F-C587E8C7AFF8}"/>
              </a:ext>
            </a:extLst>
          </p:cNvPr>
          <p:cNvSpPr txBox="1">
            <a:spLocks noChangeArrowheads="1"/>
          </p:cNvSpPr>
          <p:nvPr/>
        </p:nvSpPr>
        <p:spPr bwMode="auto">
          <a:xfrm>
            <a:off x="516978" y="3608740"/>
            <a:ext cx="11158044" cy="1754326"/>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Warren </a:t>
            </a:r>
            <a:r>
              <a:rPr lang="en-US" sz="3600" dirty="0" err="1">
                <a:solidFill>
                  <a:prstClr val="white"/>
                </a:solidFill>
                <a:latin typeface="Aptos Display" panose="020B0004020202020204" pitchFamily="34" charset="0"/>
                <a:cs typeface="Calibri Light" panose="020F0302020204030204" pitchFamily="34" charset="0"/>
              </a:rPr>
              <a:t>Wiersbe</a:t>
            </a:r>
            <a:r>
              <a:rPr lang="en-US" sz="3600" dirty="0">
                <a:solidFill>
                  <a:prstClr val="white"/>
                </a:solidFill>
                <a:latin typeface="Aptos Display" panose="020B0004020202020204" pitchFamily="34" charset="0"/>
                <a:cs typeface="Calibri Light" panose="020F0302020204030204" pitchFamily="34" charset="0"/>
              </a:rPr>
              <a:t>: ‘Computers can store data and obey signals, but they can’t give us the ability to use that knowledge wisely. What’s needed today is wisdom.’</a:t>
            </a:r>
            <a:endParaRPr lang="en-US" sz="37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879225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bg1"/>
                </a:solidFill>
                <a:effectLst/>
                <a:latin typeface="Aptos Display" panose="020B0004020202020204" pitchFamily="34" charset="0"/>
                <a:ea typeface="Cambria" panose="02040503050406030204" pitchFamily="18" charset="0"/>
              </a:rPr>
              <a:t>1</a:t>
            </a:r>
            <a:r>
              <a:rPr lang="en-US" sz="4000" dirty="0">
                <a:solidFill>
                  <a:schemeClr val="bg1"/>
                </a:solidFill>
                <a:effectLst/>
                <a:latin typeface="Aptos Display" panose="020B0004020202020204" pitchFamily="34" charset="0"/>
                <a:ea typeface="Cambria" panose="02040503050406030204" pitchFamily="18" charset="0"/>
              </a:rPr>
              <a:t> The proverbs of Solomon the son of David, king of Israel</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Tree>
    <p:extLst>
      <p:ext uri="{BB962C8B-B14F-4D97-AF65-F5344CB8AC3E}">
        <p14:creationId xmlns:p14="http://schemas.microsoft.com/office/powerpoint/2010/main" val="797110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B58CF-0C42-F3BF-826A-DDD7332BFB7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697FA83-CA54-3F02-6CAB-C229A0B03B29}"/>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The proverbs of </a:t>
            </a:r>
            <a:r>
              <a:rPr lang="en-US" sz="4000" dirty="0">
                <a:solidFill>
                  <a:schemeClr val="bg1"/>
                </a:solidFill>
                <a:effectLst/>
                <a:latin typeface="Aptos Display" panose="020B0004020202020204" pitchFamily="34" charset="0"/>
                <a:ea typeface="Cambria" panose="02040503050406030204" pitchFamily="18" charset="0"/>
              </a:rPr>
              <a:t>Solomon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the son of David, king of Israel</a:t>
            </a:r>
          </a:p>
        </p:txBody>
      </p:sp>
      <p:sp>
        <p:nvSpPr>
          <p:cNvPr id="8" name="TextBox 7">
            <a:extLst>
              <a:ext uri="{FF2B5EF4-FFF2-40B4-BE49-F238E27FC236}">
                <a16:creationId xmlns:a16="http://schemas.microsoft.com/office/drawing/2014/main" id="{29B253E2-0E48-63EF-0865-5940757D4B9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3" name="Rectangle 2">
            <a:extLst>
              <a:ext uri="{FF2B5EF4-FFF2-40B4-BE49-F238E27FC236}">
                <a16:creationId xmlns:a16="http://schemas.microsoft.com/office/drawing/2014/main" id="{A249BBCD-E0F4-51E3-E4A9-7AF0E427665D}"/>
              </a:ext>
            </a:extLst>
          </p:cNvPr>
          <p:cNvSpPr>
            <a:spLocks noChangeArrowheads="1"/>
          </p:cNvSpPr>
          <p:nvPr/>
        </p:nvSpPr>
        <p:spPr bwMode="auto">
          <a:xfrm>
            <a:off x="398741" y="1942735"/>
            <a:ext cx="6154459" cy="247686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4" name="TextBox 3">
            <a:extLst>
              <a:ext uri="{FF2B5EF4-FFF2-40B4-BE49-F238E27FC236}">
                <a16:creationId xmlns:a16="http://schemas.microsoft.com/office/drawing/2014/main" id="{FE57EE5E-2311-2B76-E84C-FF49A3BCB278}"/>
              </a:ext>
            </a:extLst>
          </p:cNvPr>
          <p:cNvSpPr txBox="1">
            <a:spLocks noChangeArrowheads="1"/>
          </p:cNvSpPr>
          <p:nvPr/>
        </p:nvSpPr>
        <p:spPr bwMode="auto">
          <a:xfrm>
            <a:off x="457200" y="2065853"/>
            <a:ext cx="6048348" cy="2277547"/>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Other contributors:</a:t>
            </a: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Men of Hezekiah</a:t>
            </a:r>
          </a:p>
          <a:p>
            <a:pPr lvl="1" indent="-457200" fontAlgn="auto">
              <a:spcBef>
                <a:spcPts val="0"/>
              </a:spcBef>
              <a:spcAft>
                <a:spcPts val="0"/>
              </a:spcAft>
              <a:buSzPct val="100000"/>
              <a:buFont typeface="Arial" panose="020B0604020202020204" pitchFamily="34" charset="0"/>
              <a:buChar char="•"/>
              <a:defRPr/>
            </a:pPr>
            <a:r>
              <a:rPr lang="en-US" sz="3400" dirty="0" err="1">
                <a:solidFill>
                  <a:prstClr val="white"/>
                </a:solidFill>
                <a:latin typeface="Aptos Display" panose="020B0004020202020204" pitchFamily="34" charset="0"/>
                <a:ea typeface="ＭＳ Ｐゴシック" charset="-128"/>
                <a:cs typeface="Calibri Light" panose="020F0302020204030204" pitchFamily="34" charset="0"/>
              </a:rPr>
              <a:t>Agur</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ea typeface="ＭＳ Ｐゴシック" charset="-128"/>
                <a:cs typeface="Calibri Light" panose="020F0302020204030204" pitchFamily="34" charset="0"/>
              </a:rPr>
              <a:t>King Lemuel</a:t>
            </a:r>
          </a:p>
        </p:txBody>
      </p:sp>
    </p:spTree>
    <p:extLst>
      <p:ext uri="{BB962C8B-B14F-4D97-AF65-F5344CB8AC3E}">
        <p14:creationId xmlns:p14="http://schemas.microsoft.com/office/powerpoint/2010/main" val="418583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8D22F-E50D-77CF-1D72-DD0FD1D3D29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7B9275C-3B1E-9B24-044A-E17ACEE20477}"/>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The proverbs of </a:t>
            </a:r>
            <a:r>
              <a:rPr lang="en-US" sz="4000" dirty="0">
                <a:solidFill>
                  <a:schemeClr val="bg1"/>
                </a:solidFill>
                <a:effectLst/>
                <a:latin typeface="Aptos Display" panose="020B0004020202020204" pitchFamily="34" charset="0"/>
                <a:ea typeface="Cambria" panose="02040503050406030204" pitchFamily="18" charset="0"/>
              </a:rPr>
              <a:t>Solomon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the son of David, king of Israel</a:t>
            </a:r>
          </a:p>
        </p:txBody>
      </p:sp>
      <p:sp>
        <p:nvSpPr>
          <p:cNvPr id="8" name="TextBox 7">
            <a:extLst>
              <a:ext uri="{FF2B5EF4-FFF2-40B4-BE49-F238E27FC236}">
                <a16:creationId xmlns:a16="http://schemas.microsoft.com/office/drawing/2014/main" id="{C400FE0C-6FA6-C06F-AE5D-D636AABB293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id="{85C10330-01D0-C4F1-285A-A07D5EDFB41E}"/>
              </a:ext>
            </a:extLst>
          </p:cNvPr>
          <p:cNvSpPr>
            <a:spLocks noChangeArrowheads="1"/>
          </p:cNvSpPr>
          <p:nvPr/>
        </p:nvSpPr>
        <p:spPr bwMode="auto">
          <a:xfrm>
            <a:off x="398741" y="1942735"/>
            <a:ext cx="6154459" cy="247686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6" name="TextBox 5">
            <a:extLst>
              <a:ext uri="{FF2B5EF4-FFF2-40B4-BE49-F238E27FC236}">
                <a16:creationId xmlns:a16="http://schemas.microsoft.com/office/drawing/2014/main" id="{73293AB8-4257-A3DA-9B1A-5B12A0BBD8A2}"/>
              </a:ext>
            </a:extLst>
          </p:cNvPr>
          <p:cNvSpPr txBox="1">
            <a:spLocks noChangeArrowheads="1"/>
          </p:cNvSpPr>
          <p:nvPr/>
        </p:nvSpPr>
        <p:spPr bwMode="auto">
          <a:xfrm>
            <a:off x="457200" y="2065853"/>
            <a:ext cx="6048348" cy="2215991"/>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Bio on Solomon</a:t>
            </a: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Background</a:t>
            </a: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His Great Wisdom</a:t>
            </a: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His Renown</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
        <p:nvSpPr>
          <p:cNvPr id="7" name="Rectangle 6">
            <a:extLst>
              <a:ext uri="{FF2B5EF4-FFF2-40B4-BE49-F238E27FC236}">
                <a16:creationId xmlns:a16="http://schemas.microsoft.com/office/drawing/2014/main" id="{3219E3F3-B211-50FE-F8C2-F2B82CACFF77}"/>
              </a:ext>
            </a:extLst>
          </p:cNvPr>
          <p:cNvSpPr>
            <a:spLocks noChangeArrowheads="1"/>
          </p:cNvSpPr>
          <p:nvPr/>
        </p:nvSpPr>
        <p:spPr bwMode="auto">
          <a:xfrm>
            <a:off x="609600" y="4250977"/>
            <a:ext cx="11353800" cy="247686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9" name="TextBox 8">
            <a:extLst>
              <a:ext uri="{FF2B5EF4-FFF2-40B4-BE49-F238E27FC236}">
                <a16:creationId xmlns:a16="http://schemas.microsoft.com/office/drawing/2014/main" id="{756F932E-329A-E5BE-1B0C-423DC95B0120}"/>
              </a:ext>
            </a:extLst>
          </p:cNvPr>
          <p:cNvSpPr txBox="1">
            <a:spLocks noChangeArrowheads="1"/>
          </p:cNvSpPr>
          <p:nvPr/>
        </p:nvSpPr>
        <p:spPr bwMode="auto">
          <a:xfrm>
            <a:off x="693026" y="4312188"/>
            <a:ext cx="11158044" cy="2308324"/>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1 Kings 4:29-34: “God gave Solomon very great wisdom and understanding, and knowledge as vast as the sands of the seashore. In fact, his wisdom exceeded that of all the wise men of the East and the wise men of Egypt. </a:t>
            </a:r>
            <a:endParaRPr lang="en-US" sz="37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6367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animBg="1"/>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21233-CDC5-551C-7B99-9ED2FF48EED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691B396-F963-3716-AEFF-E5126EA4DC3B}"/>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The proverbs of </a:t>
            </a:r>
            <a:r>
              <a:rPr lang="en-US" sz="4000" dirty="0">
                <a:solidFill>
                  <a:schemeClr val="bg1"/>
                </a:solidFill>
                <a:effectLst/>
                <a:latin typeface="Aptos Display" panose="020B0004020202020204" pitchFamily="34" charset="0"/>
                <a:ea typeface="Cambria" panose="02040503050406030204" pitchFamily="18" charset="0"/>
              </a:rPr>
              <a:t>Solomon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the son of David, king of Israel</a:t>
            </a:r>
          </a:p>
        </p:txBody>
      </p:sp>
      <p:sp>
        <p:nvSpPr>
          <p:cNvPr id="8" name="TextBox 7">
            <a:extLst>
              <a:ext uri="{FF2B5EF4-FFF2-40B4-BE49-F238E27FC236}">
                <a16:creationId xmlns:a16="http://schemas.microsoft.com/office/drawing/2014/main" id="{B1D10AB9-1DBA-1CB0-3D12-A9A27D65F6B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id="{554B8C72-5949-BD3E-94B5-1E20A0B8ECA3}"/>
              </a:ext>
            </a:extLst>
          </p:cNvPr>
          <p:cNvSpPr>
            <a:spLocks noChangeArrowheads="1"/>
          </p:cNvSpPr>
          <p:nvPr/>
        </p:nvSpPr>
        <p:spPr bwMode="auto">
          <a:xfrm>
            <a:off x="398741" y="1942735"/>
            <a:ext cx="6154459" cy="247686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6" name="TextBox 5">
            <a:extLst>
              <a:ext uri="{FF2B5EF4-FFF2-40B4-BE49-F238E27FC236}">
                <a16:creationId xmlns:a16="http://schemas.microsoft.com/office/drawing/2014/main" id="{B4A3804B-D543-BFEE-C3D9-AF00F8E86D5E}"/>
              </a:ext>
            </a:extLst>
          </p:cNvPr>
          <p:cNvSpPr txBox="1">
            <a:spLocks noChangeArrowheads="1"/>
          </p:cNvSpPr>
          <p:nvPr/>
        </p:nvSpPr>
        <p:spPr bwMode="auto">
          <a:xfrm>
            <a:off x="457200" y="2065853"/>
            <a:ext cx="6048348" cy="2215991"/>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Bio on Solomon</a:t>
            </a: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Background</a:t>
            </a: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His Great Wisdom</a:t>
            </a: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His Renown</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
        <p:nvSpPr>
          <p:cNvPr id="7" name="Rectangle 6">
            <a:extLst>
              <a:ext uri="{FF2B5EF4-FFF2-40B4-BE49-F238E27FC236}">
                <a16:creationId xmlns:a16="http://schemas.microsoft.com/office/drawing/2014/main" id="{F780AF93-110C-CFA0-D99F-70C75EC7156E}"/>
              </a:ext>
            </a:extLst>
          </p:cNvPr>
          <p:cNvSpPr>
            <a:spLocks noChangeArrowheads="1"/>
          </p:cNvSpPr>
          <p:nvPr/>
        </p:nvSpPr>
        <p:spPr bwMode="auto">
          <a:xfrm>
            <a:off x="609600" y="4250977"/>
            <a:ext cx="11353800" cy="247686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9" name="TextBox 8">
            <a:extLst>
              <a:ext uri="{FF2B5EF4-FFF2-40B4-BE49-F238E27FC236}">
                <a16:creationId xmlns:a16="http://schemas.microsoft.com/office/drawing/2014/main" id="{98A7F03D-470E-BE53-99CD-C17D1462C94B}"/>
              </a:ext>
            </a:extLst>
          </p:cNvPr>
          <p:cNvSpPr txBox="1">
            <a:spLocks noChangeArrowheads="1"/>
          </p:cNvSpPr>
          <p:nvPr/>
        </p:nvSpPr>
        <p:spPr bwMode="auto">
          <a:xfrm>
            <a:off x="693026" y="4312188"/>
            <a:ext cx="11158044" cy="2369880"/>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1 Kings 4:29-34: “His fame spread throughout all the surrounding nations. He composed some 3000 proverbs…He could speak with authority about all kinds of plants…animals, birds, small creatures, and fish.</a:t>
            </a:r>
          </a:p>
        </p:txBody>
      </p:sp>
    </p:spTree>
    <p:extLst>
      <p:ext uri="{BB962C8B-B14F-4D97-AF65-F5344CB8AC3E}">
        <p14:creationId xmlns:p14="http://schemas.microsoft.com/office/powerpoint/2010/main" val="1026033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45FA1-8AF1-018E-1F62-BCC49F373A1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0A2E8A9-4AAE-1AAF-E3CA-9150520659F4}"/>
              </a:ext>
            </a:extLst>
          </p:cNvPr>
          <p:cNvSpPr txBox="1">
            <a:spLocks noChangeArrowheads="1"/>
          </p:cNvSpPr>
          <p:nvPr/>
        </p:nvSpPr>
        <p:spPr bwMode="auto">
          <a:xfrm>
            <a:off x="304800" y="1295401"/>
            <a:ext cx="11658600" cy="1323439"/>
          </a:xfrm>
          <a:prstGeom prst="rect">
            <a:avLst/>
          </a:prstGeom>
          <a:noFill/>
          <a:ln w="9525">
            <a:noFill/>
            <a:miter lim="800000"/>
            <a:headEnd/>
            <a:tailEnd/>
          </a:ln>
        </p:spPr>
        <p:txBody>
          <a:bodyPr wrap="square">
            <a:spAutoFit/>
          </a:bodyPr>
          <a:lstStyle/>
          <a:p>
            <a:pPr marL="0" marR="0">
              <a:spcAft>
                <a:spcPts val="1000"/>
              </a:spcAft>
            </a:pPr>
            <a:r>
              <a:rPr lang="en-US" sz="40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 The proverbs of </a:t>
            </a:r>
            <a:r>
              <a:rPr lang="en-US" sz="4000" dirty="0">
                <a:solidFill>
                  <a:schemeClr val="bg1"/>
                </a:solidFill>
                <a:effectLst/>
                <a:latin typeface="Aptos Display" panose="020B0004020202020204" pitchFamily="34" charset="0"/>
                <a:ea typeface="Cambria" panose="02040503050406030204" pitchFamily="18" charset="0"/>
              </a:rPr>
              <a:t>Solomon </a:t>
            </a:r>
            <a:r>
              <a:rPr lang="en-US" sz="4000" dirty="0">
                <a:solidFill>
                  <a:schemeClr val="tx1">
                    <a:lumMod val="50000"/>
                    <a:lumOff val="50000"/>
                  </a:schemeClr>
                </a:solidFill>
                <a:effectLst/>
                <a:latin typeface="Aptos Display" panose="020B0004020202020204" pitchFamily="34" charset="0"/>
                <a:ea typeface="Cambria" panose="02040503050406030204" pitchFamily="18" charset="0"/>
              </a:rPr>
              <a:t>the son of David, king of Israel</a:t>
            </a:r>
          </a:p>
        </p:txBody>
      </p:sp>
      <p:sp>
        <p:nvSpPr>
          <p:cNvPr id="8" name="TextBox 7">
            <a:extLst>
              <a:ext uri="{FF2B5EF4-FFF2-40B4-BE49-F238E27FC236}">
                <a16:creationId xmlns:a16="http://schemas.microsoft.com/office/drawing/2014/main" id="{C1B6D055-5EAA-3537-F28D-14DA25C8B52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cap="none"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rPr>
              <a:t>Proverbs 1</a:t>
            </a:r>
            <a:endParaRPr kumimoji="0" lang="en-US" sz="4400" u="none" strike="noStrike" kern="1200" cap="all" spc="0" normalizeH="0" baseline="0" noProof="0" dirty="0">
              <a:ln>
                <a:noFill/>
              </a:ln>
              <a:solidFill>
                <a:prstClr val="white"/>
              </a:solidFill>
              <a:effectLst/>
              <a:uLnTx/>
              <a:uFillTx/>
              <a:latin typeface="Aptos Display" panose="020B0004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id="{C963159B-8E89-D73F-5A46-71C9C411E8CE}"/>
              </a:ext>
            </a:extLst>
          </p:cNvPr>
          <p:cNvSpPr>
            <a:spLocks noChangeArrowheads="1"/>
          </p:cNvSpPr>
          <p:nvPr/>
        </p:nvSpPr>
        <p:spPr bwMode="auto">
          <a:xfrm>
            <a:off x="398741" y="1942735"/>
            <a:ext cx="6154459" cy="247686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6" name="TextBox 5">
            <a:extLst>
              <a:ext uri="{FF2B5EF4-FFF2-40B4-BE49-F238E27FC236}">
                <a16:creationId xmlns:a16="http://schemas.microsoft.com/office/drawing/2014/main" id="{EDB7DA2F-2D7A-2FBD-A917-8683CFA59204}"/>
              </a:ext>
            </a:extLst>
          </p:cNvPr>
          <p:cNvSpPr txBox="1">
            <a:spLocks noChangeArrowheads="1"/>
          </p:cNvSpPr>
          <p:nvPr/>
        </p:nvSpPr>
        <p:spPr bwMode="auto">
          <a:xfrm>
            <a:off x="457200" y="2065853"/>
            <a:ext cx="6048348" cy="2215991"/>
          </a:xfrm>
          <a:prstGeom prst="rect">
            <a:avLst/>
          </a:prstGeom>
          <a:noFill/>
          <a:ln w="38100">
            <a:noFill/>
            <a:miter lim="800000"/>
            <a:headEnd/>
            <a:tailEnd/>
          </a:ln>
        </p:spPr>
        <p:txBody>
          <a:bodyPr wrap="square">
            <a:spAutoFit/>
          </a:bodyPr>
          <a:lstStyle/>
          <a:p>
            <a:pPr marL="0" lvl="1" fontAlgn="auto">
              <a:spcBef>
                <a:spcPts val="0"/>
              </a:spcBef>
              <a:spcAft>
                <a:spcPts val="0"/>
              </a:spcAft>
              <a:buSzPct val="100000"/>
              <a:defRPr/>
            </a:pPr>
            <a:r>
              <a:rPr lang="en-US" sz="3600" dirty="0">
                <a:solidFill>
                  <a:prstClr val="white"/>
                </a:solidFill>
                <a:latin typeface="Aptos Display" panose="020B0004020202020204" pitchFamily="34" charset="0"/>
                <a:cs typeface="Calibri Light" panose="020F0302020204030204" pitchFamily="34" charset="0"/>
              </a:rPr>
              <a:t>Bio on Solomon</a:t>
            </a: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Background</a:t>
            </a: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His Great Wisdom</a:t>
            </a:r>
          </a:p>
          <a:p>
            <a:pPr lvl="1" indent="-457200" fontAlgn="auto">
              <a:spcBef>
                <a:spcPts val="0"/>
              </a:spcBef>
              <a:spcAft>
                <a:spcPts val="0"/>
              </a:spcAft>
              <a:buSzPct val="100000"/>
              <a:buFont typeface="Arial" panose="020B0604020202020204" pitchFamily="34" charset="0"/>
              <a:buChar char="•"/>
              <a:defRPr/>
            </a:pPr>
            <a:r>
              <a:rPr lang="en-US" sz="3400" dirty="0">
                <a:solidFill>
                  <a:prstClr val="white"/>
                </a:solidFill>
                <a:latin typeface="Aptos Display" panose="020B0004020202020204" pitchFamily="34" charset="0"/>
                <a:cs typeface="Calibri Light" panose="020F0302020204030204" pitchFamily="34" charset="0"/>
              </a:rPr>
              <a:t>His Renown</a:t>
            </a:r>
            <a:endParaRPr lang="en-US" sz="3400" dirty="0">
              <a:solidFill>
                <a:prstClr val="white"/>
              </a:solidFill>
              <a:latin typeface="Aptos Display" panose="020B0004020202020204" pitchFamily="34" charset="0"/>
              <a:ea typeface="ＭＳ Ｐゴシック" charset="-128"/>
              <a:cs typeface="Calibri Light" panose="020F0302020204030204" pitchFamily="34" charset="0"/>
            </a:endParaRPr>
          </a:p>
        </p:txBody>
      </p:sp>
      <p:sp>
        <p:nvSpPr>
          <p:cNvPr id="7" name="Rectangle 6">
            <a:extLst>
              <a:ext uri="{FF2B5EF4-FFF2-40B4-BE49-F238E27FC236}">
                <a16:creationId xmlns:a16="http://schemas.microsoft.com/office/drawing/2014/main" id="{2DBA0064-C6F4-6647-B9E0-3376FE23A0D3}"/>
              </a:ext>
            </a:extLst>
          </p:cNvPr>
          <p:cNvSpPr>
            <a:spLocks noChangeArrowheads="1"/>
          </p:cNvSpPr>
          <p:nvPr/>
        </p:nvSpPr>
        <p:spPr bwMode="auto">
          <a:xfrm>
            <a:off x="609600" y="4250977"/>
            <a:ext cx="11353800" cy="247686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Aptos Display" panose="020B0004020202020204" pitchFamily="34" charset="0"/>
              <a:ea typeface="+mn-ea"/>
            </a:endParaRPr>
          </a:p>
        </p:txBody>
      </p:sp>
      <p:sp>
        <p:nvSpPr>
          <p:cNvPr id="9" name="TextBox 8">
            <a:extLst>
              <a:ext uri="{FF2B5EF4-FFF2-40B4-BE49-F238E27FC236}">
                <a16:creationId xmlns:a16="http://schemas.microsoft.com/office/drawing/2014/main" id="{E5DE324C-AFF8-F911-4342-F23AE21A38B7}"/>
              </a:ext>
            </a:extLst>
          </p:cNvPr>
          <p:cNvSpPr txBox="1">
            <a:spLocks noChangeArrowheads="1"/>
          </p:cNvSpPr>
          <p:nvPr/>
        </p:nvSpPr>
        <p:spPr bwMode="auto">
          <a:xfrm>
            <a:off x="693026" y="4312188"/>
            <a:ext cx="11158044" cy="1200329"/>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600" dirty="0">
                <a:solidFill>
                  <a:prstClr val="white"/>
                </a:solidFill>
                <a:latin typeface="Aptos Display" panose="020B0004020202020204" pitchFamily="34" charset="0"/>
                <a:cs typeface="Calibri Light" panose="020F0302020204030204" pitchFamily="34" charset="0"/>
              </a:rPr>
              <a:t>1 Kings 4:29-34: “And kings from every nation sent their ambassadors to listen to the wisdom of Solomon.”</a:t>
            </a:r>
          </a:p>
        </p:txBody>
      </p:sp>
    </p:spTree>
    <p:extLst>
      <p:ext uri="{BB962C8B-B14F-4D97-AF65-F5344CB8AC3E}">
        <p14:creationId xmlns:p14="http://schemas.microsoft.com/office/powerpoint/2010/main" val="46936537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2257</Words>
  <Application>Microsoft Office PowerPoint</Application>
  <PresentationFormat>Widescreen</PresentationFormat>
  <Paragraphs>190</Paragraphs>
  <Slides>38</Slides>
  <Notes>38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ＭＳ Ｐゴシック</vt:lpstr>
      <vt:lpstr>Aptos Display</vt:lpstr>
      <vt:lpstr>Arial</vt:lpstr>
      <vt:lpstr>Calibri</vt:lpstr>
      <vt:lpstr>Calibri Light</vt:lpstr>
      <vt:lpstr>Cambria</vt:lpstr>
      <vt:lpstr>Times New Roman</vt:lpstr>
      <vt:lpstr>1_Office Theme</vt:lpstr>
      <vt:lpstr>PROVERBS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PROVERBS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2025-03-03T15:31:18Z</dcterms:created>
  <dcterms:modified xsi:type="dcterms:W3CDTF">2025-03-03T15:31:23Z</dcterms:modified>
</cp:coreProperties>
</file>