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5"/>
  </p:notesMasterIdLst>
  <p:sldIdLst>
    <p:sldId id="1561" r:id="rId3"/>
    <p:sldId id="2252" r:id="rId4"/>
    <p:sldId id="2027" r:id="rId5"/>
    <p:sldId id="2028" r:id="rId6"/>
    <p:sldId id="2029" r:id="rId7"/>
    <p:sldId id="2253" r:id="rId8"/>
    <p:sldId id="2030" r:id="rId9"/>
    <p:sldId id="2196" r:id="rId10"/>
    <p:sldId id="2197" r:id="rId11"/>
    <p:sldId id="2031" r:id="rId12"/>
    <p:sldId id="2282" r:id="rId13"/>
    <p:sldId id="2180" r:id="rId14"/>
    <p:sldId id="2195" r:id="rId15"/>
    <p:sldId id="2181" r:id="rId16"/>
    <p:sldId id="2199" r:id="rId17"/>
    <p:sldId id="2182" r:id="rId18"/>
    <p:sldId id="2283" r:id="rId19"/>
    <p:sldId id="2281" r:id="rId20"/>
    <p:sldId id="2200" r:id="rId21"/>
    <p:sldId id="2239" r:id="rId22"/>
    <p:sldId id="2284" r:id="rId23"/>
    <p:sldId id="2242" r:id="rId24"/>
    <p:sldId id="2246" r:id="rId25"/>
    <p:sldId id="2245" r:id="rId26"/>
    <p:sldId id="2285" r:id="rId27"/>
    <p:sldId id="2280" r:id="rId28"/>
    <p:sldId id="2183" r:id="rId29"/>
    <p:sldId id="2250" r:id="rId30"/>
    <p:sldId id="2184" r:id="rId31"/>
    <p:sldId id="2286" r:id="rId32"/>
    <p:sldId id="2185" r:id="rId33"/>
    <p:sldId id="2287" r:id="rId34"/>
    <p:sldId id="2186" r:id="rId35"/>
    <p:sldId id="2288" r:id="rId36"/>
    <p:sldId id="2187" r:id="rId37"/>
    <p:sldId id="2188" r:id="rId38"/>
    <p:sldId id="2256" r:id="rId39"/>
    <p:sldId id="2267" r:id="rId40"/>
    <p:sldId id="2265" r:id="rId41"/>
    <p:sldId id="2269" r:id="rId42"/>
    <p:sldId id="2270" r:id="rId43"/>
    <p:sldId id="2266" r:id="rId44"/>
    <p:sldId id="2276" r:id="rId45"/>
    <p:sldId id="2275" r:id="rId46"/>
    <p:sldId id="2278" r:id="rId47"/>
    <p:sldId id="2271" r:id="rId48"/>
    <p:sldId id="2261" r:id="rId49"/>
    <p:sldId id="2262" r:id="rId50"/>
    <p:sldId id="2279" r:id="rId51"/>
    <p:sldId id="1523" r:id="rId52"/>
    <p:sldId id="1897" r:id="rId53"/>
    <p:sldId id="189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957C61"/>
    <a:srgbClr val="966636"/>
    <a:srgbClr val="386A78"/>
    <a:srgbClr val="5F8893"/>
    <a:srgbClr val="497885"/>
    <a:srgbClr val="928364"/>
    <a:srgbClr val="777359"/>
    <a:srgbClr val="878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57" autoAdjust="0"/>
    <p:restoredTop sz="85457" autoAdjust="0"/>
  </p:normalViewPr>
  <p:slideViewPr>
    <p:cSldViewPr>
      <p:cViewPr varScale="1">
        <p:scale>
          <a:sx n="56" d="100"/>
          <a:sy n="56" d="100"/>
        </p:scale>
        <p:origin x="80" y="2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EB7E8-D014-0E0F-E95D-84FE5AEA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898FD-CE0B-CAFC-577B-163150E17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D216B-DDC2-FF72-80A8-4567D300C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2889C-D61A-134D-E4F2-F8B51D171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3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EB7E8-D014-0E0F-E95D-84FE5AEA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898FD-CE0B-CAFC-577B-163150E17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D216B-DDC2-FF72-80A8-4567D300C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2889C-D61A-134D-E4F2-F8B51D171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6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4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000" b="1" spc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55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25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72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9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1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136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53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683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218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39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81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90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8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0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5076-D256-472B-09E4-239E6991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7FBB8-7D26-E93A-59AA-9C175B403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F4205-4E2F-04B6-8F1E-A1333EFB5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4656A-C442-699A-4E21-C5E379309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89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9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30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6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6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6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75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3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936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41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3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37427-C995-E57C-9A16-C1D0214F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9DB00-9C38-D852-4355-9D387AFCF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8A481-A2BA-549E-923C-26DD35F7D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84C1C-663E-92E1-B9FD-C5775F4B3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294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58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123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09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43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4698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737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567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2173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678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9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D0FC7-792D-3CB0-6B07-11A81C71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3767B-0F3A-D54E-749D-AFBD1196C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20D8F-0896-AAF6-EF52-2295F54D1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D8A6-3080-462E-7B6E-832096290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91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6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D0FC7-792D-3CB0-6B07-11A81C71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3767B-0F3A-D54E-749D-AFBD1196C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20D8F-0896-AAF6-EF52-2295F54D1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D8A6-3080-462E-7B6E-832096290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6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7AEFC-A355-880A-5380-AE5FCC1F4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DE7808-59BE-C09F-6B4B-6F0715709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7EB37-A6F0-2EE7-8FE5-AFF3E10DE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AA86-495D-8823-C6A3-E291B8061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678D-8422-C1A6-ED20-902DA553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6FFEB-C7CA-C7EE-3F81-0FFA29B57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8ED09-D201-2A6B-3E62-63F184A26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7A119-426F-8B36-4A7F-B2605204A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5D022-A9F0-D6C8-546F-10B35C10B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BEDE85-FFA6-67A3-1F30-BAFFF758B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263DC-EFB1-D036-4E75-54BF67775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21801-F54B-A43C-AE1B-A30F4966A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26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BC0E2-F289-DEA0-530D-B79FE4D2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79102967-F1F9-47B8-9458-124C4A39E82B}"/>
              </a:ext>
            </a:extLst>
          </p:cNvPr>
          <p:cNvSpPr/>
          <p:nvPr/>
        </p:nvSpPr>
        <p:spPr>
          <a:xfrm>
            <a:off x="2590800" y="533400"/>
            <a:ext cx="9232076" cy="4800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larger body of prophetic Scripture is devoted to the subject of the millennium… than any other one subject.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millennial age, in which the purposes of God are fully realized on the earth, demands considerable attention.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J. Dwight Pentecost,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Things to Come: A Study in Biblical Eschatology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</a:t>
            </a:r>
            <a:r>
              <a:rPr lang="en-GB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Academie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1964), 476.</a:t>
            </a:r>
            <a:endParaRPr kumimoji="0" lang="en-US" sz="2400" b="1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BC0E2-F289-DEA0-530D-B79FE4D2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79102967-F1F9-47B8-9458-124C4A39E82B}"/>
              </a:ext>
            </a:extLst>
          </p:cNvPr>
          <p:cNvSpPr/>
          <p:nvPr/>
        </p:nvSpPr>
        <p:spPr>
          <a:xfrm>
            <a:off x="2590800" y="533400"/>
            <a:ext cx="9232076" cy="4800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larger body of prophetic Scripture is devoted to the subject of the millennium… than any other one subject.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millennial age, in which the purposes of God are fully realized on the earth, demands considerable attention.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J. Dwight Pentecost,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Things to Come: A Study in Biblical Eschatology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</a:t>
            </a:r>
            <a:r>
              <a:rPr lang="en-GB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Academie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1964), 476.</a:t>
            </a:r>
            <a:endParaRPr kumimoji="0" lang="en-US" sz="2400" b="1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16706-1D7E-49D2-A3AC-27F2DDAE43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590800"/>
            <a:ext cx="6858000" cy="38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4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20:1)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an angel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coming down out of heaven</a:t>
            </a:r>
            <a:endParaRPr lang="en-GB" sz="4000" b="1" spc="-15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DB40564B-0F6E-4BE4-B1CE-1494CC698DC0}"/>
              </a:ext>
            </a:extLst>
          </p:cNvPr>
          <p:cNvSpPr/>
          <p:nvPr/>
        </p:nvSpPr>
        <p:spPr>
          <a:xfrm>
            <a:off x="4952999" y="884176"/>
            <a:ext cx="7086601" cy="9446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setting is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not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heaven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339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20:1)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an angel coming down out of heaven,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the key to the Abyss and holding in his hand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great chain.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EAC736B-8310-400A-973F-71FA9344F684}"/>
              </a:ext>
            </a:extLst>
          </p:cNvPr>
          <p:cNvSpPr/>
          <p:nvPr/>
        </p:nvSpPr>
        <p:spPr>
          <a:xfrm>
            <a:off x="5257800" y="1524000"/>
            <a:ext cx="6769443" cy="25908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8:31) The demons begged Jesus repeatedly not to order them to go into the Abyss.</a:t>
            </a:r>
          </a:p>
          <a:p>
            <a:pPr lvl="0" algn="ctr"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cf. Revelation 9:1, 11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2CC1D50-52F0-446A-8B34-AE02E89D5A4E}"/>
              </a:ext>
            </a:extLst>
          </p:cNvPr>
          <p:cNvSpPr/>
          <p:nvPr/>
        </p:nvSpPr>
        <p:spPr>
          <a:xfrm>
            <a:off x="266535" y="3831138"/>
            <a:ext cx="6723013" cy="28340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(Jude 6) [God] has kept [these fallen angels] in darkness, bound with everlasting chains for judgment on the great Day.</a:t>
            </a:r>
            <a:endParaRPr kumimoji="0" lang="en-US" sz="4000" b="1" i="0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DE8C02-60B0-403E-89DD-6F0420181E0B}"/>
              </a:ext>
            </a:extLst>
          </p:cNvPr>
          <p:cNvSpPr/>
          <p:nvPr/>
        </p:nvSpPr>
        <p:spPr>
          <a:xfrm>
            <a:off x="4226625" y="747258"/>
            <a:ext cx="1464625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66EE4B-EB02-49B6-B511-2EE899BCEAF7}"/>
              </a:ext>
            </a:extLst>
          </p:cNvPr>
          <p:cNvSpPr/>
          <p:nvPr/>
        </p:nvSpPr>
        <p:spPr>
          <a:xfrm>
            <a:off x="9779426" y="2931226"/>
            <a:ext cx="1498174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C73871-6DC3-4071-AD2D-2B11E5DC6D79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958938" y="1383069"/>
            <a:ext cx="5569575" cy="1548157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6984BB-9644-4C09-A8C5-95DCC08EF538}"/>
              </a:ext>
            </a:extLst>
          </p:cNvPr>
          <p:cNvSpPr/>
          <p:nvPr/>
        </p:nvSpPr>
        <p:spPr>
          <a:xfrm>
            <a:off x="88392" y="1366348"/>
            <a:ext cx="2871532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717325-E63A-41DD-9C54-793A69C62007}"/>
              </a:ext>
            </a:extLst>
          </p:cNvPr>
          <p:cNvSpPr/>
          <p:nvPr/>
        </p:nvSpPr>
        <p:spPr>
          <a:xfrm>
            <a:off x="2959924" y="5271921"/>
            <a:ext cx="3821875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200484-1187-42E1-A7C5-3E0885C039AD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1524158" y="2002159"/>
            <a:ext cx="3346704" cy="3269762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0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seized the dragon, that ancient serpent, who is the devil, or Satan, and bound him for a thousand years.</a:t>
            </a:r>
          </a:p>
        </p:txBody>
      </p:sp>
    </p:spTree>
    <p:extLst>
      <p:ext uri="{BB962C8B-B14F-4D97-AF65-F5344CB8AC3E}">
        <p14:creationId xmlns:p14="http://schemas.microsoft.com/office/powerpoint/2010/main" val="101172925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20:2)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seized the dragon, that ancient serpent, who is the devil, or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Satan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bound him for a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thousand years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860699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20:3)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angel threw Satan into the Abyss.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locked and sealed it over him,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that, he must be set free for a short time.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25BF164-6433-47F0-BA03-1AF961893AA2}"/>
              </a:ext>
            </a:extLst>
          </p:cNvPr>
          <p:cNvSpPr/>
          <p:nvPr/>
        </p:nvSpPr>
        <p:spPr>
          <a:xfrm>
            <a:off x="2639350" y="3124200"/>
            <a:ext cx="9464258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Some theologians hold that this period of time is symbolic for right now: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Church Age.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(i.e. Amillennialism, Postmillennialism)</a:t>
            </a:r>
          </a:p>
          <a:p>
            <a:pPr lvl="0"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we evaluate these views…?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3C8F4D-1DA1-4EED-82E8-6191C8383283}"/>
              </a:ext>
            </a:extLst>
          </p:cNvPr>
          <p:cNvSpPr/>
          <p:nvPr/>
        </p:nvSpPr>
        <p:spPr>
          <a:xfrm>
            <a:off x="81523" y="1933700"/>
            <a:ext cx="3206952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59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20:3)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angel threw Satan into the Abyss.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locked and sealed it over him,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that, he must be set free for a short time.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25BF164-6433-47F0-BA03-1AF961893AA2}"/>
              </a:ext>
            </a:extLst>
          </p:cNvPr>
          <p:cNvSpPr/>
          <p:nvPr/>
        </p:nvSpPr>
        <p:spPr>
          <a:xfrm>
            <a:off x="2639350" y="3124200"/>
            <a:ext cx="9464258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Some theologians hold that this period of time is symbolic for right now: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Church Age.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(i.e. Amillennialism, Postmillennialism)</a:t>
            </a:r>
          </a:p>
          <a:p>
            <a:pPr lvl="0"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we evaluate these views…?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3C8F4D-1DA1-4EED-82E8-6191C8383283}"/>
              </a:ext>
            </a:extLst>
          </p:cNvPr>
          <p:cNvSpPr/>
          <p:nvPr/>
        </p:nvSpPr>
        <p:spPr>
          <a:xfrm>
            <a:off x="81523" y="1933700"/>
            <a:ext cx="3206952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6A787-2BCB-4042-A7AE-3A4F9CE28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3318" y="270209"/>
            <a:ext cx="3561182" cy="554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447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20:3)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locked and sealed it over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After that, he must be set free for a short time.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25BF164-6433-47F0-BA03-1AF961893AA2}"/>
              </a:ext>
            </a:extLst>
          </p:cNvPr>
          <p:cNvSpPr/>
          <p:nvPr/>
        </p:nvSpPr>
        <p:spPr>
          <a:xfrm>
            <a:off x="2639350" y="3124200"/>
            <a:ext cx="9464258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7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major problem…</a:t>
            </a:r>
          </a:p>
          <a:p>
            <a:pPr lvl="0" algn="ctr">
              <a:defRPr/>
            </a:pPr>
            <a:r>
              <a:rPr lang="en-GB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need to believe that Satan is </a:t>
            </a:r>
            <a:r>
              <a:rPr lang="en-GB" sz="6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GB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bound!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3C8F4D-1DA1-4EED-82E8-6191C8383283}"/>
              </a:ext>
            </a:extLst>
          </p:cNvPr>
          <p:cNvSpPr/>
          <p:nvPr/>
        </p:nvSpPr>
        <p:spPr>
          <a:xfrm>
            <a:off x="81523" y="1933700"/>
            <a:ext cx="3206952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249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6433-538F-41B5-9D60-8EF576C1EC24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Incarceration of Satan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D1508-F3B4-4F91-AEEF-1C38D7B34754}"/>
              </a:ext>
            </a:extLst>
          </p:cNvPr>
          <p:cNvSpPr txBox="1"/>
          <p:nvPr/>
        </p:nvSpPr>
        <p:spPr>
          <a:xfrm>
            <a:off x="76200" y="850075"/>
            <a:ext cx="7940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seized the dragon, that ancient serpent, who is the devil, or Satan, and bound him for a thousand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locked and sealed it over him,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20:2-3</a:t>
            </a:r>
          </a:p>
        </p:txBody>
      </p:sp>
    </p:spTree>
    <p:extLst>
      <p:ext uri="{BB962C8B-B14F-4D97-AF65-F5344CB8AC3E}">
        <p14:creationId xmlns:p14="http://schemas.microsoft.com/office/powerpoint/2010/main" val="39016157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1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6433-538F-41B5-9D60-8EF576C1EC24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Incarceration of Satan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B05D-4272-4697-B43A-ED7DB4210069}"/>
              </a:ext>
            </a:extLst>
          </p:cNvPr>
          <p:cNvSpPr txBox="1"/>
          <p:nvPr/>
        </p:nvSpPr>
        <p:spPr>
          <a:xfrm>
            <a:off x="76200" y="850075"/>
            <a:ext cx="7940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seized the dragon, that ancient serpent, who is the devil, or Satan, and bound him for a thousand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locked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sealed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over him,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20:2-3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B80940-5C25-42D3-878C-86E5D2DEA52C}"/>
              </a:ext>
            </a:extLst>
          </p:cNvPr>
          <p:cNvSpPr/>
          <p:nvPr/>
        </p:nvSpPr>
        <p:spPr>
          <a:xfrm>
            <a:off x="1283525" y="128650"/>
            <a:ext cx="10820400" cy="3147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sealed “could just as well connote the general idea of ‘authority over,’ which is its primary meaning also in Dan. 6:17 and Matt. 27:66.”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G.K. Beale,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Book of 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(Grand Rapids, MI. William B. Eerdmans Publishing Company, 1999), 985-986.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08FF8-9101-4420-8198-21D4CCFBC419}"/>
              </a:ext>
            </a:extLst>
          </p:cNvPr>
          <p:cNvSpPr/>
          <p:nvPr/>
        </p:nvSpPr>
        <p:spPr>
          <a:xfrm>
            <a:off x="5426520" y="1647230"/>
            <a:ext cx="219348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BBA733-3F50-4A2E-83DF-E55FC018FFF5}"/>
              </a:ext>
            </a:extLst>
          </p:cNvPr>
          <p:cNvSpPr/>
          <p:nvPr/>
        </p:nvSpPr>
        <p:spPr>
          <a:xfrm>
            <a:off x="8322120" y="1612324"/>
            <a:ext cx="272688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9273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6433-538F-41B5-9D60-8EF576C1EC24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Incarceration of Satan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B05D-4272-4697-B43A-ED7DB4210069}"/>
              </a:ext>
            </a:extLst>
          </p:cNvPr>
          <p:cNvSpPr txBox="1"/>
          <p:nvPr/>
        </p:nvSpPr>
        <p:spPr>
          <a:xfrm>
            <a:off x="76200" y="850075"/>
            <a:ext cx="7940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seized the dragon, that ancient serpent, who is the devil, or Satan, and bound him for a thousand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locked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sealed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over him,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20:2-3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B80940-5C25-42D3-878C-86E5D2DEA52C}"/>
              </a:ext>
            </a:extLst>
          </p:cNvPr>
          <p:cNvSpPr/>
          <p:nvPr/>
        </p:nvSpPr>
        <p:spPr>
          <a:xfrm>
            <a:off x="1283525" y="128650"/>
            <a:ext cx="10820400" cy="3147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sealed “could just as well connote the general idea of ‘authority over,’ which is its primary meaning also in Dan. 6:17 and Matt. 27:66.”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G.K. Beale,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Book of 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(Grand Rapids, MI. William B. Eerdmans Publishing Company, 1999), 985-986.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08FF8-9101-4420-8198-21D4CCFBC419}"/>
              </a:ext>
            </a:extLst>
          </p:cNvPr>
          <p:cNvSpPr/>
          <p:nvPr/>
        </p:nvSpPr>
        <p:spPr>
          <a:xfrm>
            <a:off x="5426520" y="1647230"/>
            <a:ext cx="219348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BBA733-3F50-4A2E-83DF-E55FC018FFF5}"/>
              </a:ext>
            </a:extLst>
          </p:cNvPr>
          <p:cNvSpPr/>
          <p:nvPr/>
        </p:nvSpPr>
        <p:spPr>
          <a:xfrm>
            <a:off x="8322120" y="1612324"/>
            <a:ext cx="272688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C888C-D7C9-4DAD-86A1-393195B241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23" y="2438400"/>
            <a:ext cx="6075500" cy="4252850"/>
          </a:xfrm>
          <a:prstGeom prst="rect">
            <a:avLst/>
          </a:prstGeom>
          <a:ln w="38100">
            <a:solidFill>
              <a:srgbClr val="FFFF99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A712A0-AD63-41D4-B78D-14F8E1277C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560" y="2447578"/>
            <a:ext cx="4243672" cy="4243672"/>
          </a:xfrm>
          <a:prstGeom prst="rect">
            <a:avLst/>
          </a:prstGeom>
          <a:ln w="38100">
            <a:solidFill>
              <a:srgbClr val="FFFF99"/>
            </a:solidFill>
          </a:ln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93C175A-94C2-4312-B2C8-62154DE9EFE6}"/>
              </a:ext>
            </a:extLst>
          </p:cNvPr>
          <p:cNvSpPr/>
          <p:nvPr/>
        </p:nvSpPr>
        <p:spPr>
          <a:xfrm>
            <a:off x="609600" y="4342051"/>
            <a:ext cx="8382000" cy="22859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same word is used for being “sealed” (</a:t>
            </a:r>
            <a:r>
              <a:rPr kumimoji="0" lang="en-GB" sz="48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sphragizō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in Christ.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Corinthians 1:22; Ephesians 1:13; 4:30</a:t>
            </a:r>
          </a:p>
        </p:txBody>
      </p:sp>
    </p:spTree>
    <p:extLst>
      <p:ext uri="{BB962C8B-B14F-4D97-AF65-F5344CB8AC3E}">
        <p14:creationId xmlns:p14="http://schemas.microsoft.com/office/powerpoint/2010/main" val="4277185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6433-538F-41B5-9D60-8EF576C1EC24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Incarceration of Satan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B05D-4272-4697-B43A-ED7DB4210069}"/>
              </a:ext>
            </a:extLst>
          </p:cNvPr>
          <p:cNvSpPr txBox="1"/>
          <p:nvPr/>
        </p:nvSpPr>
        <p:spPr>
          <a:xfrm>
            <a:off x="76200" y="850075"/>
            <a:ext cx="7940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seized the dragon, that ancient serpent, who is the devil, or Satan,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bound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him for a thousand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into the Abyss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locked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sealed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over him,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20:2-3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DF30B3-F1BF-4348-9D0D-ACC0CF955678}"/>
              </a:ext>
            </a:extLst>
          </p:cNvPr>
          <p:cNvSpPr/>
          <p:nvPr/>
        </p:nvSpPr>
        <p:spPr>
          <a:xfrm>
            <a:off x="1390686" y="3351812"/>
            <a:ext cx="1498173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69E24D-998E-4861-84B8-98F64785DBB1}"/>
              </a:ext>
            </a:extLst>
          </p:cNvPr>
          <p:cNvSpPr/>
          <p:nvPr/>
        </p:nvSpPr>
        <p:spPr>
          <a:xfrm>
            <a:off x="3593275" y="3351812"/>
            <a:ext cx="1498174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0E55A8-F8FE-4C71-8973-3FAA8F49ECF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888859" y="3669718"/>
            <a:ext cx="704416" cy="9256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E4075B-C271-492D-9456-92240CD6E755}"/>
              </a:ext>
            </a:extLst>
          </p:cNvPr>
          <p:cNvSpPr/>
          <p:nvPr/>
        </p:nvSpPr>
        <p:spPr>
          <a:xfrm>
            <a:off x="662050" y="2121725"/>
            <a:ext cx="160020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E21D0B-237B-47F4-98EA-E5A48828A388}"/>
              </a:ext>
            </a:extLst>
          </p:cNvPr>
          <p:cNvCxnSpPr>
            <a:cxnSpLocks/>
            <a:stCxn id="18" idx="2"/>
            <a:endCxn id="5" idx="0"/>
          </p:cNvCxnSpPr>
          <p:nvPr/>
        </p:nvCxnSpPr>
        <p:spPr>
          <a:xfrm>
            <a:off x="1462150" y="2757536"/>
            <a:ext cx="677623" cy="594276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E43D6E-7BFB-46D6-82FF-6BCE1543EDC1}"/>
              </a:ext>
            </a:extLst>
          </p:cNvPr>
          <p:cNvSpPr/>
          <p:nvPr/>
        </p:nvSpPr>
        <p:spPr>
          <a:xfrm>
            <a:off x="4797156" y="2712500"/>
            <a:ext cx="3046494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77FECA-BCFC-4F56-BA4C-AB84994BA1BF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>
            <a:off x="2262250" y="2439631"/>
            <a:ext cx="2534906" cy="600031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2BFC3334-79D0-4693-97A9-952E423A6C42}"/>
              </a:ext>
            </a:extLst>
          </p:cNvPr>
          <p:cNvSpPr/>
          <p:nvPr/>
        </p:nvSpPr>
        <p:spPr>
          <a:xfrm>
            <a:off x="2432441" y="118987"/>
            <a:ext cx="9647734" cy="24718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John was trying to describe the complete incarceration of Satan,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more would he need to say?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6433-538F-41B5-9D60-8EF576C1EC24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Incarceration of Satan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B05D-4272-4697-B43A-ED7DB4210069}"/>
              </a:ext>
            </a:extLst>
          </p:cNvPr>
          <p:cNvSpPr txBox="1"/>
          <p:nvPr/>
        </p:nvSpPr>
        <p:spPr>
          <a:xfrm>
            <a:off x="76200" y="850075"/>
            <a:ext cx="7940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seized the dragon, that ancient serpent, who is the devil, or Satan,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bound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him for a thousand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locked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sealed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over him,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deceiving the nations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anymore until the thousand years were ended.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20:2-3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1D94A83-81DA-4ECC-84AA-B4DCD068F428}"/>
              </a:ext>
            </a:extLst>
          </p:cNvPr>
          <p:cNvSpPr/>
          <p:nvPr/>
        </p:nvSpPr>
        <p:spPr>
          <a:xfrm>
            <a:off x="91658" y="40575"/>
            <a:ext cx="7940258" cy="33915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only refers to a binding Satan from stopping the spread of the gospel across the world.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Kim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Riddlebarger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Case for Amillennialism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(2013), 237.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G.K. Beale,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Book of 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(1999), 986.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(1987), 224.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045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6433-538F-41B5-9D60-8EF576C1EC24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Incarceration of Satan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B05D-4272-4697-B43A-ED7DB4210069}"/>
              </a:ext>
            </a:extLst>
          </p:cNvPr>
          <p:cNvSpPr txBox="1"/>
          <p:nvPr/>
        </p:nvSpPr>
        <p:spPr>
          <a:xfrm>
            <a:off x="76200" y="850075"/>
            <a:ext cx="7940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seized the dragon, that ancient serpent, who is the devil, or Satan,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bound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him for a thousand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locked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sealed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over him,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deceiving the nations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anymore until the thousand years were ended.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20:2-3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9F3560E-4B88-496F-A8D4-5A4D6B8E601F}"/>
              </a:ext>
            </a:extLst>
          </p:cNvPr>
          <p:cNvSpPr/>
          <p:nvPr/>
        </p:nvSpPr>
        <p:spPr>
          <a:xfrm>
            <a:off x="136942" y="560280"/>
            <a:ext cx="7940258" cy="33915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Satan “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deceives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whole world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12:9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“All the 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nations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were 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deceived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by Babylon’s sorcery.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18:23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633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16433-538F-41B5-9D60-8EF576C1EC24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Incarceration of Satan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B05D-4272-4697-B43A-ED7DB4210069}"/>
              </a:ext>
            </a:extLst>
          </p:cNvPr>
          <p:cNvSpPr txBox="1"/>
          <p:nvPr/>
        </p:nvSpPr>
        <p:spPr>
          <a:xfrm>
            <a:off x="76200" y="850075"/>
            <a:ext cx="7940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seized the dragon, that ancient serpent, who is the devil, or Satan,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bound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him for a thousand years.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locked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sealed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over him,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deceiving the nations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anymore until the thousand years were ended.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20:2-3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9F3560E-4B88-496F-A8D4-5A4D6B8E601F}"/>
              </a:ext>
            </a:extLst>
          </p:cNvPr>
          <p:cNvSpPr/>
          <p:nvPr/>
        </p:nvSpPr>
        <p:spPr>
          <a:xfrm>
            <a:off x="136942" y="560280"/>
            <a:ext cx="7940258" cy="33915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Satan “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deceives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whole world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12:9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“All the 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nations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were </a:t>
            </a:r>
            <a:r>
              <a:rPr kumimoji="0" lang="en-GB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deceived</a:t>
            </a: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by Babylon’s sorcery.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18:23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9010527-F390-454F-BCE7-5E86337B207F}"/>
              </a:ext>
            </a:extLst>
          </p:cNvPr>
          <p:cNvSpPr/>
          <p:nvPr/>
        </p:nvSpPr>
        <p:spPr>
          <a:xfrm>
            <a:off x="5715000" y="76200"/>
            <a:ext cx="6400800" cy="6705600"/>
          </a:xfrm>
          <a:prstGeom prst="roundRect">
            <a:avLst/>
          </a:prstGeom>
          <a:gradFill flip="none" rotWithShape="1">
            <a:gsLst>
              <a:gs pos="0">
                <a:srgbClr val="386A78">
                  <a:shade val="30000"/>
                  <a:satMod val="115000"/>
                </a:srgbClr>
              </a:gs>
              <a:gs pos="50000">
                <a:srgbClr val="386A78">
                  <a:shade val="67500"/>
                  <a:satMod val="115000"/>
                </a:srgbClr>
              </a:gs>
              <a:gs pos="100000">
                <a:srgbClr val="386A7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Enters the hearts of believers.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Acts 5:3; 2 Timothy 2:24-26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“Schemes.”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Corinthians 2:11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“Hinders.”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Thessalonians 2:18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“Devours.”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Peter 5:8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“Blinds the minds of the unbelieving.”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Corinthians 4:4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whole world lies in the power of the evil one.”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John 5:19</a:t>
            </a:r>
          </a:p>
        </p:txBody>
      </p:sp>
    </p:spTree>
    <p:extLst>
      <p:ext uri="{BB962C8B-B14F-4D97-AF65-F5344CB8AC3E}">
        <p14:creationId xmlns:p14="http://schemas.microsoft.com/office/powerpoint/2010/main" val="32385937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20:3)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angel threw Satan into the Abyss.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locked and sealed it over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keep him from deceiving the nations anymore until the thousand years were ended.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After that, he must be set free for a short time.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25BF164-6433-47F0-BA03-1AF961893AA2}"/>
              </a:ext>
            </a:extLst>
          </p:cNvPr>
          <p:cNvSpPr/>
          <p:nvPr/>
        </p:nvSpPr>
        <p:spPr>
          <a:xfrm>
            <a:off x="2639350" y="3124200"/>
            <a:ext cx="9464258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72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major problem…</a:t>
            </a:r>
          </a:p>
          <a:p>
            <a:pPr lvl="0" algn="ctr">
              <a:defRPr/>
            </a:pPr>
            <a:r>
              <a:rPr lang="en-GB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need to believe that Satan is </a:t>
            </a:r>
            <a:r>
              <a:rPr lang="en-GB" sz="6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GB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bound!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7D0F64-3F87-476E-BDEB-9E7764CD6A25}"/>
              </a:ext>
            </a:extLst>
          </p:cNvPr>
          <p:cNvCxnSpPr/>
          <p:nvPr/>
        </p:nvCxnSpPr>
        <p:spPr>
          <a:xfrm>
            <a:off x="2895600" y="3277214"/>
            <a:ext cx="9067800" cy="3247286"/>
          </a:xfrm>
          <a:prstGeom prst="line">
            <a:avLst/>
          </a:prstGeom>
          <a:ln w="3175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2ABC1-BC24-46C1-B197-C7F9695FCDA7}"/>
              </a:ext>
            </a:extLst>
          </p:cNvPr>
          <p:cNvCxnSpPr>
            <a:cxnSpLocks/>
          </p:cNvCxnSpPr>
          <p:nvPr/>
        </p:nvCxnSpPr>
        <p:spPr>
          <a:xfrm flipV="1">
            <a:off x="2743200" y="3277214"/>
            <a:ext cx="9220200" cy="3247286"/>
          </a:xfrm>
          <a:prstGeom prst="line">
            <a:avLst/>
          </a:prstGeom>
          <a:ln w="3175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580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20:4)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thrones on which were seated those who had been given authority to judge.</a:t>
            </a:r>
          </a:p>
        </p:txBody>
      </p:sp>
    </p:spTree>
    <p:extLst>
      <p:ext uri="{BB962C8B-B14F-4D97-AF65-F5344CB8AC3E}">
        <p14:creationId xmlns:p14="http://schemas.microsoft.com/office/powerpoint/2010/main" val="1504919112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20:4)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I saw the souls of those who had been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beheaded because of their testimony about Jesus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because of the word of God.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had not worshiped the beast or its image and had not received its mark on their foreheads or their hands.</a:t>
            </a:r>
          </a:p>
        </p:txBody>
      </p:sp>
    </p:spTree>
    <p:extLst>
      <p:ext uri="{BB962C8B-B14F-4D97-AF65-F5344CB8AC3E}">
        <p14:creationId xmlns:p14="http://schemas.microsoft.com/office/powerpoint/2010/main" val="16570791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1902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20:4)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came to life and reigned with Christ a thousand years.</a:t>
            </a:r>
          </a:p>
          <a:p>
            <a:r>
              <a:rPr lang="en-GB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rest of the dead did not come to life until the thousand years were ended.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the first resurrection.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A40C17C-86EC-4E16-9BA0-93337690BBA2}"/>
              </a:ext>
            </a:extLst>
          </p:cNvPr>
          <p:cNvSpPr/>
          <p:nvPr/>
        </p:nvSpPr>
        <p:spPr>
          <a:xfrm>
            <a:off x="4114800" y="3227735"/>
            <a:ext cx="7984175" cy="25908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have made them to be a kingdom and priests to serve our God, and they will reign on the earth.</a:t>
            </a:r>
          </a:p>
          <a:p>
            <a:pPr lvl="0" algn="ctr"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5:10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D44206-E014-4692-AD2B-F6090D815061}"/>
              </a:ext>
            </a:extLst>
          </p:cNvPr>
          <p:cNvSpPr/>
          <p:nvPr/>
        </p:nvSpPr>
        <p:spPr>
          <a:xfrm>
            <a:off x="6666012" y="116775"/>
            <a:ext cx="1704113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3568F3-C7A6-4FC0-89EE-C64314BAC182}"/>
              </a:ext>
            </a:extLst>
          </p:cNvPr>
          <p:cNvSpPr/>
          <p:nvPr/>
        </p:nvSpPr>
        <p:spPr>
          <a:xfrm>
            <a:off x="8054038" y="4648200"/>
            <a:ext cx="3833162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544CA2-A097-4A45-B224-3DAF4862BF0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7518069" y="752586"/>
            <a:ext cx="2452550" cy="3895614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645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9B389-471F-0746-56E7-FC99BD24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61299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1902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20:4)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came to life and reigned with Christ a thousand years.</a:t>
            </a:r>
          </a:p>
          <a:p>
            <a:r>
              <a:rPr lang="en-GB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rest of the dead did not come to life until the thousand years were ended.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the first resurrection.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A40C17C-86EC-4E16-9BA0-93337690BBA2}"/>
              </a:ext>
            </a:extLst>
          </p:cNvPr>
          <p:cNvSpPr/>
          <p:nvPr/>
        </p:nvSpPr>
        <p:spPr>
          <a:xfrm>
            <a:off x="4114800" y="3227735"/>
            <a:ext cx="7984175" cy="25908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have made them to be a kingdom and priests to serve our God, and they will reign on the earth.</a:t>
            </a:r>
          </a:p>
          <a:p>
            <a:pPr lvl="0" algn="ctr"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5:10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D44206-E014-4692-AD2B-F6090D815061}"/>
              </a:ext>
            </a:extLst>
          </p:cNvPr>
          <p:cNvSpPr/>
          <p:nvPr/>
        </p:nvSpPr>
        <p:spPr>
          <a:xfrm>
            <a:off x="6666012" y="116775"/>
            <a:ext cx="1704113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3568F3-C7A6-4FC0-89EE-C64314BAC182}"/>
              </a:ext>
            </a:extLst>
          </p:cNvPr>
          <p:cNvSpPr/>
          <p:nvPr/>
        </p:nvSpPr>
        <p:spPr>
          <a:xfrm>
            <a:off x="8054038" y="4648200"/>
            <a:ext cx="3833162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544CA2-A097-4A45-B224-3DAF4862BF0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7518069" y="752586"/>
            <a:ext cx="2452550" cy="3895614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8FCBF4F-5518-4F13-93D1-73678B90B052}"/>
              </a:ext>
            </a:extLst>
          </p:cNvPr>
          <p:cNvSpPr/>
          <p:nvPr/>
        </p:nvSpPr>
        <p:spPr>
          <a:xfrm>
            <a:off x="549262" y="1673409"/>
            <a:ext cx="7557625" cy="23902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“thrones” (v.4) because we will rule alongside Jesus.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7:18, 27; Matthew 19:28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6:2-3; 2 Timothy 2:12; Revelation 5:10</a:t>
            </a:r>
            <a:endParaRPr lang="en-GB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985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20:6)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Blessed and holy are those who share in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resurrection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 second death has no power over them, but they will be priests of God and of Christ and will reign with him for a thousand years.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DAB4B56-D266-468E-B34F-47C24D7703B6}"/>
              </a:ext>
            </a:extLst>
          </p:cNvPr>
          <p:cNvSpPr/>
          <p:nvPr/>
        </p:nvSpPr>
        <p:spPr>
          <a:xfrm>
            <a:off x="2514600" y="2667000"/>
            <a:ext cx="9448800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we’re in the Millennium right now, then what does this “resurrection” refer to?</a:t>
            </a:r>
          </a:p>
          <a:p>
            <a:pPr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Receiving Christ!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word (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anastasis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refers to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resurrections.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word is never used for spiritual birth (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anastasis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41x).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could beheaded Christian martyrs later be spiritually born??</a:t>
            </a:r>
            <a:endParaRPr lang="en-GB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197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20:6)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Blessed and holy are those who share in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resurrection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 second death has no power over them, but they will be priests of God and of Christ and will reign with him for a thousand years.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DAB4B56-D266-468E-B34F-47C24D7703B6}"/>
              </a:ext>
            </a:extLst>
          </p:cNvPr>
          <p:cNvSpPr/>
          <p:nvPr/>
        </p:nvSpPr>
        <p:spPr>
          <a:xfrm>
            <a:off x="2514600" y="2667000"/>
            <a:ext cx="9448800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we’re in the Millennium right now, then what does this “resurrection” refer to?</a:t>
            </a:r>
          </a:p>
          <a:p>
            <a:pPr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Receiving Christ!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word (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anastasis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refers to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resurrections.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word is never used for spiritual birth (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anastasis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41x).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could beheaded Christian martyrs later be spiritually born??</a:t>
            </a:r>
            <a:endParaRPr lang="en-GB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2B18D9-61F9-4DA9-909B-C096D5318BA3}"/>
              </a:ext>
            </a:extLst>
          </p:cNvPr>
          <p:cNvCxnSpPr>
            <a:cxnSpLocks/>
          </p:cNvCxnSpPr>
          <p:nvPr/>
        </p:nvCxnSpPr>
        <p:spPr>
          <a:xfrm>
            <a:off x="2514600" y="2819400"/>
            <a:ext cx="9448800" cy="3352800"/>
          </a:xfrm>
          <a:prstGeom prst="line">
            <a:avLst/>
          </a:prstGeom>
          <a:ln w="3175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A701CE-4A89-4376-AE8E-51C73B2688B1}"/>
              </a:ext>
            </a:extLst>
          </p:cNvPr>
          <p:cNvCxnSpPr>
            <a:cxnSpLocks/>
          </p:cNvCxnSpPr>
          <p:nvPr/>
        </p:nvCxnSpPr>
        <p:spPr>
          <a:xfrm flipV="1">
            <a:off x="2514600" y="2971800"/>
            <a:ext cx="9448800" cy="3276600"/>
          </a:xfrm>
          <a:prstGeom prst="line">
            <a:avLst/>
          </a:prstGeom>
          <a:ln w="3175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897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20:7)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the thousand years are over,</a:t>
            </a:r>
          </a:p>
          <a:p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Satan will be released from his prison.</a:t>
            </a:r>
          </a:p>
          <a:p>
            <a:r>
              <a:rPr lang="en-GB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go out to deceive the nations in the four corners of the earth—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Gog and Magog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—and to gather them for battle. In number they are like the sand on the seashore.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B3C77FA-514C-4D3B-80F8-653A9F20BEED}"/>
              </a:ext>
            </a:extLst>
          </p:cNvPr>
          <p:cNvSpPr/>
          <p:nvPr/>
        </p:nvSpPr>
        <p:spPr>
          <a:xfrm>
            <a:off x="4038600" y="3229714"/>
            <a:ext cx="8065008" cy="2942486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Gog and Magog?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Ezekiel 38-39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Ezekiel states that Gog will only come from “the remote parts of the north.”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Ezekiel 38:15; 39:2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A4DE3A-9B75-44F8-B252-242778DF4E16}"/>
              </a:ext>
            </a:extLst>
          </p:cNvPr>
          <p:cNvSpPr/>
          <p:nvPr/>
        </p:nvSpPr>
        <p:spPr>
          <a:xfrm>
            <a:off x="8698675" y="1338634"/>
            <a:ext cx="264325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6E0C44-ABC5-476A-B49D-2600C486DDA0}"/>
              </a:ext>
            </a:extLst>
          </p:cNvPr>
          <p:cNvSpPr/>
          <p:nvPr/>
        </p:nvSpPr>
        <p:spPr>
          <a:xfrm>
            <a:off x="6283784" y="5088643"/>
            <a:ext cx="5579666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32C720-BC4D-4F6B-9D6B-78F70264E41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9073617" y="1974445"/>
            <a:ext cx="946683" cy="311419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011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20:7)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the thousand years are over,</a:t>
            </a:r>
          </a:p>
          <a:p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Satan will be released from his prison.</a:t>
            </a:r>
          </a:p>
          <a:p>
            <a:r>
              <a:rPr lang="en-GB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go out to deceive the nations in the four corners of the earth—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Gog and Magog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—and to gather them for battle. In number they are like the sand on the seashore.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B3C77FA-514C-4D3B-80F8-653A9F20BEED}"/>
              </a:ext>
            </a:extLst>
          </p:cNvPr>
          <p:cNvSpPr/>
          <p:nvPr/>
        </p:nvSpPr>
        <p:spPr>
          <a:xfrm>
            <a:off x="4038600" y="3229714"/>
            <a:ext cx="8065008" cy="2942486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Gog and Magog?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Ezekiel 38-39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Ezekiel states that Gog will only come from “the remote parts of the north.”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Ezekiel 38:15; 39:2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6059AC-7B51-4822-B18D-3BBF119313BD}"/>
              </a:ext>
            </a:extLst>
          </p:cNvPr>
          <p:cNvSpPr/>
          <p:nvPr/>
        </p:nvSpPr>
        <p:spPr>
          <a:xfrm>
            <a:off x="111825" y="1876300"/>
            <a:ext cx="5795158" cy="25433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Gog and Magog still exist after 1,000 years, and they start </a:t>
            </a:r>
            <a:r>
              <a:rPr lang="en-GB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world war.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Germany)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A4DE3A-9B75-44F8-B252-242778DF4E16}"/>
              </a:ext>
            </a:extLst>
          </p:cNvPr>
          <p:cNvSpPr/>
          <p:nvPr/>
        </p:nvSpPr>
        <p:spPr>
          <a:xfrm>
            <a:off x="8698675" y="1338634"/>
            <a:ext cx="264325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6E0C44-ABC5-476A-B49D-2600C486DDA0}"/>
              </a:ext>
            </a:extLst>
          </p:cNvPr>
          <p:cNvSpPr/>
          <p:nvPr/>
        </p:nvSpPr>
        <p:spPr>
          <a:xfrm>
            <a:off x="6283784" y="5088643"/>
            <a:ext cx="5579666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32C720-BC4D-4F6B-9D6B-78F70264E41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9073617" y="1974445"/>
            <a:ext cx="946683" cy="311419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242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20:9)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marched across the breadth of the earth and surrounded the camp of God’s people, the city he loves.</a:t>
            </a:r>
          </a:p>
          <a:p>
            <a:r>
              <a:rPr lang="en-GB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fire came down from heaven and devoured them.</a:t>
            </a:r>
          </a:p>
        </p:txBody>
      </p:sp>
    </p:spTree>
    <p:extLst>
      <p:ext uri="{BB962C8B-B14F-4D97-AF65-F5344CB8AC3E}">
        <p14:creationId xmlns:p14="http://schemas.microsoft.com/office/powerpoint/2010/main" val="6874908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20:10)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devil, who deceived them, was thrown into the lake of burning </a:t>
            </a:r>
            <a:r>
              <a:rPr lang="en-GB" sz="4000" b="1" spc="-15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where the beast and the false prophet had been thrown. They will be tormented day and night for ever and ever.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5BB3F72-C702-44CC-A52D-0607E05F598E}"/>
              </a:ext>
            </a:extLst>
          </p:cNvPr>
          <p:cNvSpPr/>
          <p:nvPr/>
        </p:nvSpPr>
        <p:spPr>
          <a:xfrm>
            <a:off x="1752600" y="2514600"/>
            <a:ext cx="10198608" cy="44958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God imprison Satan—only to let him out again?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God let Satan loose the first time?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actually values a world with free creatures.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appalling attack on Jesus will forever reveal the heart of humanity.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problem is not our surroundings, society, or circumstances…</a:t>
            </a:r>
          </a:p>
        </p:txBody>
      </p:sp>
    </p:spTree>
    <p:extLst>
      <p:ext uri="{BB962C8B-B14F-4D97-AF65-F5344CB8AC3E}">
        <p14:creationId xmlns:p14="http://schemas.microsoft.com/office/powerpoint/2010/main" val="116168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 Government: Led by Jesus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</a:t>
            </a:r>
            <a:r>
              <a:rPr lang="en-GB" sz="24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Zechariah 14:17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7FFC9A7-A33F-40F8-9E88-53222EA42A47}"/>
              </a:ext>
            </a:extLst>
          </p:cNvPr>
          <p:cNvSpPr/>
          <p:nvPr/>
        </p:nvSpPr>
        <p:spPr>
          <a:xfrm>
            <a:off x="533400" y="2895600"/>
            <a:ext cx="9067800" cy="35814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(Isa. 9:6) To us a child is born, to us a son is given, and the government will be on his shoulders.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will be called Wonderful Counselor, Mighty God, Everlasting Father, Prince of Peace.</a:t>
            </a:r>
          </a:p>
        </p:txBody>
      </p:sp>
    </p:spTree>
    <p:extLst>
      <p:ext uri="{BB962C8B-B14F-4D97-AF65-F5344CB8AC3E}">
        <p14:creationId xmlns:p14="http://schemas.microsoft.com/office/powerpoint/2010/main" val="42753721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BC3BE1-6A66-4C7B-B61A-45DA173C2AA8}"/>
              </a:ext>
            </a:extLst>
          </p:cNvPr>
          <p:cNvSpPr/>
          <p:nvPr/>
        </p:nvSpPr>
        <p:spPr>
          <a:xfrm>
            <a:off x="2819400" y="2971800"/>
            <a:ext cx="9067800" cy="35814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(Isa. 9:7) Of the greatness of his </a:t>
            </a:r>
            <a:r>
              <a:rPr lang="en-GB" sz="36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6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 will be no end.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reign </a:t>
            </a:r>
            <a:r>
              <a:rPr lang="en-GB" sz="36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David’s throne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over his kingdom, establishing and upholding it with justice and righteousness from that time on and forever.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DA0E82D-A87A-4442-A8BB-BBDAEAE448B3}"/>
              </a:ext>
            </a:extLst>
          </p:cNvPr>
          <p:cNvSpPr/>
          <p:nvPr/>
        </p:nvSpPr>
        <p:spPr>
          <a:xfrm>
            <a:off x="3518560" y="40575"/>
            <a:ext cx="8406740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(Zech. 14:17) 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 of the peoples of the earth do not go up to Jerusalem to worship the King, the LORD Almighty,</a:t>
            </a:r>
          </a:p>
          <a:p>
            <a:pPr lvl="0" algn="ctr">
              <a:defRPr/>
            </a:pPr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will have no rain.</a:t>
            </a:r>
          </a:p>
        </p:txBody>
      </p:sp>
    </p:spTree>
    <p:extLst>
      <p:ext uri="{BB962C8B-B14F-4D97-AF65-F5344CB8AC3E}">
        <p14:creationId xmlns:p14="http://schemas.microsoft.com/office/powerpoint/2010/main" val="2850656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20D4CBD2-E518-4932-A8F4-43EDCF565110}"/>
              </a:ext>
            </a:extLst>
          </p:cNvPr>
          <p:cNvSpPr/>
          <p:nvPr/>
        </p:nvSpPr>
        <p:spPr>
          <a:xfrm>
            <a:off x="4495800" y="3657600"/>
            <a:ext cx="7239000" cy="2743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(Isa. 11:6) In that day the wolf and the lamb will live together… The calf will be safe with the lion, and a little child will lead them all.</a:t>
            </a:r>
          </a:p>
        </p:txBody>
      </p:sp>
    </p:spTree>
    <p:extLst>
      <p:ext uri="{BB962C8B-B14F-4D97-AF65-F5344CB8AC3E}">
        <p14:creationId xmlns:p14="http://schemas.microsoft.com/office/powerpoint/2010/main" val="27534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2E4A1-8C07-D043-DF3D-1D85BFFC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76547"/>
      </p:ext>
    </p:extLst>
  </p:cSld>
  <p:clrMapOvr>
    <a:masterClrMapping/>
  </p:clrMapOvr>
  <p:transition spd="slow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6452266-2109-4438-9DE2-F8E9F0018F78}"/>
              </a:ext>
            </a:extLst>
          </p:cNvPr>
          <p:cNvSpPr/>
          <p:nvPr/>
        </p:nvSpPr>
        <p:spPr>
          <a:xfrm>
            <a:off x="4495800" y="3657600"/>
            <a:ext cx="7239000" cy="2743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(Isa. 11:7) The cow will graze near the bear. The cub and the calf will lie down together. The lion will eat hay like a cow.</a:t>
            </a:r>
          </a:p>
        </p:txBody>
      </p:sp>
    </p:spTree>
    <p:extLst>
      <p:ext uri="{BB962C8B-B14F-4D97-AF65-F5344CB8AC3E}">
        <p14:creationId xmlns:p14="http://schemas.microsoft.com/office/powerpoint/2010/main" val="4096602694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AB136F-BC03-425B-A04C-2C0E26EC1DA3}"/>
              </a:ext>
            </a:extLst>
          </p:cNvPr>
          <p:cNvSpPr/>
          <p:nvPr/>
        </p:nvSpPr>
        <p:spPr>
          <a:xfrm>
            <a:off x="4495800" y="3657600"/>
            <a:ext cx="7239000" cy="2743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(Isa. 11:8)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baby will play safely near the hole of a cobra.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a little child will put its hand in a nest of deadly snakes without harm!</a:t>
            </a:r>
          </a:p>
        </p:txBody>
      </p:sp>
    </p:spTree>
    <p:extLst>
      <p:ext uri="{BB962C8B-B14F-4D97-AF65-F5344CB8AC3E}">
        <p14:creationId xmlns:p14="http://schemas.microsoft.com/office/powerpoint/2010/main" val="18830025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8221A8E-8C4C-4EF9-9C65-3D9FCDE01BF9}"/>
              </a:ext>
            </a:extLst>
          </p:cNvPr>
          <p:cNvSpPr/>
          <p:nvPr/>
        </p:nvSpPr>
        <p:spPr>
          <a:xfrm>
            <a:off x="3505200" y="304800"/>
            <a:ext cx="8229600" cy="324990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(Isa. 35:4)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coming to save you.</a:t>
            </a:r>
          </a:p>
          <a:p>
            <a:pPr lvl="0" algn="ctr">
              <a:defRPr/>
            </a:pPr>
            <a:r>
              <a:rPr lang="en-GB" sz="36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comes, he will open the eyes of the blind and open the ears of the deaf.</a:t>
            </a:r>
          </a:p>
          <a:p>
            <a:pPr lvl="0" algn="ctr">
              <a:defRPr/>
            </a:pP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8221A8E-8C4C-4EF9-9C65-3D9FCDE01BF9}"/>
              </a:ext>
            </a:extLst>
          </p:cNvPr>
          <p:cNvSpPr/>
          <p:nvPr/>
        </p:nvSpPr>
        <p:spPr>
          <a:xfrm>
            <a:off x="3505200" y="304800"/>
            <a:ext cx="8229600" cy="324990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(Isa. 35:4)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coming to save you.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he comes, 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will open the eyes of the blind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open the ears of the deaf.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22364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8221A8E-8C4C-4EF9-9C65-3D9FCDE01BF9}"/>
              </a:ext>
            </a:extLst>
          </p:cNvPr>
          <p:cNvSpPr/>
          <p:nvPr/>
        </p:nvSpPr>
        <p:spPr>
          <a:xfrm>
            <a:off x="3505200" y="304800"/>
            <a:ext cx="8229600" cy="324990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(Isa. 35:4) </a:t>
            </a:r>
            <a:r>
              <a:rPr kumimoji="0" lang="en-GB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coming to save you.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GB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he comes, he will open the eyes of the blind and 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the ears of the deaf</a:t>
            </a:r>
            <a:r>
              <a:rPr kumimoji="0" lang="en-GB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62919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8221A8E-8C4C-4EF9-9C65-3D9FCDE01BF9}"/>
              </a:ext>
            </a:extLst>
          </p:cNvPr>
          <p:cNvSpPr/>
          <p:nvPr/>
        </p:nvSpPr>
        <p:spPr>
          <a:xfrm>
            <a:off x="3505200" y="304800"/>
            <a:ext cx="8229600" cy="324990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(Isa. 35:4) </a:t>
            </a:r>
            <a:r>
              <a:rPr kumimoji="0" lang="en-GB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coming to save you.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GB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he comes, he will open the eyes of the blind and open the ears of the deaf.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lame will leap like a deer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Those who cannot speak will sing for joy!</a:t>
            </a:r>
          </a:p>
        </p:txBody>
      </p:sp>
    </p:spTree>
    <p:extLst>
      <p:ext uri="{BB962C8B-B14F-4D97-AF65-F5344CB8AC3E}">
        <p14:creationId xmlns:p14="http://schemas.microsoft.com/office/powerpoint/2010/main" val="1685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8FB6C6-F238-42CF-8EC4-D9538BE6886D}"/>
              </a:ext>
            </a:extLst>
          </p:cNvPr>
          <p:cNvSpPr/>
          <p:nvPr/>
        </p:nvSpPr>
        <p:spPr>
          <a:xfrm>
            <a:off x="3505200" y="304800"/>
            <a:ext cx="8229600" cy="324990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(Isa. 65:20)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longer will adults die before they have lived a full life. No longer will people be considered old at one hundred!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the cursed will die that young!</a:t>
            </a:r>
          </a:p>
          <a:p>
            <a:pPr algn="ctr">
              <a:defRPr/>
            </a:pPr>
            <a:r>
              <a:rPr lang="en-GB" sz="36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people will live as long as trees.</a:t>
            </a:r>
          </a:p>
        </p:txBody>
      </p:sp>
    </p:spTree>
    <p:extLst>
      <p:ext uri="{BB962C8B-B14F-4D97-AF65-F5344CB8AC3E}">
        <p14:creationId xmlns:p14="http://schemas.microsoft.com/office/powerpoint/2010/main" val="21476520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Many babies will be born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65:23</a:t>
            </a:r>
          </a:p>
        </p:txBody>
      </p:sp>
    </p:spTree>
    <p:extLst>
      <p:ext uri="{BB962C8B-B14F-4D97-AF65-F5344CB8AC3E}">
        <p14:creationId xmlns:p14="http://schemas.microsoft.com/office/powerpoint/2010/main" val="27348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babies will be born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65:23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Satan will be imprisoned!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20:1-3</a:t>
            </a:r>
          </a:p>
        </p:txBody>
      </p:sp>
    </p:spTree>
    <p:extLst>
      <p:ext uri="{BB962C8B-B14F-4D97-AF65-F5344CB8AC3E}">
        <p14:creationId xmlns:p14="http://schemas.microsoft.com/office/powerpoint/2010/main" val="3737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749AAA-8635-4805-94F5-525C1B62344D}"/>
              </a:ext>
            </a:extLst>
          </p:cNvPr>
          <p:cNvSpPr txBox="1"/>
          <p:nvPr/>
        </p:nvSpPr>
        <p:spPr>
          <a:xfrm>
            <a:off x="60742" y="4057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happen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AB471-4BB6-4FFC-9338-C6E1FCE7A9D6}"/>
              </a:ext>
            </a:extLst>
          </p:cNvPr>
          <p:cNvSpPr txBox="1"/>
          <p:nvPr/>
        </p:nvSpPr>
        <p:spPr>
          <a:xfrm>
            <a:off x="60742" y="714635"/>
            <a:ext cx="7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Millennial Kingdom?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BDF2-673D-41B7-AE19-35F4CA0EB224}"/>
              </a:ext>
            </a:extLst>
          </p:cNvPr>
          <p:cNvSpPr txBox="1"/>
          <p:nvPr/>
        </p:nvSpPr>
        <p:spPr>
          <a:xfrm>
            <a:off x="76200" y="1593275"/>
            <a:ext cx="79402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Perfect Government: Led by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Daniel 2:44; Isaiah 2:4; 9:6-7; Luke 1:32; Zechariah 14:17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Ecological harmony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11:6-8; 35:6ff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Extremely good health and long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35:5-6; 65:20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Many babies will be born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Isaiah 65:23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Satan will be imprisoned!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5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20:1-3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1D45BB-6904-4D0C-8D41-888B63AE0C71}"/>
              </a:ext>
            </a:extLst>
          </p:cNvPr>
          <p:cNvSpPr/>
          <p:nvPr/>
        </p:nvSpPr>
        <p:spPr>
          <a:xfrm>
            <a:off x="2247900" y="825500"/>
            <a:ext cx="9601200" cy="472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greatest part…?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best is yet to come!</a:t>
            </a:r>
            <a:endParaRPr kumimoji="0" lang="en-GB" sz="11500" b="1" i="0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E5A16-01BB-E30F-04E4-1AF463E6B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043725"/>
      </p:ext>
    </p:extLst>
  </p:cSld>
  <p:clrMapOvr>
    <a:masterClrMapping/>
  </p:clrMapOvr>
  <p:transition spd="slow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47768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760594"/>
      </p:ext>
    </p:extLst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EC7FD3-F413-4510-8427-D6C1604560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76125"/>
            <a:ext cx="6148105" cy="63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704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E5A16-01BB-E30F-04E4-1AF463E6B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094393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57DCF-2B09-A876-83CA-727C0DBE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224891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D82C8-D97D-93C7-B417-343C5946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7920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4FF35-3D44-E948-66E0-5FE625AB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3138</Words>
  <Application>Microsoft Office PowerPoint</Application>
  <PresentationFormat>Widescreen</PresentationFormat>
  <Paragraphs>345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2025-03-18T13:57:04Z</dcterms:created>
  <dcterms:modified xsi:type="dcterms:W3CDTF">2025-03-18T13:57:17Z</dcterms:modified>
</cp:coreProperties>
</file>