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8" r:id="rId39"/>
    <p:sldId id="299" r:id="rId40"/>
    <p:sldId id="300" r:id="rId41"/>
    <p:sldId id="302" r:id="rId42"/>
    <p:sldId id="303" r:id="rId43"/>
    <p:sldId id="304" r:id="rId44"/>
    <p:sldId id="305" r:id="rId45"/>
    <p:sldId id="306" r:id="rId46"/>
    <p:sldId id="307" r:id="rId47"/>
    <p:sldId id="308" r:id="rId48"/>
    <p:sldId id="309" r:id="rId49"/>
    <p:sldId id="310" r:id="rId50"/>
    <p:sldId id="311" r:id="rId51"/>
    <p:sldId id="312" r:id="rId52"/>
    <p:sldId id="313" r:id="rId53"/>
    <p:sldId id="314" r:id="rId54"/>
    <p:sldId id="315" r:id="rId55"/>
    <p:sldId id="318" r:id="rId56"/>
    <p:sldId id="319" r:id="rId57"/>
    <p:sldId id="320" r:id="rId58"/>
    <p:sldId id="321" r:id="rId59"/>
    <p:sldId id="322" r:id="rId60"/>
    <p:sldId id="323" r:id="rId61"/>
    <p:sldId id="324" r:id="rId62"/>
    <p:sldId id="325" r:id="rId63"/>
    <p:sldId id="326" r:id="rId64"/>
    <p:sldId id="327" r:id="rId65"/>
    <p:sldId id="328" r:id="rId66"/>
    <p:sldId id="329" r:id="rId67"/>
    <p:sldId id="330" r:id="rId68"/>
    <p:sldId id="331" r:id="rId69"/>
    <p:sldId id="332" r:id="rId70"/>
    <p:sldId id="333" r:id="rId71"/>
    <p:sldId id="334" r:id="rId72"/>
    <p:sldId id="335" r:id="rId73"/>
    <p:sldId id="336" r:id="rId74"/>
    <p:sldId id="337" r:id="rId75"/>
  </p:sldIdLst>
  <p:sldSz cx="10058400" cy="7772400"/>
  <p:notesSz cx="10058400" cy="7772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668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05936" y="1464043"/>
            <a:ext cx="9046527" cy="9359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0" i="0">
                <a:solidFill>
                  <a:schemeClr val="bg1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bg1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50" b="0" i="0">
                <a:solidFill>
                  <a:schemeClr val="bg1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bg1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50" b="0" i="0">
                <a:solidFill>
                  <a:schemeClr val="bg1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50" b="0" i="0">
                <a:solidFill>
                  <a:schemeClr val="bg1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057275"/>
            <a:ext cx="10058400" cy="5657850"/>
          </a:xfrm>
          <a:custGeom>
            <a:avLst/>
            <a:gdLst/>
            <a:ahLst/>
            <a:cxnLst/>
            <a:rect l="l" t="t" r="r" b="b"/>
            <a:pathLst>
              <a:path w="10058400" h="5657850">
                <a:moveTo>
                  <a:pt x="10058400" y="0"/>
                </a:moveTo>
                <a:lnTo>
                  <a:pt x="0" y="0"/>
                </a:lnTo>
                <a:lnTo>
                  <a:pt x="0" y="5657850"/>
                </a:lnTo>
                <a:lnTo>
                  <a:pt x="10058400" y="5657850"/>
                </a:lnTo>
                <a:lnTo>
                  <a:pt x="10058400" y="0"/>
                </a:lnTo>
                <a:close/>
              </a:path>
            </a:pathLst>
          </a:custGeom>
          <a:solidFill>
            <a:srgbClr val="6C6C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5936" y="1203327"/>
            <a:ext cx="7499835" cy="1790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0" i="0">
                <a:solidFill>
                  <a:schemeClr val="bg1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39363" y="2355525"/>
            <a:ext cx="7689215" cy="4191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bg1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9.png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8.pn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8.pn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5.png"/><Relationship Id="rId4" Type="http://schemas.openxmlformats.org/officeDocument/2006/relationships/image" Target="../media/image8.pn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5.png"/><Relationship Id="rId4" Type="http://schemas.openxmlformats.org/officeDocument/2006/relationships/image" Target="../media/image8.pn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6.png"/><Relationship Id="rId4" Type="http://schemas.openxmlformats.org/officeDocument/2006/relationships/image" Target="../media/image8.pn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6.png"/><Relationship Id="rId4" Type="http://schemas.openxmlformats.org/officeDocument/2006/relationships/image" Target="../media/image8.png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6.png"/><Relationship Id="rId4" Type="http://schemas.openxmlformats.org/officeDocument/2006/relationships/image" Target="../media/image8.png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3840" y="5887476"/>
            <a:ext cx="2334895" cy="3086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850" dirty="0">
                <a:solidFill>
                  <a:srgbClr val="FFFFFF"/>
                </a:solidFill>
                <a:latin typeface="Impact"/>
                <a:cs typeface="Impact"/>
              </a:rPr>
              <a:t>Breakout</a:t>
            </a:r>
            <a:r>
              <a:rPr sz="1850" spc="-2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50" dirty="0">
                <a:solidFill>
                  <a:srgbClr val="FFFFFF"/>
                </a:solidFill>
                <a:latin typeface="Impact"/>
                <a:cs typeface="Impact"/>
              </a:rPr>
              <a:t>Session</a:t>
            </a:r>
            <a:r>
              <a:rPr sz="18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50" dirty="0">
                <a:solidFill>
                  <a:srgbClr val="FFFFFF"/>
                </a:solidFill>
                <a:latin typeface="Impact"/>
                <a:cs typeface="Impact"/>
              </a:rPr>
              <a:t>1,</a:t>
            </a:r>
            <a:r>
              <a:rPr sz="18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50" spc="-20" dirty="0">
                <a:solidFill>
                  <a:srgbClr val="FFFFFF"/>
                </a:solidFill>
                <a:latin typeface="Impact"/>
                <a:cs typeface="Impact"/>
              </a:rPr>
              <a:t>7/13</a:t>
            </a:r>
            <a:endParaRPr sz="1850">
              <a:latin typeface="Impact"/>
              <a:cs typeface="Impac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05934" y="2675327"/>
            <a:ext cx="9031605" cy="1345565"/>
          </a:xfrm>
          <a:prstGeom prst="rect">
            <a:avLst/>
          </a:prstGeom>
        </p:spPr>
        <p:txBody>
          <a:bodyPr vert="horz" wrap="square" lIns="0" tIns="147955" rIns="0" bIns="0" rtlCol="0">
            <a:spAutoFit/>
          </a:bodyPr>
          <a:lstStyle/>
          <a:p>
            <a:pPr marL="12700" marR="5080">
              <a:lnSpc>
                <a:spcPts val="4650"/>
              </a:lnSpc>
              <a:spcBef>
                <a:spcPts val="1165"/>
              </a:spcBef>
            </a:pPr>
            <a:r>
              <a:rPr sz="4750" spc="-75" dirty="0">
                <a:solidFill>
                  <a:srgbClr val="800D02"/>
                </a:solidFill>
              </a:rPr>
              <a:t>What</a:t>
            </a:r>
            <a:r>
              <a:rPr sz="4750" spc="-190" dirty="0">
                <a:solidFill>
                  <a:srgbClr val="800D02"/>
                </a:solidFill>
              </a:rPr>
              <a:t> </a:t>
            </a:r>
            <a:r>
              <a:rPr sz="4750" spc="-75" dirty="0">
                <a:solidFill>
                  <a:srgbClr val="800D02"/>
                </a:solidFill>
              </a:rPr>
              <a:t>Does</a:t>
            </a:r>
            <a:r>
              <a:rPr sz="4750" spc="-185" dirty="0">
                <a:solidFill>
                  <a:srgbClr val="800D02"/>
                </a:solidFill>
              </a:rPr>
              <a:t> </a:t>
            </a:r>
            <a:r>
              <a:rPr sz="4750" spc="-75" dirty="0">
                <a:solidFill>
                  <a:srgbClr val="800D02"/>
                </a:solidFill>
              </a:rPr>
              <a:t>the</a:t>
            </a:r>
            <a:r>
              <a:rPr sz="4750" spc="-175" dirty="0">
                <a:solidFill>
                  <a:srgbClr val="800D02"/>
                </a:solidFill>
              </a:rPr>
              <a:t> </a:t>
            </a:r>
            <a:r>
              <a:rPr sz="4750" spc="-80" dirty="0">
                <a:solidFill>
                  <a:srgbClr val="800D02"/>
                </a:solidFill>
              </a:rPr>
              <a:t>Bible</a:t>
            </a:r>
            <a:r>
              <a:rPr sz="4750" spc="-180" dirty="0">
                <a:solidFill>
                  <a:srgbClr val="800D02"/>
                </a:solidFill>
              </a:rPr>
              <a:t> </a:t>
            </a:r>
            <a:r>
              <a:rPr sz="4750" spc="-75" dirty="0">
                <a:solidFill>
                  <a:srgbClr val="800D02"/>
                </a:solidFill>
              </a:rPr>
              <a:t>Have</a:t>
            </a:r>
            <a:r>
              <a:rPr sz="4750" spc="-175" dirty="0">
                <a:solidFill>
                  <a:srgbClr val="800D02"/>
                </a:solidFill>
              </a:rPr>
              <a:t> </a:t>
            </a:r>
            <a:r>
              <a:rPr sz="4750" spc="-50" dirty="0">
                <a:solidFill>
                  <a:srgbClr val="800D02"/>
                </a:solidFill>
              </a:rPr>
              <a:t>to</a:t>
            </a:r>
            <a:r>
              <a:rPr sz="4750" spc="-180" dirty="0">
                <a:solidFill>
                  <a:srgbClr val="800D02"/>
                </a:solidFill>
              </a:rPr>
              <a:t> </a:t>
            </a:r>
            <a:r>
              <a:rPr sz="4750" spc="-65" dirty="0">
                <a:solidFill>
                  <a:srgbClr val="800D02"/>
                </a:solidFill>
              </a:rPr>
              <a:t>Say</a:t>
            </a:r>
            <a:r>
              <a:rPr sz="4750" spc="-175" dirty="0">
                <a:solidFill>
                  <a:srgbClr val="800D02"/>
                </a:solidFill>
              </a:rPr>
              <a:t> </a:t>
            </a:r>
            <a:r>
              <a:rPr sz="4750" spc="-10" dirty="0">
                <a:solidFill>
                  <a:srgbClr val="800D02"/>
                </a:solidFill>
              </a:rPr>
              <a:t>About Race?</a:t>
            </a:r>
            <a:endParaRPr sz="4750"/>
          </a:p>
        </p:txBody>
      </p:sp>
      <p:sp>
        <p:nvSpPr>
          <p:cNvPr id="4" name="object 4"/>
          <p:cNvSpPr txBox="1"/>
          <p:nvPr/>
        </p:nvSpPr>
        <p:spPr>
          <a:xfrm>
            <a:off x="505936" y="4036324"/>
            <a:ext cx="2108200" cy="72263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ST </a:t>
            </a:r>
            <a:r>
              <a:rPr sz="2250" spc="-20" dirty="0">
                <a:solidFill>
                  <a:srgbClr val="FFFFFF"/>
                </a:solidFill>
                <a:latin typeface="Impact"/>
                <a:cs typeface="Impact"/>
              </a:rPr>
              <a:t>8200</a:t>
            </a:r>
            <a:endParaRPr sz="2250">
              <a:latin typeface="Impact"/>
              <a:cs typeface="Impact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Dr.</a:t>
            </a:r>
            <a:r>
              <a:rPr sz="2250" spc="-1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Fellipe</a:t>
            </a:r>
            <a:r>
              <a:rPr sz="2250" spc="-1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do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spc="-20" dirty="0">
                <a:solidFill>
                  <a:srgbClr val="FFFFFF"/>
                </a:solidFill>
                <a:latin typeface="Impact"/>
                <a:cs typeface="Impact"/>
              </a:rPr>
              <a:t>Vale</a:t>
            </a:r>
            <a:endParaRPr sz="225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spc="-70" dirty="0">
                <a:solidFill>
                  <a:srgbClr val="800D02"/>
                </a:solidFill>
              </a:rPr>
              <a:t>Unpacking</a:t>
            </a:r>
            <a:r>
              <a:rPr sz="3500" spc="-100" dirty="0">
                <a:solidFill>
                  <a:srgbClr val="800D02"/>
                </a:solidFill>
              </a:rPr>
              <a:t> </a:t>
            </a:r>
            <a:r>
              <a:rPr sz="3500" spc="-55" dirty="0">
                <a:solidFill>
                  <a:srgbClr val="800D02"/>
                </a:solidFill>
              </a:rPr>
              <a:t>the</a:t>
            </a:r>
            <a:r>
              <a:rPr sz="3500" spc="-100" dirty="0">
                <a:solidFill>
                  <a:srgbClr val="800D02"/>
                </a:solidFill>
              </a:rPr>
              <a:t> </a:t>
            </a:r>
            <a:r>
              <a:rPr sz="3500" spc="-10" dirty="0">
                <a:solidFill>
                  <a:srgbClr val="800D02"/>
                </a:solidFill>
              </a:rPr>
              <a:t>Question</a:t>
            </a:r>
            <a:endParaRPr sz="3500"/>
          </a:p>
          <a:p>
            <a:pPr marL="2771140">
              <a:lnSpc>
                <a:spcPct val="100000"/>
              </a:lnSpc>
              <a:spcBef>
                <a:spcPts val="15"/>
              </a:spcBef>
            </a:pPr>
            <a:r>
              <a:rPr sz="2450" u="sng" dirty="0">
                <a:uFill>
                  <a:solidFill>
                    <a:srgbClr val="FFFFFF"/>
                  </a:solidFill>
                </a:uFill>
              </a:rPr>
              <a:t>Theology</a:t>
            </a:r>
            <a:r>
              <a:rPr sz="2450" u="sng" spc="40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and</a:t>
            </a:r>
            <a:r>
              <a:rPr sz="2450" u="sng" spc="35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Race:</a:t>
            </a:r>
            <a:r>
              <a:rPr sz="2450" u="sng" spc="40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2</a:t>
            </a:r>
            <a:r>
              <a:rPr sz="2450" u="sng" spc="35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spc="-20" dirty="0">
                <a:uFill>
                  <a:solidFill>
                    <a:srgbClr val="FFFFFF"/>
                  </a:solidFill>
                </a:uFill>
              </a:rPr>
              <a:t>Tasks</a:t>
            </a:r>
            <a:endParaRPr sz="245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72935" y="2708917"/>
            <a:ext cx="2769715" cy="49022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672935" y="2708917"/>
            <a:ext cx="5257800" cy="393056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675" baseline="2267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3675" spc="82" baseline="2267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675" baseline="2267" dirty="0">
                <a:solidFill>
                  <a:srgbClr val="FFFFFF"/>
                </a:solidFill>
                <a:latin typeface="Impact"/>
                <a:cs typeface="Impact"/>
              </a:rPr>
              <a:t>Descriptive</a:t>
            </a:r>
            <a:r>
              <a:rPr sz="3675" spc="97" baseline="2267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675" spc="-7" baseline="2267" dirty="0" err="1" smtClean="0">
                <a:solidFill>
                  <a:srgbClr val="FFFFFF"/>
                </a:solidFill>
                <a:latin typeface="Impact"/>
                <a:cs typeface="Impact"/>
              </a:rPr>
              <a:t>T</a:t>
            </a:r>
            <a:r>
              <a:rPr sz="3675" baseline="2267" dirty="0" err="1" smtClean="0">
                <a:solidFill>
                  <a:srgbClr val="FFFFFF"/>
                </a:solidFill>
                <a:latin typeface="Impact"/>
                <a:cs typeface="Impact"/>
              </a:rPr>
              <a:t>a</a:t>
            </a:r>
            <a:r>
              <a:rPr sz="3675" spc="-1597" baseline="2267" dirty="0" err="1" smtClean="0">
                <a:solidFill>
                  <a:srgbClr val="FFFFFF"/>
                </a:solidFill>
                <a:latin typeface="Impact"/>
                <a:cs typeface="Impact"/>
              </a:rPr>
              <a:t>s</a:t>
            </a:r>
            <a:r>
              <a:rPr lang="en-US" sz="2450" spc="-75" dirty="0" err="1" smtClean="0">
                <a:solidFill>
                  <a:srgbClr val="FFFFFF"/>
                </a:solidFill>
                <a:latin typeface="Impact"/>
                <a:cs typeface="Impact"/>
              </a:rPr>
              <a:t>sk</a:t>
            </a:r>
            <a:r>
              <a:rPr lang="en-US" sz="2450" spc="-75" dirty="0" smtClean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endParaRPr sz="2450" dirty="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spc="-70" dirty="0">
                <a:solidFill>
                  <a:srgbClr val="800D02"/>
                </a:solidFill>
              </a:rPr>
              <a:t>Unpacking</a:t>
            </a:r>
            <a:r>
              <a:rPr sz="3500" spc="-100" dirty="0">
                <a:solidFill>
                  <a:srgbClr val="800D02"/>
                </a:solidFill>
              </a:rPr>
              <a:t> </a:t>
            </a:r>
            <a:r>
              <a:rPr sz="3500" spc="-55" dirty="0">
                <a:solidFill>
                  <a:srgbClr val="800D02"/>
                </a:solidFill>
              </a:rPr>
              <a:t>the</a:t>
            </a:r>
            <a:r>
              <a:rPr sz="3500" spc="-100" dirty="0">
                <a:solidFill>
                  <a:srgbClr val="800D02"/>
                </a:solidFill>
              </a:rPr>
              <a:t> </a:t>
            </a:r>
            <a:r>
              <a:rPr sz="3500" spc="-10" dirty="0">
                <a:solidFill>
                  <a:srgbClr val="800D02"/>
                </a:solidFill>
              </a:rPr>
              <a:t>Question</a:t>
            </a:r>
            <a:endParaRPr sz="3500"/>
          </a:p>
          <a:p>
            <a:pPr marL="2771140">
              <a:lnSpc>
                <a:spcPct val="100000"/>
              </a:lnSpc>
              <a:spcBef>
                <a:spcPts val="15"/>
              </a:spcBef>
            </a:pPr>
            <a:r>
              <a:rPr sz="2450" u="sng" dirty="0">
                <a:uFill>
                  <a:solidFill>
                    <a:srgbClr val="FFFFFF"/>
                  </a:solidFill>
                </a:uFill>
              </a:rPr>
              <a:t>Theology</a:t>
            </a:r>
            <a:r>
              <a:rPr sz="2450" u="sng" spc="40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and</a:t>
            </a:r>
            <a:r>
              <a:rPr sz="2450" u="sng" spc="35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Race:</a:t>
            </a:r>
            <a:r>
              <a:rPr sz="2450" u="sng" spc="40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2</a:t>
            </a:r>
            <a:r>
              <a:rPr sz="2450" u="sng" spc="35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spc="-20" dirty="0">
                <a:uFill>
                  <a:solidFill>
                    <a:srgbClr val="FFFFFF"/>
                  </a:solidFill>
                </a:uFill>
              </a:rPr>
              <a:t>Tasks</a:t>
            </a:r>
            <a:endParaRPr sz="245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98092" y="2719674"/>
            <a:ext cx="2769715" cy="49022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48750" y="2719674"/>
            <a:ext cx="2614284" cy="49022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338493" y="2764685"/>
            <a:ext cx="7282815" cy="4025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4763135" algn="l"/>
              </a:tabLst>
            </a:pPr>
            <a:r>
              <a:rPr sz="24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24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450" dirty="0">
                <a:solidFill>
                  <a:srgbClr val="FFFFFF"/>
                </a:solidFill>
                <a:latin typeface="Impact"/>
                <a:cs typeface="Impact"/>
              </a:rPr>
              <a:t>Descriptive</a:t>
            </a:r>
            <a:r>
              <a:rPr sz="24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450" spc="-20" dirty="0">
                <a:solidFill>
                  <a:srgbClr val="FFFFFF"/>
                </a:solidFill>
                <a:latin typeface="Impact"/>
                <a:cs typeface="Impact"/>
              </a:rPr>
              <a:t>Task</a:t>
            </a:r>
            <a:r>
              <a:rPr sz="2450" dirty="0">
                <a:solidFill>
                  <a:srgbClr val="FFFFFF"/>
                </a:solidFill>
                <a:latin typeface="Impact"/>
                <a:cs typeface="Impact"/>
              </a:rPr>
              <a:t>	The</a:t>
            </a:r>
            <a:r>
              <a:rPr sz="24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450" dirty="0">
                <a:solidFill>
                  <a:srgbClr val="FFFFFF"/>
                </a:solidFill>
                <a:latin typeface="Impact"/>
                <a:cs typeface="Impact"/>
              </a:rPr>
              <a:t>Normative</a:t>
            </a:r>
            <a:r>
              <a:rPr sz="24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450" spc="-20" dirty="0">
                <a:solidFill>
                  <a:srgbClr val="FFFFFF"/>
                </a:solidFill>
                <a:latin typeface="Impact"/>
                <a:cs typeface="Impact"/>
              </a:rPr>
              <a:t>Task</a:t>
            </a:r>
            <a:endParaRPr sz="245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spc="-70" dirty="0">
                <a:solidFill>
                  <a:srgbClr val="800D02"/>
                </a:solidFill>
              </a:rPr>
              <a:t>Unpacking</a:t>
            </a:r>
            <a:r>
              <a:rPr sz="3500" spc="-100" dirty="0">
                <a:solidFill>
                  <a:srgbClr val="800D02"/>
                </a:solidFill>
              </a:rPr>
              <a:t> </a:t>
            </a:r>
            <a:r>
              <a:rPr sz="3500" spc="-55" dirty="0">
                <a:solidFill>
                  <a:srgbClr val="800D02"/>
                </a:solidFill>
              </a:rPr>
              <a:t>the</a:t>
            </a:r>
            <a:r>
              <a:rPr sz="3500" spc="-100" dirty="0">
                <a:solidFill>
                  <a:srgbClr val="800D02"/>
                </a:solidFill>
              </a:rPr>
              <a:t> </a:t>
            </a:r>
            <a:r>
              <a:rPr sz="3500" spc="-10" dirty="0">
                <a:solidFill>
                  <a:srgbClr val="800D02"/>
                </a:solidFill>
              </a:rPr>
              <a:t>Question</a:t>
            </a:r>
            <a:endParaRPr sz="3500"/>
          </a:p>
          <a:p>
            <a:pPr marL="2771140">
              <a:lnSpc>
                <a:spcPct val="100000"/>
              </a:lnSpc>
              <a:spcBef>
                <a:spcPts val="15"/>
              </a:spcBef>
            </a:pPr>
            <a:r>
              <a:rPr sz="2450" u="sng" dirty="0">
                <a:uFill>
                  <a:solidFill>
                    <a:srgbClr val="FFFFFF"/>
                  </a:solidFill>
                </a:uFill>
              </a:rPr>
              <a:t>Theology</a:t>
            </a:r>
            <a:r>
              <a:rPr sz="2450" u="sng" spc="40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and</a:t>
            </a:r>
            <a:r>
              <a:rPr sz="2450" u="sng" spc="35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Race:</a:t>
            </a:r>
            <a:r>
              <a:rPr sz="2450" u="sng" spc="40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2</a:t>
            </a:r>
            <a:r>
              <a:rPr sz="2450" u="sng" spc="35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spc="-20" dirty="0">
                <a:uFill>
                  <a:solidFill>
                    <a:srgbClr val="FFFFFF"/>
                  </a:solidFill>
                </a:uFill>
              </a:rPr>
              <a:t>Tasks</a:t>
            </a:r>
            <a:endParaRPr sz="245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22745" y="2719674"/>
            <a:ext cx="2614284" cy="49022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338493" y="2764685"/>
            <a:ext cx="4956810" cy="4025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25"/>
              </a:spcBef>
            </a:pPr>
            <a:r>
              <a:rPr lang="en-US" sz="2450" dirty="0" smtClean="0">
                <a:solidFill>
                  <a:srgbClr val="FFFFFF"/>
                </a:solidFill>
                <a:latin typeface="Impact"/>
                <a:cs typeface="Impact"/>
              </a:rPr>
              <a:t>Th</a:t>
            </a:r>
            <a:r>
              <a:rPr sz="2450" dirty="0" smtClean="0">
                <a:solidFill>
                  <a:srgbClr val="FFFFFF"/>
                </a:solidFill>
                <a:latin typeface="Impact"/>
                <a:cs typeface="Impact"/>
              </a:rPr>
              <a:t>e Normative Task</a:t>
            </a:r>
            <a:endParaRPr sz="2450" dirty="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5936" y="1464043"/>
            <a:ext cx="6288405" cy="9359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spc="-70" dirty="0">
                <a:solidFill>
                  <a:srgbClr val="800D02"/>
                </a:solidFill>
              </a:rPr>
              <a:t>Unpacking</a:t>
            </a:r>
            <a:r>
              <a:rPr sz="3500" spc="-100" dirty="0">
                <a:solidFill>
                  <a:srgbClr val="800D02"/>
                </a:solidFill>
              </a:rPr>
              <a:t> </a:t>
            </a:r>
            <a:r>
              <a:rPr sz="3500" spc="-55" dirty="0">
                <a:solidFill>
                  <a:srgbClr val="800D02"/>
                </a:solidFill>
              </a:rPr>
              <a:t>the</a:t>
            </a:r>
            <a:r>
              <a:rPr sz="3500" spc="-100" dirty="0">
                <a:solidFill>
                  <a:srgbClr val="800D02"/>
                </a:solidFill>
              </a:rPr>
              <a:t> </a:t>
            </a:r>
            <a:r>
              <a:rPr sz="3500" spc="-10" dirty="0">
                <a:solidFill>
                  <a:srgbClr val="800D02"/>
                </a:solidFill>
              </a:rPr>
              <a:t>Question</a:t>
            </a:r>
            <a:endParaRPr sz="3500"/>
          </a:p>
          <a:p>
            <a:pPr marL="2771140">
              <a:lnSpc>
                <a:spcPct val="100000"/>
              </a:lnSpc>
              <a:spcBef>
                <a:spcPts val="15"/>
              </a:spcBef>
            </a:pPr>
            <a:r>
              <a:rPr sz="2450" u="sng" dirty="0">
                <a:uFill>
                  <a:solidFill>
                    <a:srgbClr val="FFFFFF"/>
                  </a:solidFill>
                </a:uFill>
              </a:rPr>
              <a:t>Theology</a:t>
            </a:r>
            <a:r>
              <a:rPr sz="2450" u="sng" spc="40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and</a:t>
            </a:r>
            <a:r>
              <a:rPr sz="2450" u="sng" spc="35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Race:</a:t>
            </a:r>
            <a:r>
              <a:rPr sz="2450" u="sng" spc="40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2</a:t>
            </a:r>
            <a:r>
              <a:rPr sz="2450" u="sng" spc="35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spc="-20" dirty="0">
                <a:uFill>
                  <a:solidFill>
                    <a:srgbClr val="FFFFFF"/>
                  </a:solidFill>
                </a:uFill>
              </a:rPr>
              <a:t>Tasks</a:t>
            </a:r>
            <a:endParaRPr sz="245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22745" y="2719674"/>
            <a:ext cx="2614284" cy="49022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05936" y="2764685"/>
            <a:ext cx="7647464" cy="103938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R="590550" algn="ctr">
              <a:lnSpc>
                <a:spcPct val="100000"/>
              </a:lnSpc>
              <a:spcBef>
                <a:spcPts val="125"/>
              </a:spcBef>
            </a:pPr>
            <a:r>
              <a:rPr lang="en-US" sz="2450" dirty="0" smtClean="0">
                <a:solidFill>
                  <a:srgbClr val="FFFFFF"/>
                </a:solidFill>
                <a:latin typeface="Impact"/>
                <a:cs typeface="Impact"/>
              </a:rPr>
              <a:t>		The </a:t>
            </a:r>
            <a:r>
              <a:rPr sz="2450" dirty="0" smtClean="0">
                <a:solidFill>
                  <a:srgbClr val="FFFFFF"/>
                </a:solidFill>
                <a:latin typeface="Impact"/>
                <a:cs typeface="Impact"/>
              </a:rPr>
              <a:t>Normative </a:t>
            </a:r>
            <a:r>
              <a:rPr sz="2450" dirty="0">
                <a:solidFill>
                  <a:srgbClr val="FFFFFF"/>
                </a:solidFill>
                <a:latin typeface="Impact"/>
                <a:cs typeface="Impact"/>
              </a:rPr>
              <a:t>Task</a:t>
            </a:r>
            <a:endParaRPr sz="2450" dirty="0">
              <a:latin typeface="Impact"/>
              <a:cs typeface="Impac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250" dirty="0">
              <a:latin typeface="Impact"/>
              <a:cs typeface="Impact"/>
            </a:endParaRPr>
          </a:p>
          <a:p>
            <a:pPr marL="12700">
              <a:lnSpc>
                <a:spcPct val="100000"/>
              </a:lnSpc>
              <a:tabLst>
                <a:tab pos="379095" algn="l"/>
              </a:tabLst>
            </a:pPr>
            <a:r>
              <a:rPr sz="1950" spc="-25" dirty="0">
                <a:latin typeface="Impact"/>
                <a:cs typeface="Impact"/>
              </a:rPr>
              <a:t>1.</a:t>
            </a:r>
            <a:r>
              <a:rPr sz="1950" dirty="0">
                <a:latin typeface="Impact"/>
                <a:cs typeface="Impact"/>
              </a:rPr>
              <a:t>	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We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are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looking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to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state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what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race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ought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to</a:t>
            </a:r>
            <a:r>
              <a:rPr sz="19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be,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not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merely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what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it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spc="-25" dirty="0">
                <a:solidFill>
                  <a:srgbClr val="FFFFFF"/>
                </a:solidFill>
                <a:latin typeface="Impact"/>
                <a:cs typeface="Impact"/>
              </a:rPr>
              <a:t>is.</a:t>
            </a:r>
            <a:endParaRPr sz="1950" dirty="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5936" y="1464043"/>
            <a:ext cx="6288405" cy="9359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spc="-70" dirty="0">
                <a:solidFill>
                  <a:srgbClr val="800D02"/>
                </a:solidFill>
              </a:rPr>
              <a:t>Unpacking</a:t>
            </a:r>
            <a:r>
              <a:rPr sz="3500" spc="-100" dirty="0">
                <a:solidFill>
                  <a:srgbClr val="800D02"/>
                </a:solidFill>
              </a:rPr>
              <a:t> </a:t>
            </a:r>
            <a:r>
              <a:rPr sz="3500" spc="-55" dirty="0">
                <a:solidFill>
                  <a:srgbClr val="800D02"/>
                </a:solidFill>
              </a:rPr>
              <a:t>the</a:t>
            </a:r>
            <a:r>
              <a:rPr sz="3500" spc="-100" dirty="0">
                <a:solidFill>
                  <a:srgbClr val="800D02"/>
                </a:solidFill>
              </a:rPr>
              <a:t> </a:t>
            </a:r>
            <a:r>
              <a:rPr sz="3500" spc="-10" dirty="0">
                <a:solidFill>
                  <a:srgbClr val="800D02"/>
                </a:solidFill>
              </a:rPr>
              <a:t>Question</a:t>
            </a:r>
            <a:endParaRPr sz="3500"/>
          </a:p>
          <a:p>
            <a:pPr marL="2771140">
              <a:lnSpc>
                <a:spcPct val="100000"/>
              </a:lnSpc>
              <a:spcBef>
                <a:spcPts val="15"/>
              </a:spcBef>
            </a:pPr>
            <a:r>
              <a:rPr sz="2450" u="sng" dirty="0">
                <a:uFill>
                  <a:solidFill>
                    <a:srgbClr val="FFFFFF"/>
                  </a:solidFill>
                </a:uFill>
              </a:rPr>
              <a:t>Theology</a:t>
            </a:r>
            <a:r>
              <a:rPr sz="2450" u="sng" spc="40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and</a:t>
            </a:r>
            <a:r>
              <a:rPr sz="2450" u="sng" spc="35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Race:</a:t>
            </a:r>
            <a:r>
              <a:rPr sz="2450" u="sng" spc="40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2</a:t>
            </a:r>
            <a:r>
              <a:rPr sz="2450" u="sng" spc="35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spc="-20" dirty="0">
                <a:uFill>
                  <a:solidFill>
                    <a:srgbClr val="FFFFFF"/>
                  </a:solidFill>
                </a:uFill>
              </a:rPr>
              <a:t>Tasks</a:t>
            </a:r>
            <a:endParaRPr sz="245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22745" y="2719674"/>
            <a:ext cx="2614284" cy="49022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05936" y="2764685"/>
            <a:ext cx="8929370" cy="183642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845185" algn="l">
              <a:lnSpc>
                <a:spcPct val="100000"/>
              </a:lnSpc>
              <a:spcBef>
                <a:spcPts val="125"/>
              </a:spcBef>
            </a:pPr>
            <a:r>
              <a:rPr lang="en-US" sz="2450" dirty="0" smtClean="0">
                <a:solidFill>
                  <a:srgbClr val="FFFFFF"/>
                </a:solidFill>
                <a:latin typeface="Impact"/>
                <a:cs typeface="Impact"/>
              </a:rPr>
              <a:t>			        </a:t>
            </a:r>
            <a:r>
              <a:rPr sz="2450" dirty="0" smtClean="0">
                <a:solidFill>
                  <a:srgbClr val="FFFFFF"/>
                </a:solidFill>
                <a:latin typeface="Impact"/>
                <a:cs typeface="Impact"/>
              </a:rPr>
              <a:t>The </a:t>
            </a:r>
            <a:r>
              <a:rPr sz="2450" dirty="0">
                <a:solidFill>
                  <a:srgbClr val="FFFFFF"/>
                </a:solidFill>
                <a:latin typeface="Impact"/>
                <a:cs typeface="Impact"/>
              </a:rPr>
              <a:t>Normative Task</a:t>
            </a:r>
            <a:endParaRPr sz="2450" dirty="0">
              <a:latin typeface="Impact"/>
              <a:cs typeface="Impac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250" dirty="0">
              <a:latin typeface="Impact"/>
              <a:cs typeface="Impact"/>
            </a:endParaRPr>
          </a:p>
          <a:p>
            <a:pPr marL="379095" indent="-366395">
              <a:lnSpc>
                <a:spcPct val="100000"/>
              </a:lnSpc>
              <a:buClr>
                <a:srgbClr val="000000"/>
              </a:buClr>
              <a:buAutoNum type="arabicPeriod"/>
              <a:tabLst>
                <a:tab pos="379095" algn="l"/>
              </a:tabLst>
            </a:pP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We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are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looking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to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state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what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race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ought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to</a:t>
            </a:r>
            <a:r>
              <a:rPr sz="19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be,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not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merely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what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it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spc="-25" dirty="0">
                <a:solidFill>
                  <a:srgbClr val="FFFFFF"/>
                </a:solidFill>
                <a:latin typeface="Impact"/>
                <a:cs typeface="Impact"/>
              </a:rPr>
              <a:t>is.</a:t>
            </a:r>
            <a:endParaRPr sz="1950" dirty="0">
              <a:latin typeface="Impact"/>
              <a:cs typeface="Impact"/>
            </a:endParaRPr>
          </a:p>
          <a:p>
            <a:pPr marL="379095" marR="5080" indent="-367030">
              <a:lnSpc>
                <a:spcPts val="2150"/>
              </a:lnSpc>
              <a:spcBef>
                <a:spcPts val="1900"/>
              </a:spcBef>
              <a:buClr>
                <a:srgbClr val="000000"/>
              </a:buClr>
              <a:buAutoNum type="arabicPeriod"/>
              <a:tabLst>
                <a:tab pos="379095" algn="l"/>
              </a:tabLst>
            </a:pP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appropriate</a:t>
            </a:r>
            <a:r>
              <a:rPr sz="19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tools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are</a:t>
            </a:r>
            <a:r>
              <a:rPr sz="19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analytical,</a:t>
            </a:r>
            <a:r>
              <a:rPr sz="19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and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19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disciplines</a:t>
            </a:r>
            <a:r>
              <a:rPr sz="19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and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resources</a:t>
            </a:r>
            <a:r>
              <a:rPr sz="19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that</a:t>
            </a:r>
            <a:r>
              <a:rPr sz="19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spc="-10" dirty="0">
                <a:solidFill>
                  <a:srgbClr val="FFFFFF"/>
                </a:solidFill>
                <a:latin typeface="Impact"/>
                <a:cs typeface="Impact"/>
              </a:rPr>
              <a:t>employ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those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tools</a:t>
            </a:r>
            <a:r>
              <a:rPr sz="19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are</a:t>
            </a:r>
            <a:r>
              <a:rPr sz="19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often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spc="-10" dirty="0">
                <a:solidFill>
                  <a:srgbClr val="FFFFFF"/>
                </a:solidFill>
                <a:latin typeface="Impact"/>
                <a:cs typeface="Impact"/>
              </a:rPr>
              <a:t>used.</a:t>
            </a:r>
            <a:endParaRPr sz="1950" dirty="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5936" y="1464043"/>
            <a:ext cx="6288405" cy="9359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spc="-70" dirty="0">
                <a:solidFill>
                  <a:srgbClr val="800D02"/>
                </a:solidFill>
              </a:rPr>
              <a:t>Unpacking</a:t>
            </a:r>
            <a:r>
              <a:rPr sz="3500" spc="-100" dirty="0">
                <a:solidFill>
                  <a:srgbClr val="800D02"/>
                </a:solidFill>
              </a:rPr>
              <a:t> </a:t>
            </a:r>
            <a:r>
              <a:rPr sz="3500" spc="-55" dirty="0">
                <a:solidFill>
                  <a:srgbClr val="800D02"/>
                </a:solidFill>
              </a:rPr>
              <a:t>the</a:t>
            </a:r>
            <a:r>
              <a:rPr sz="3500" spc="-100" dirty="0">
                <a:solidFill>
                  <a:srgbClr val="800D02"/>
                </a:solidFill>
              </a:rPr>
              <a:t> </a:t>
            </a:r>
            <a:r>
              <a:rPr sz="3500" spc="-10" dirty="0">
                <a:solidFill>
                  <a:srgbClr val="800D02"/>
                </a:solidFill>
              </a:rPr>
              <a:t>Question</a:t>
            </a:r>
            <a:endParaRPr sz="3500"/>
          </a:p>
          <a:p>
            <a:pPr marL="2771140">
              <a:lnSpc>
                <a:spcPct val="100000"/>
              </a:lnSpc>
              <a:spcBef>
                <a:spcPts val="15"/>
              </a:spcBef>
            </a:pPr>
            <a:r>
              <a:rPr sz="2450" u="sng" dirty="0">
                <a:uFill>
                  <a:solidFill>
                    <a:srgbClr val="FFFFFF"/>
                  </a:solidFill>
                </a:uFill>
              </a:rPr>
              <a:t>Theology</a:t>
            </a:r>
            <a:r>
              <a:rPr sz="2450" u="sng" spc="40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and</a:t>
            </a:r>
            <a:r>
              <a:rPr sz="2450" u="sng" spc="35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Race:</a:t>
            </a:r>
            <a:r>
              <a:rPr sz="2450" u="sng" spc="40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2</a:t>
            </a:r>
            <a:r>
              <a:rPr sz="2450" u="sng" spc="35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spc="-20" dirty="0">
                <a:uFill>
                  <a:solidFill>
                    <a:srgbClr val="FFFFFF"/>
                  </a:solidFill>
                </a:uFill>
              </a:rPr>
              <a:t>Tasks</a:t>
            </a:r>
            <a:endParaRPr sz="245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22745" y="2719674"/>
            <a:ext cx="2614284" cy="49022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05936" y="2764685"/>
            <a:ext cx="8929370" cy="3219471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845185">
              <a:lnSpc>
                <a:spcPct val="100000"/>
              </a:lnSpc>
              <a:spcBef>
                <a:spcPts val="125"/>
              </a:spcBef>
            </a:pPr>
            <a:r>
              <a:rPr lang="en-US" sz="2450" dirty="0" smtClean="0">
                <a:solidFill>
                  <a:srgbClr val="FFFFFF"/>
                </a:solidFill>
                <a:latin typeface="Impact"/>
                <a:cs typeface="Impact"/>
              </a:rPr>
              <a:t>			         </a:t>
            </a:r>
            <a:r>
              <a:rPr sz="2450" dirty="0" smtClean="0">
                <a:solidFill>
                  <a:srgbClr val="FFFFFF"/>
                </a:solidFill>
                <a:latin typeface="Impact"/>
                <a:cs typeface="Impact"/>
              </a:rPr>
              <a:t>The </a:t>
            </a:r>
            <a:r>
              <a:rPr sz="2450" dirty="0">
                <a:solidFill>
                  <a:srgbClr val="FFFFFF"/>
                </a:solidFill>
                <a:latin typeface="Impact"/>
                <a:cs typeface="Impact"/>
              </a:rPr>
              <a:t>Normative Task</a:t>
            </a:r>
            <a:endParaRPr sz="2450" dirty="0">
              <a:latin typeface="Impact"/>
              <a:cs typeface="Impac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250" dirty="0">
              <a:latin typeface="Impact"/>
              <a:cs typeface="Impact"/>
            </a:endParaRPr>
          </a:p>
          <a:p>
            <a:pPr marL="379095" indent="-366395">
              <a:lnSpc>
                <a:spcPct val="100000"/>
              </a:lnSpc>
              <a:buClr>
                <a:srgbClr val="000000"/>
              </a:buClr>
              <a:buAutoNum type="arabicPeriod"/>
              <a:tabLst>
                <a:tab pos="379095" algn="l"/>
              </a:tabLst>
            </a:pP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We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are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looking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to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state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what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race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ought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to</a:t>
            </a:r>
            <a:r>
              <a:rPr sz="19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be,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not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merely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what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it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spc="-25" dirty="0">
                <a:solidFill>
                  <a:srgbClr val="FFFFFF"/>
                </a:solidFill>
                <a:latin typeface="Impact"/>
                <a:cs typeface="Impact"/>
              </a:rPr>
              <a:t>is.</a:t>
            </a:r>
            <a:endParaRPr sz="1950" dirty="0">
              <a:latin typeface="Impact"/>
              <a:cs typeface="Impact"/>
            </a:endParaRPr>
          </a:p>
          <a:p>
            <a:pPr marL="379095" marR="5080" indent="-367030">
              <a:lnSpc>
                <a:spcPts val="2150"/>
              </a:lnSpc>
              <a:spcBef>
                <a:spcPts val="1900"/>
              </a:spcBef>
              <a:buClr>
                <a:srgbClr val="000000"/>
              </a:buClr>
              <a:buAutoNum type="arabicPeriod"/>
              <a:tabLst>
                <a:tab pos="379095" algn="l"/>
              </a:tabLst>
            </a:pP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appropriate</a:t>
            </a:r>
            <a:r>
              <a:rPr sz="19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tools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are</a:t>
            </a:r>
            <a:r>
              <a:rPr sz="19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analytical,</a:t>
            </a:r>
            <a:r>
              <a:rPr sz="19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and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19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disciplines</a:t>
            </a:r>
            <a:r>
              <a:rPr sz="19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and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resources</a:t>
            </a:r>
            <a:r>
              <a:rPr sz="19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that</a:t>
            </a:r>
            <a:r>
              <a:rPr sz="19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spc="-10" dirty="0">
                <a:solidFill>
                  <a:srgbClr val="FFFFFF"/>
                </a:solidFill>
                <a:latin typeface="Impact"/>
                <a:cs typeface="Impact"/>
              </a:rPr>
              <a:t>employ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those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tools</a:t>
            </a:r>
            <a:r>
              <a:rPr sz="19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are</a:t>
            </a:r>
            <a:r>
              <a:rPr sz="19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often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spc="-10" dirty="0">
                <a:solidFill>
                  <a:srgbClr val="FFFFFF"/>
                </a:solidFill>
                <a:latin typeface="Impact"/>
                <a:cs typeface="Impact"/>
              </a:rPr>
              <a:t>used.</a:t>
            </a:r>
            <a:endParaRPr sz="1950" dirty="0">
              <a:latin typeface="Impact"/>
              <a:cs typeface="Impact"/>
            </a:endParaRPr>
          </a:p>
          <a:p>
            <a:pPr marL="379095" marR="280670" indent="-367030">
              <a:lnSpc>
                <a:spcPts val="2150"/>
              </a:lnSpc>
              <a:spcBef>
                <a:spcPts val="1865"/>
              </a:spcBef>
              <a:buClr>
                <a:srgbClr val="000000"/>
              </a:buClr>
              <a:buAutoNum type="arabicPeriod"/>
              <a:tabLst>
                <a:tab pos="379095" algn="l"/>
              </a:tabLst>
            </a:pP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Relevant</a:t>
            </a:r>
            <a:r>
              <a:rPr sz="19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questions: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Given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what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racial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terms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are,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and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given</a:t>
            </a:r>
            <a:r>
              <a:rPr sz="19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their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origin,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are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spc="-20" dirty="0">
                <a:solidFill>
                  <a:srgbClr val="FFFFFF"/>
                </a:solidFill>
                <a:latin typeface="Impact"/>
                <a:cs typeface="Impact"/>
              </a:rPr>
              <a:t>they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useful</a:t>
            </a:r>
            <a:r>
              <a:rPr sz="19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terms?</a:t>
            </a:r>
            <a:r>
              <a:rPr sz="19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What</a:t>
            </a:r>
            <a:r>
              <a:rPr sz="19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do</a:t>
            </a:r>
            <a:r>
              <a:rPr sz="19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we</a:t>
            </a:r>
            <a:r>
              <a:rPr sz="19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want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racial</a:t>
            </a:r>
            <a:r>
              <a:rPr sz="19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terms</a:t>
            </a:r>
            <a:r>
              <a:rPr sz="19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to</a:t>
            </a:r>
            <a:r>
              <a:rPr sz="19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be?</a:t>
            </a:r>
            <a:r>
              <a:rPr sz="19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Should</a:t>
            </a:r>
            <a:r>
              <a:rPr sz="19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we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keep</a:t>
            </a:r>
            <a:r>
              <a:rPr sz="19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racial</a:t>
            </a:r>
            <a:r>
              <a:rPr sz="19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spc="-10" dirty="0">
                <a:solidFill>
                  <a:srgbClr val="FFFFFF"/>
                </a:solidFill>
                <a:latin typeface="Impact"/>
                <a:cs typeface="Impact"/>
              </a:rPr>
              <a:t>terms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around?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Is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solution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to</a:t>
            </a:r>
            <a:r>
              <a:rPr sz="19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racism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better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racial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categories</a:t>
            </a:r>
            <a:r>
              <a:rPr sz="19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or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abandonment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spc="-25" dirty="0">
                <a:solidFill>
                  <a:srgbClr val="FFFFFF"/>
                </a:solidFill>
                <a:latin typeface="Impact"/>
                <a:cs typeface="Impact"/>
              </a:rPr>
              <a:t>of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racial</a:t>
            </a:r>
            <a:r>
              <a:rPr sz="19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categories</a:t>
            </a:r>
            <a:r>
              <a:rPr sz="19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spc="-10" dirty="0">
                <a:solidFill>
                  <a:srgbClr val="FFFFFF"/>
                </a:solidFill>
                <a:latin typeface="Impact"/>
                <a:cs typeface="Impact"/>
              </a:rPr>
              <a:t>altogether?</a:t>
            </a:r>
            <a:endParaRPr sz="1950" dirty="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5936" y="1464043"/>
            <a:ext cx="6288405" cy="9359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spc="-70" dirty="0">
                <a:solidFill>
                  <a:srgbClr val="BD0101"/>
                </a:solidFill>
              </a:rPr>
              <a:t>Unpacking</a:t>
            </a:r>
            <a:r>
              <a:rPr sz="3500" spc="-100" dirty="0">
                <a:solidFill>
                  <a:srgbClr val="BD0101"/>
                </a:solidFill>
              </a:rPr>
              <a:t> </a:t>
            </a:r>
            <a:r>
              <a:rPr sz="3500" spc="-55" dirty="0">
                <a:solidFill>
                  <a:srgbClr val="BD0101"/>
                </a:solidFill>
              </a:rPr>
              <a:t>the</a:t>
            </a:r>
            <a:r>
              <a:rPr sz="3500" spc="-100" dirty="0">
                <a:solidFill>
                  <a:srgbClr val="BD0101"/>
                </a:solidFill>
              </a:rPr>
              <a:t> </a:t>
            </a:r>
            <a:r>
              <a:rPr sz="3500" spc="-10" dirty="0">
                <a:solidFill>
                  <a:srgbClr val="BD0101"/>
                </a:solidFill>
              </a:rPr>
              <a:t>Question</a:t>
            </a:r>
            <a:endParaRPr sz="3500"/>
          </a:p>
          <a:p>
            <a:pPr marL="2771140">
              <a:lnSpc>
                <a:spcPct val="100000"/>
              </a:lnSpc>
              <a:spcBef>
                <a:spcPts val="15"/>
              </a:spcBef>
            </a:pPr>
            <a:r>
              <a:rPr sz="2450" u="sng" dirty="0">
                <a:uFill>
                  <a:solidFill>
                    <a:srgbClr val="FFFFFF"/>
                  </a:solidFill>
                </a:uFill>
              </a:rPr>
              <a:t>Theology</a:t>
            </a:r>
            <a:r>
              <a:rPr sz="2450" u="sng" spc="40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and</a:t>
            </a:r>
            <a:r>
              <a:rPr sz="2450" u="sng" spc="35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Race:</a:t>
            </a:r>
            <a:r>
              <a:rPr sz="2450" u="sng" spc="40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2</a:t>
            </a:r>
            <a:r>
              <a:rPr sz="2450" u="sng" spc="35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spc="-20" dirty="0">
                <a:uFill>
                  <a:solidFill>
                    <a:srgbClr val="FFFFFF"/>
                  </a:solidFill>
                </a:uFill>
              </a:rPr>
              <a:t>Tasks</a:t>
            </a:r>
            <a:endParaRPr sz="245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98092" y="2905558"/>
            <a:ext cx="2769715" cy="49022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338493" y="2950569"/>
            <a:ext cx="2687955" cy="4025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4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24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450" dirty="0">
                <a:solidFill>
                  <a:srgbClr val="FFFFFF"/>
                </a:solidFill>
                <a:latin typeface="Impact"/>
                <a:cs typeface="Impact"/>
              </a:rPr>
              <a:t>Descriptive</a:t>
            </a:r>
            <a:r>
              <a:rPr sz="24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450" spc="-20" dirty="0">
                <a:solidFill>
                  <a:srgbClr val="FFFFFF"/>
                </a:solidFill>
                <a:latin typeface="Impact"/>
                <a:cs typeface="Impact"/>
              </a:rPr>
              <a:t>Task</a:t>
            </a:r>
            <a:endParaRPr sz="2450">
              <a:latin typeface="Impact"/>
              <a:cs typeface="Impact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75785" y="5549244"/>
            <a:ext cx="2614284" cy="49021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416230" y="5594256"/>
            <a:ext cx="2532380" cy="4025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4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24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450" dirty="0">
                <a:solidFill>
                  <a:srgbClr val="FFFFFF"/>
                </a:solidFill>
                <a:latin typeface="Impact"/>
                <a:cs typeface="Impact"/>
              </a:rPr>
              <a:t>Normative</a:t>
            </a:r>
            <a:r>
              <a:rPr sz="24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450" spc="-20" dirty="0">
                <a:solidFill>
                  <a:srgbClr val="FFFFFF"/>
                </a:solidFill>
                <a:latin typeface="Impact"/>
                <a:cs typeface="Impact"/>
              </a:rPr>
              <a:t>Task</a:t>
            </a:r>
            <a:endParaRPr sz="245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5936" y="1464043"/>
            <a:ext cx="6288405" cy="9359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spc="-70" dirty="0">
                <a:solidFill>
                  <a:srgbClr val="BD0101"/>
                </a:solidFill>
              </a:rPr>
              <a:t>Unpacking</a:t>
            </a:r>
            <a:r>
              <a:rPr sz="3500" spc="-100" dirty="0">
                <a:solidFill>
                  <a:srgbClr val="BD0101"/>
                </a:solidFill>
              </a:rPr>
              <a:t> </a:t>
            </a:r>
            <a:r>
              <a:rPr sz="3500" spc="-55" dirty="0">
                <a:solidFill>
                  <a:srgbClr val="BD0101"/>
                </a:solidFill>
              </a:rPr>
              <a:t>the</a:t>
            </a:r>
            <a:r>
              <a:rPr sz="3500" spc="-100" dirty="0">
                <a:solidFill>
                  <a:srgbClr val="BD0101"/>
                </a:solidFill>
              </a:rPr>
              <a:t> </a:t>
            </a:r>
            <a:r>
              <a:rPr sz="3500" spc="-10" dirty="0">
                <a:solidFill>
                  <a:srgbClr val="BD0101"/>
                </a:solidFill>
              </a:rPr>
              <a:t>Question</a:t>
            </a:r>
            <a:endParaRPr sz="3500"/>
          </a:p>
          <a:p>
            <a:pPr marL="2771140">
              <a:lnSpc>
                <a:spcPct val="100000"/>
              </a:lnSpc>
              <a:spcBef>
                <a:spcPts val="15"/>
              </a:spcBef>
            </a:pPr>
            <a:r>
              <a:rPr sz="2450" u="sng" dirty="0">
                <a:uFill>
                  <a:solidFill>
                    <a:srgbClr val="FFFFFF"/>
                  </a:solidFill>
                </a:uFill>
              </a:rPr>
              <a:t>Theology</a:t>
            </a:r>
            <a:r>
              <a:rPr sz="2450" u="sng" spc="40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and</a:t>
            </a:r>
            <a:r>
              <a:rPr sz="2450" u="sng" spc="35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Race:</a:t>
            </a:r>
            <a:r>
              <a:rPr sz="2450" u="sng" spc="40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2</a:t>
            </a:r>
            <a:r>
              <a:rPr sz="2450" u="sng" spc="35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spc="-20" dirty="0">
                <a:uFill>
                  <a:solidFill>
                    <a:srgbClr val="FFFFFF"/>
                  </a:solidFill>
                </a:uFill>
              </a:rPr>
              <a:t>Tasks</a:t>
            </a:r>
            <a:endParaRPr sz="245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98092" y="2905558"/>
            <a:ext cx="3699410" cy="3133906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338493" y="2950569"/>
            <a:ext cx="2687955" cy="4025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4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24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450" dirty="0">
                <a:solidFill>
                  <a:srgbClr val="FFFFFF"/>
                </a:solidFill>
                <a:latin typeface="Impact"/>
                <a:cs typeface="Impact"/>
              </a:rPr>
              <a:t>Descriptive</a:t>
            </a:r>
            <a:r>
              <a:rPr sz="24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450" spc="-20" dirty="0">
                <a:solidFill>
                  <a:srgbClr val="FFFFFF"/>
                </a:solidFill>
                <a:latin typeface="Impact"/>
                <a:cs typeface="Impact"/>
              </a:rPr>
              <a:t>Task</a:t>
            </a:r>
            <a:endParaRPr sz="2450">
              <a:latin typeface="Impact"/>
              <a:cs typeface="Impac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16230" y="5594256"/>
            <a:ext cx="2532380" cy="4025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4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24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450" dirty="0">
                <a:solidFill>
                  <a:srgbClr val="FFFFFF"/>
                </a:solidFill>
                <a:latin typeface="Impact"/>
                <a:cs typeface="Impact"/>
              </a:rPr>
              <a:t>Normative</a:t>
            </a:r>
            <a:r>
              <a:rPr sz="24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450" spc="-20" dirty="0">
                <a:solidFill>
                  <a:srgbClr val="FFFFFF"/>
                </a:solidFill>
                <a:latin typeface="Impact"/>
                <a:cs typeface="Impact"/>
              </a:rPr>
              <a:t>Task</a:t>
            </a:r>
            <a:endParaRPr sz="245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5936" y="1464043"/>
            <a:ext cx="6288405" cy="9359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spc="-70" dirty="0">
                <a:solidFill>
                  <a:srgbClr val="BD0101"/>
                </a:solidFill>
              </a:rPr>
              <a:t>Unpacking</a:t>
            </a:r>
            <a:r>
              <a:rPr sz="3500" spc="-100" dirty="0">
                <a:solidFill>
                  <a:srgbClr val="BD0101"/>
                </a:solidFill>
              </a:rPr>
              <a:t> </a:t>
            </a:r>
            <a:r>
              <a:rPr sz="3500" spc="-55" dirty="0">
                <a:solidFill>
                  <a:srgbClr val="BD0101"/>
                </a:solidFill>
              </a:rPr>
              <a:t>the</a:t>
            </a:r>
            <a:r>
              <a:rPr sz="3500" spc="-100" dirty="0">
                <a:solidFill>
                  <a:srgbClr val="BD0101"/>
                </a:solidFill>
              </a:rPr>
              <a:t> </a:t>
            </a:r>
            <a:r>
              <a:rPr sz="3500" spc="-10" dirty="0">
                <a:solidFill>
                  <a:srgbClr val="BD0101"/>
                </a:solidFill>
              </a:rPr>
              <a:t>Question</a:t>
            </a:r>
            <a:endParaRPr sz="3500"/>
          </a:p>
          <a:p>
            <a:pPr marL="2771140">
              <a:lnSpc>
                <a:spcPct val="100000"/>
              </a:lnSpc>
              <a:spcBef>
                <a:spcPts val="15"/>
              </a:spcBef>
            </a:pPr>
            <a:r>
              <a:rPr sz="2450" u="sng" dirty="0">
                <a:uFill>
                  <a:solidFill>
                    <a:srgbClr val="FFFFFF"/>
                  </a:solidFill>
                </a:uFill>
              </a:rPr>
              <a:t>Theology</a:t>
            </a:r>
            <a:r>
              <a:rPr sz="2450" u="sng" spc="40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and</a:t>
            </a:r>
            <a:r>
              <a:rPr sz="2450" u="sng" spc="35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Race:</a:t>
            </a:r>
            <a:r>
              <a:rPr sz="2450" u="sng" spc="40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2</a:t>
            </a:r>
            <a:r>
              <a:rPr sz="2450" u="sng" spc="35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spc="-20" dirty="0">
                <a:uFill>
                  <a:solidFill>
                    <a:srgbClr val="FFFFFF"/>
                  </a:solidFill>
                </a:uFill>
              </a:rPr>
              <a:t>Tasks</a:t>
            </a:r>
            <a:endParaRPr sz="245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98092" y="2905558"/>
            <a:ext cx="3699410" cy="3133906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338493" y="2950569"/>
            <a:ext cx="2687955" cy="4025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4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24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450" dirty="0">
                <a:solidFill>
                  <a:srgbClr val="FFFFFF"/>
                </a:solidFill>
                <a:latin typeface="Impact"/>
                <a:cs typeface="Impact"/>
              </a:rPr>
              <a:t>Descriptive</a:t>
            </a:r>
            <a:r>
              <a:rPr sz="24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450" spc="-20" dirty="0">
                <a:solidFill>
                  <a:srgbClr val="FFFFFF"/>
                </a:solidFill>
                <a:latin typeface="Impact"/>
                <a:cs typeface="Impact"/>
              </a:rPr>
              <a:t>Task</a:t>
            </a:r>
            <a:endParaRPr sz="2450">
              <a:latin typeface="Impact"/>
              <a:cs typeface="Impac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16230" y="5594256"/>
            <a:ext cx="2532380" cy="4025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4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24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450" dirty="0">
                <a:solidFill>
                  <a:srgbClr val="FFFFFF"/>
                </a:solidFill>
                <a:latin typeface="Impact"/>
                <a:cs typeface="Impact"/>
              </a:rPr>
              <a:t>Normative</a:t>
            </a:r>
            <a:r>
              <a:rPr sz="24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450" spc="-20" dirty="0">
                <a:solidFill>
                  <a:srgbClr val="FFFFFF"/>
                </a:solidFill>
                <a:latin typeface="Impact"/>
                <a:cs typeface="Impact"/>
              </a:rPr>
              <a:t>Task</a:t>
            </a:r>
            <a:endParaRPr sz="2450">
              <a:latin typeface="Impact"/>
              <a:cs typeface="Impact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5760943" y="3489331"/>
            <a:ext cx="3994785" cy="2057400"/>
            <a:chOff x="5760943" y="3489331"/>
            <a:chExt cx="3994785" cy="2057400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60943" y="3489331"/>
              <a:ext cx="3994571" cy="205740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811516" y="3635307"/>
              <a:ext cx="140576" cy="140576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6086947" y="3519707"/>
            <a:ext cx="3439795" cy="107315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 marR="5080">
              <a:lnSpc>
                <a:spcPct val="102400"/>
              </a:lnSpc>
              <a:spcBef>
                <a:spcPts val="50"/>
              </a:spcBef>
            </a:pP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What</a:t>
            </a:r>
            <a:r>
              <a:rPr sz="22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is</a:t>
            </a:r>
            <a:r>
              <a:rPr sz="22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22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relationship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between</a:t>
            </a:r>
            <a:r>
              <a:rPr sz="2250" spc="-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2250" spc="-2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descriptive</a:t>
            </a:r>
            <a:r>
              <a:rPr sz="2250" spc="-20" dirty="0">
                <a:solidFill>
                  <a:srgbClr val="FFFFFF"/>
                </a:solidFill>
                <a:latin typeface="Impact"/>
                <a:cs typeface="Impact"/>
              </a:rPr>
              <a:t> task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and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normative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task?</a:t>
            </a:r>
            <a:endParaRPr sz="225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5936" y="1464043"/>
            <a:ext cx="6288405" cy="9359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spc="-70" dirty="0">
                <a:solidFill>
                  <a:srgbClr val="BD0101"/>
                </a:solidFill>
              </a:rPr>
              <a:t>Unpacking</a:t>
            </a:r>
            <a:r>
              <a:rPr sz="3500" spc="-100" dirty="0">
                <a:solidFill>
                  <a:srgbClr val="BD0101"/>
                </a:solidFill>
              </a:rPr>
              <a:t> </a:t>
            </a:r>
            <a:r>
              <a:rPr sz="3500" spc="-55" dirty="0">
                <a:solidFill>
                  <a:srgbClr val="BD0101"/>
                </a:solidFill>
              </a:rPr>
              <a:t>the</a:t>
            </a:r>
            <a:r>
              <a:rPr sz="3500" spc="-100" dirty="0">
                <a:solidFill>
                  <a:srgbClr val="BD0101"/>
                </a:solidFill>
              </a:rPr>
              <a:t> </a:t>
            </a:r>
            <a:r>
              <a:rPr sz="3500" spc="-10" dirty="0">
                <a:solidFill>
                  <a:srgbClr val="BD0101"/>
                </a:solidFill>
              </a:rPr>
              <a:t>Question</a:t>
            </a:r>
            <a:endParaRPr sz="3500"/>
          </a:p>
          <a:p>
            <a:pPr marL="2771140">
              <a:lnSpc>
                <a:spcPct val="100000"/>
              </a:lnSpc>
              <a:spcBef>
                <a:spcPts val="15"/>
              </a:spcBef>
            </a:pPr>
            <a:r>
              <a:rPr sz="2450" u="sng" dirty="0">
                <a:uFill>
                  <a:solidFill>
                    <a:srgbClr val="FFFFFF"/>
                  </a:solidFill>
                </a:uFill>
              </a:rPr>
              <a:t>Theology</a:t>
            </a:r>
            <a:r>
              <a:rPr sz="2450" u="sng" spc="40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and</a:t>
            </a:r>
            <a:r>
              <a:rPr sz="2450" u="sng" spc="35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Race:</a:t>
            </a:r>
            <a:r>
              <a:rPr sz="2450" u="sng" spc="40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2</a:t>
            </a:r>
            <a:r>
              <a:rPr sz="2450" u="sng" spc="35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spc="-20" dirty="0">
                <a:uFill>
                  <a:solidFill>
                    <a:srgbClr val="FFFFFF"/>
                  </a:solidFill>
                </a:uFill>
              </a:rPr>
              <a:t>Tasks</a:t>
            </a:r>
            <a:endParaRPr sz="245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98092" y="2905558"/>
            <a:ext cx="3699410" cy="3133906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338493" y="2950569"/>
            <a:ext cx="2687955" cy="4025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4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24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450" dirty="0">
                <a:solidFill>
                  <a:srgbClr val="FFFFFF"/>
                </a:solidFill>
                <a:latin typeface="Impact"/>
                <a:cs typeface="Impact"/>
              </a:rPr>
              <a:t>Descriptive</a:t>
            </a:r>
            <a:r>
              <a:rPr sz="24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450" spc="-20" dirty="0">
                <a:solidFill>
                  <a:srgbClr val="FFFFFF"/>
                </a:solidFill>
                <a:latin typeface="Impact"/>
                <a:cs typeface="Impact"/>
              </a:rPr>
              <a:t>Task</a:t>
            </a:r>
            <a:endParaRPr sz="2450">
              <a:latin typeface="Impact"/>
              <a:cs typeface="Impac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16230" y="5594256"/>
            <a:ext cx="2532380" cy="4025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4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24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450" dirty="0">
                <a:solidFill>
                  <a:srgbClr val="FFFFFF"/>
                </a:solidFill>
                <a:latin typeface="Impact"/>
                <a:cs typeface="Impact"/>
              </a:rPr>
              <a:t>Normative</a:t>
            </a:r>
            <a:r>
              <a:rPr sz="24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450" spc="-20" dirty="0">
                <a:solidFill>
                  <a:srgbClr val="FFFFFF"/>
                </a:solidFill>
                <a:latin typeface="Impact"/>
                <a:cs typeface="Impact"/>
              </a:rPr>
              <a:t>Task</a:t>
            </a:r>
            <a:endParaRPr sz="2450">
              <a:latin typeface="Impact"/>
              <a:cs typeface="Impact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5760943" y="3489331"/>
            <a:ext cx="3994785" cy="2057400"/>
            <a:chOff x="5760943" y="3489331"/>
            <a:chExt cx="3994785" cy="2057400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60943" y="3489331"/>
              <a:ext cx="3994571" cy="205740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811516" y="3635307"/>
              <a:ext cx="140576" cy="140576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811516" y="4897846"/>
              <a:ext cx="140576" cy="140576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6086947" y="3519707"/>
            <a:ext cx="3439795" cy="198501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 marR="5080">
              <a:lnSpc>
                <a:spcPct val="102400"/>
              </a:lnSpc>
              <a:spcBef>
                <a:spcPts val="50"/>
              </a:spcBef>
            </a:pP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What</a:t>
            </a:r>
            <a:r>
              <a:rPr sz="22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is</a:t>
            </a:r>
            <a:r>
              <a:rPr sz="22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22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relationship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between</a:t>
            </a:r>
            <a:r>
              <a:rPr sz="2250" spc="-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2250" spc="-2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descriptive</a:t>
            </a:r>
            <a:r>
              <a:rPr sz="2250" spc="-20" dirty="0">
                <a:solidFill>
                  <a:srgbClr val="FFFFFF"/>
                </a:solidFill>
                <a:latin typeface="Impact"/>
                <a:cs typeface="Impact"/>
              </a:rPr>
              <a:t> task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and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normative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task?</a:t>
            </a:r>
            <a:endParaRPr sz="2250">
              <a:latin typeface="Impact"/>
              <a:cs typeface="Impact"/>
            </a:endParaRPr>
          </a:p>
          <a:p>
            <a:pPr marL="12700" marR="114935">
              <a:lnSpc>
                <a:spcPct val="102400"/>
              </a:lnSpc>
              <a:spcBef>
                <a:spcPts val="1650"/>
              </a:spcBef>
            </a:pP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Into</a:t>
            </a:r>
            <a:r>
              <a:rPr sz="2250" spc="-2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which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of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these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does</a:t>
            </a:r>
            <a:r>
              <a:rPr sz="22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spc="-25" dirty="0">
                <a:solidFill>
                  <a:srgbClr val="FFFFFF"/>
                </a:solidFill>
                <a:latin typeface="Impact"/>
                <a:cs typeface="Impact"/>
              </a:rPr>
              <a:t>the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bible</a:t>
            </a:r>
            <a:r>
              <a:rPr sz="2250" spc="-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speak,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and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spc="-20" dirty="0">
                <a:solidFill>
                  <a:srgbClr val="FFFFFF"/>
                </a:solidFill>
                <a:latin typeface="Impact"/>
                <a:cs typeface="Impact"/>
              </a:rPr>
              <a:t>how?</a:t>
            </a:r>
            <a:endParaRPr sz="225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40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spc="-70" dirty="0">
                <a:solidFill>
                  <a:srgbClr val="800D02"/>
                </a:solidFill>
              </a:rPr>
              <a:t>Unpacking</a:t>
            </a:r>
            <a:r>
              <a:rPr sz="3500" spc="-100" dirty="0">
                <a:solidFill>
                  <a:srgbClr val="800D02"/>
                </a:solidFill>
              </a:rPr>
              <a:t> </a:t>
            </a:r>
            <a:r>
              <a:rPr sz="3500" spc="-55" dirty="0">
                <a:solidFill>
                  <a:srgbClr val="800D02"/>
                </a:solidFill>
              </a:rPr>
              <a:t>the</a:t>
            </a:r>
            <a:r>
              <a:rPr sz="3500" spc="-100" dirty="0">
                <a:solidFill>
                  <a:srgbClr val="800D02"/>
                </a:solidFill>
              </a:rPr>
              <a:t> </a:t>
            </a:r>
            <a:r>
              <a:rPr sz="3500" spc="-60" dirty="0">
                <a:solidFill>
                  <a:srgbClr val="800D02"/>
                </a:solidFill>
              </a:rPr>
              <a:t>Question</a:t>
            </a:r>
            <a:endParaRPr sz="35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5936" y="1464043"/>
            <a:ext cx="6288405" cy="9359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spc="-70" dirty="0">
                <a:solidFill>
                  <a:srgbClr val="BD0101"/>
                </a:solidFill>
              </a:rPr>
              <a:t>Unpacking</a:t>
            </a:r>
            <a:r>
              <a:rPr sz="3500" spc="-100" dirty="0">
                <a:solidFill>
                  <a:srgbClr val="BD0101"/>
                </a:solidFill>
              </a:rPr>
              <a:t> </a:t>
            </a:r>
            <a:r>
              <a:rPr sz="3500" spc="-55" dirty="0">
                <a:solidFill>
                  <a:srgbClr val="BD0101"/>
                </a:solidFill>
              </a:rPr>
              <a:t>the</a:t>
            </a:r>
            <a:r>
              <a:rPr sz="3500" spc="-100" dirty="0">
                <a:solidFill>
                  <a:srgbClr val="BD0101"/>
                </a:solidFill>
              </a:rPr>
              <a:t> </a:t>
            </a:r>
            <a:r>
              <a:rPr sz="3500" spc="-10" dirty="0">
                <a:solidFill>
                  <a:srgbClr val="BD0101"/>
                </a:solidFill>
              </a:rPr>
              <a:t>Question</a:t>
            </a:r>
            <a:endParaRPr sz="3500"/>
          </a:p>
          <a:p>
            <a:pPr marL="2771140">
              <a:lnSpc>
                <a:spcPct val="100000"/>
              </a:lnSpc>
              <a:spcBef>
                <a:spcPts val="15"/>
              </a:spcBef>
            </a:pPr>
            <a:r>
              <a:rPr sz="2450" u="sng" dirty="0">
                <a:uFill>
                  <a:solidFill>
                    <a:srgbClr val="FFFFFF"/>
                  </a:solidFill>
                </a:uFill>
              </a:rPr>
              <a:t>Theology</a:t>
            </a:r>
            <a:r>
              <a:rPr sz="2450" u="sng" spc="40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and</a:t>
            </a:r>
            <a:r>
              <a:rPr sz="2450" u="sng" spc="35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Race:</a:t>
            </a:r>
            <a:r>
              <a:rPr sz="2450" u="sng" spc="40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2</a:t>
            </a:r>
            <a:r>
              <a:rPr sz="2450" u="sng" spc="35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spc="-20" dirty="0">
                <a:uFill>
                  <a:solidFill>
                    <a:srgbClr val="FFFFFF"/>
                  </a:solidFill>
                </a:uFill>
              </a:rPr>
              <a:t>Tasks</a:t>
            </a:r>
            <a:endParaRPr sz="245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98092" y="2905558"/>
            <a:ext cx="2769715" cy="49022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338493" y="2950569"/>
            <a:ext cx="2687955" cy="4025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4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24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450" dirty="0">
                <a:solidFill>
                  <a:srgbClr val="FFFFFF"/>
                </a:solidFill>
                <a:latin typeface="Impact"/>
                <a:cs typeface="Impact"/>
              </a:rPr>
              <a:t>Descriptive</a:t>
            </a:r>
            <a:r>
              <a:rPr sz="24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450" spc="-20" dirty="0">
                <a:solidFill>
                  <a:srgbClr val="FFFFFF"/>
                </a:solidFill>
                <a:latin typeface="Impact"/>
                <a:cs typeface="Impact"/>
              </a:rPr>
              <a:t>Task</a:t>
            </a:r>
            <a:endParaRPr sz="2450">
              <a:latin typeface="Impact"/>
              <a:cs typeface="Impact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75785" y="5549244"/>
            <a:ext cx="2614284" cy="49021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416230" y="5594256"/>
            <a:ext cx="2532380" cy="4025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4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24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450" dirty="0">
                <a:solidFill>
                  <a:srgbClr val="FFFFFF"/>
                </a:solidFill>
                <a:latin typeface="Impact"/>
                <a:cs typeface="Impact"/>
              </a:rPr>
              <a:t>Normative</a:t>
            </a:r>
            <a:r>
              <a:rPr sz="24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450" spc="-20" dirty="0">
                <a:solidFill>
                  <a:srgbClr val="FFFFFF"/>
                </a:solidFill>
                <a:latin typeface="Impact"/>
                <a:cs typeface="Impact"/>
              </a:rPr>
              <a:t>Task</a:t>
            </a:r>
            <a:endParaRPr sz="2450">
              <a:latin typeface="Impact"/>
              <a:cs typeface="Impact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760943" y="3489331"/>
            <a:ext cx="3994785" cy="2057400"/>
            <a:chOff x="5760943" y="3489331"/>
            <a:chExt cx="3994785" cy="2057400"/>
          </a:xfrm>
        </p:grpSpPr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760943" y="3489331"/>
              <a:ext cx="3994571" cy="205740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811516" y="3635307"/>
              <a:ext cx="140576" cy="140576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811516" y="4897846"/>
              <a:ext cx="140576" cy="140576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6086947" y="3519707"/>
            <a:ext cx="3439795" cy="198501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 marR="5080">
              <a:lnSpc>
                <a:spcPct val="102400"/>
              </a:lnSpc>
              <a:spcBef>
                <a:spcPts val="50"/>
              </a:spcBef>
            </a:pP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What</a:t>
            </a:r>
            <a:r>
              <a:rPr sz="22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is</a:t>
            </a:r>
            <a:r>
              <a:rPr sz="22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22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relationship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between</a:t>
            </a:r>
            <a:r>
              <a:rPr sz="2250" spc="-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2250" spc="-2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descriptive</a:t>
            </a:r>
            <a:r>
              <a:rPr sz="2250" spc="-20" dirty="0">
                <a:solidFill>
                  <a:srgbClr val="FFFFFF"/>
                </a:solidFill>
                <a:latin typeface="Impact"/>
                <a:cs typeface="Impact"/>
              </a:rPr>
              <a:t> task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and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normative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task?</a:t>
            </a:r>
            <a:endParaRPr sz="2250">
              <a:latin typeface="Impact"/>
              <a:cs typeface="Impact"/>
            </a:endParaRPr>
          </a:p>
          <a:p>
            <a:pPr marL="12700" marR="114935">
              <a:lnSpc>
                <a:spcPct val="102400"/>
              </a:lnSpc>
              <a:spcBef>
                <a:spcPts val="1650"/>
              </a:spcBef>
            </a:pP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Into</a:t>
            </a:r>
            <a:r>
              <a:rPr sz="2250" spc="-2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which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of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these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does</a:t>
            </a:r>
            <a:r>
              <a:rPr sz="22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spc="-25" dirty="0">
                <a:solidFill>
                  <a:srgbClr val="FFFFFF"/>
                </a:solidFill>
                <a:latin typeface="Impact"/>
                <a:cs typeface="Impact"/>
              </a:rPr>
              <a:t>the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bible</a:t>
            </a:r>
            <a:r>
              <a:rPr sz="2250" spc="-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speak,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and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spc="-20" dirty="0">
                <a:solidFill>
                  <a:srgbClr val="FFFFFF"/>
                </a:solidFill>
                <a:latin typeface="Impact"/>
                <a:cs typeface="Impact"/>
              </a:rPr>
              <a:t>how?</a:t>
            </a:r>
            <a:endParaRPr sz="2250">
              <a:latin typeface="Impact"/>
              <a:cs typeface="Impact"/>
            </a:endParaRPr>
          </a:p>
        </p:txBody>
      </p:sp>
      <p:pic>
        <p:nvPicPr>
          <p:cNvPr id="12" name="object 1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538596" y="3397113"/>
            <a:ext cx="319041" cy="2146414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1851228" y="4355859"/>
            <a:ext cx="1662430" cy="3086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850" dirty="0">
                <a:latin typeface="Impact"/>
                <a:cs typeface="Impact"/>
              </a:rPr>
              <a:t>(Accountable</a:t>
            </a:r>
            <a:r>
              <a:rPr sz="1850" spc="-40" dirty="0">
                <a:latin typeface="Impact"/>
                <a:cs typeface="Impact"/>
              </a:rPr>
              <a:t> </a:t>
            </a:r>
            <a:r>
              <a:rPr sz="1850" spc="-25" dirty="0">
                <a:latin typeface="Impact"/>
                <a:cs typeface="Impact"/>
              </a:rPr>
              <a:t>To)</a:t>
            </a:r>
            <a:endParaRPr sz="185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5936" y="1464043"/>
            <a:ext cx="6288405" cy="9359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spc="-70" dirty="0">
                <a:solidFill>
                  <a:srgbClr val="BD0101"/>
                </a:solidFill>
              </a:rPr>
              <a:t>Unpacking</a:t>
            </a:r>
            <a:r>
              <a:rPr sz="3500" spc="-100" dirty="0">
                <a:solidFill>
                  <a:srgbClr val="BD0101"/>
                </a:solidFill>
              </a:rPr>
              <a:t> </a:t>
            </a:r>
            <a:r>
              <a:rPr sz="3500" spc="-55" dirty="0">
                <a:solidFill>
                  <a:srgbClr val="BD0101"/>
                </a:solidFill>
              </a:rPr>
              <a:t>the</a:t>
            </a:r>
            <a:r>
              <a:rPr sz="3500" spc="-100" dirty="0">
                <a:solidFill>
                  <a:srgbClr val="BD0101"/>
                </a:solidFill>
              </a:rPr>
              <a:t> </a:t>
            </a:r>
            <a:r>
              <a:rPr sz="3500" spc="-10" dirty="0">
                <a:solidFill>
                  <a:srgbClr val="BD0101"/>
                </a:solidFill>
              </a:rPr>
              <a:t>Question</a:t>
            </a:r>
            <a:endParaRPr sz="3500"/>
          </a:p>
          <a:p>
            <a:pPr marL="2771140">
              <a:lnSpc>
                <a:spcPct val="100000"/>
              </a:lnSpc>
              <a:spcBef>
                <a:spcPts val="15"/>
              </a:spcBef>
            </a:pPr>
            <a:r>
              <a:rPr sz="2450" u="sng" dirty="0">
                <a:uFill>
                  <a:solidFill>
                    <a:srgbClr val="FFFFFF"/>
                  </a:solidFill>
                </a:uFill>
              </a:rPr>
              <a:t>Theology</a:t>
            </a:r>
            <a:r>
              <a:rPr sz="2450" u="sng" spc="40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and</a:t>
            </a:r>
            <a:r>
              <a:rPr sz="2450" u="sng" spc="35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Race:</a:t>
            </a:r>
            <a:r>
              <a:rPr sz="2450" u="sng" spc="40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2</a:t>
            </a:r>
            <a:r>
              <a:rPr sz="2450" u="sng" spc="35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spc="-20" dirty="0">
                <a:uFill>
                  <a:solidFill>
                    <a:srgbClr val="FFFFFF"/>
                  </a:solidFill>
                </a:uFill>
              </a:rPr>
              <a:t>Tasks</a:t>
            </a:r>
            <a:endParaRPr sz="245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98092" y="2905558"/>
            <a:ext cx="2769715" cy="49022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338493" y="2950569"/>
            <a:ext cx="2687955" cy="4025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4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24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450" dirty="0">
                <a:solidFill>
                  <a:srgbClr val="FFFFFF"/>
                </a:solidFill>
                <a:latin typeface="Impact"/>
                <a:cs typeface="Impact"/>
              </a:rPr>
              <a:t>Descriptive</a:t>
            </a:r>
            <a:r>
              <a:rPr sz="24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450" spc="-20" dirty="0">
                <a:solidFill>
                  <a:srgbClr val="FFFFFF"/>
                </a:solidFill>
                <a:latin typeface="Impact"/>
                <a:cs typeface="Impact"/>
              </a:rPr>
              <a:t>Task</a:t>
            </a:r>
            <a:endParaRPr sz="2450">
              <a:latin typeface="Impact"/>
              <a:cs typeface="Impact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75785" y="5549244"/>
            <a:ext cx="2614284" cy="49021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416230" y="5594256"/>
            <a:ext cx="2532380" cy="4025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4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24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450" dirty="0">
                <a:solidFill>
                  <a:srgbClr val="FFFFFF"/>
                </a:solidFill>
                <a:latin typeface="Impact"/>
                <a:cs typeface="Impact"/>
              </a:rPr>
              <a:t>Normative</a:t>
            </a:r>
            <a:r>
              <a:rPr sz="24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450" spc="-20" dirty="0">
                <a:solidFill>
                  <a:srgbClr val="FFFFFF"/>
                </a:solidFill>
                <a:latin typeface="Impact"/>
                <a:cs typeface="Impact"/>
              </a:rPr>
              <a:t>Task</a:t>
            </a:r>
            <a:endParaRPr sz="2450">
              <a:latin typeface="Impact"/>
              <a:cs typeface="Impact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760943" y="3489331"/>
            <a:ext cx="3994785" cy="2057400"/>
            <a:chOff x="5760943" y="3489331"/>
            <a:chExt cx="3994785" cy="2057400"/>
          </a:xfrm>
        </p:grpSpPr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760943" y="3489331"/>
              <a:ext cx="3994571" cy="205740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811516" y="3635307"/>
              <a:ext cx="140576" cy="140576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811516" y="4897846"/>
              <a:ext cx="140576" cy="140576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6086947" y="3519707"/>
            <a:ext cx="3439795" cy="198501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 marR="5080">
              <a:lnSpc>
                <a:spcPct val="102400"/>
              </a:lnSpc>
              <a:spcBef>
                <a:spcPts val="50"/>
              </a:spcBef>
            </a:pP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What</a:t>
            </a:r>
            <a:r>
              <a:rPr sz="22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is</a:t>
            </a:r>
            <a:r>
              <a:rPr sz="22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22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relationship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between</a:t>
            </a:r>
            <a:r>
              <a:rPr sz="2250" spc="-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2250" spc="-2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descriptive</a:t>
            </a:r>
            <a:r>
              <a:rPr sz="2250" spc="-20" dirty="0">
                <a:solidFill>
                  <a:srgbClr val="FFFFFF"/>
                </a:solidFill>
                <a:latin typeface="Impact"/>
                <a:cs typeface="Impact"/>
              </a:rPr>
              <a:t> task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and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normative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task?</a:t>
            </a:r>
            <a:endParaRPr sz="2250">
              <a:latin typeface="Impact"/>
              <a:cs typeface="Impact"/>
            </a:endParaRPr>
          </a:p>
          <a:p>
            <a:pPr marL="12700" marR="114935">
              <a:lnSpc>
                <a:spcPct val="102400"/>
              </a:lnSpc>
              <a:spcBef>
                <a:spcPts val="1650"/>
              </a:spcBef>
            </a:pP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Into</a:t>
            </a:r>
            <a:r>
              <a:rPr sz="2250" spc="-2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which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of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these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does</a:t>
            </a:r>
            <a:r>
              <a:rPr sz="22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spc="-25" dirty="0">
                <a:solidFill>
                  <a:srgbClr val="FFFFFF"/>
                </a:solidFill>
                <a:latin typeface="Impact"/>
                <a:cs typeface="Impact"/>
              </a:rPr>
              <a:t>the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bible</a:t>
            </a:r>
            <a:r>
              <a:rPr sz="2250" spc="-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speak,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and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spc="-20" dirty="0">
                <a:solidFill>
                  <a:srgbClr val="FFFFFF"/>
                </a:solidFill>
                <a:latin typeface="Impact"/>
                <a:cs typeface="Impact"/>
              </a:rPr>
              <a:t>how?</a:t>
            </a:r>
            <a:endParaRPr sz="2250">
              <a:latin typeface="Impact"/>
              <a:cs typeface="Impact"/>
            </a:endParaRPr>
          </a:p>
        </p:txBody>
      </p:sp>
      <p:pic>
        <p:nvPicPr>
          <p:cNvPr id="12" name="object 1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538596" y="3397113"/>
            <a:ext cx="319041" cy="2146414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1851228" y="4355859"/>
            <a:ext cx="1662430" cy="3086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850" dirty="0">
                <a:latin typeface="Impact"/>
                <a:cs typeface="Impact"/>
              </a:rPr>
              <a:t>(Accountable</a:t>
            </a:r>
            <a:r>
              <a:rPr sz="1850" spc="-40" dirty="0">
                <a:latin typeface="Impact"/>
                <a:cs typeface="Impact"/>
              </a:rPr>
              <a:t> </a:t>
            </a:r>
            <a:r>
              <a:rPr sz="1850" spc="-25" dirty="0">
                <a:latin typeface="Impact"/>
                <a:cs typeface="Impact"/>
              </a:rPr>
              <a:t>To)</a:t>
            </a:r>
            <a:endParaRPr sz="1850">
              <a:latin typeface="Impact"/>
              <a:cs typeface="Impact"/>
            </a:endParaRPr>
          </a:p>
        </p:txBody>
      </p:sp>
      <p:pic>
        <p:nvPicPr>
          <p:cNvPr id="14" name="object 1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51294" y="5457816"/>
            <a:ext cx="302446" cy="3048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5936" y="1464043"/>
            <a:ext cx="6241415" cy="560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spc="-55" dirty="0">
                <a:solidFill>
                  <a:srgbClr val="800D02"/>
                </a:solidFill>
              </a:rPr>
              <a:t>The</a:t>
            </a:r>
            <a:r>
              <a:rPr sz="3500" spc="-125" dirty="0">
                <a:solidFill>
                  <a:srgbClr val="800D02"/>
                </a:solidFill>
              </a:rPr>
              <a:t> </a:t>
            </a:r>
            <a:r>
              <a:rPr sz="3500" spc="-75" dirty="0">
                <a:solidFill>
                  <a:srgbClr val="800D02"/>
                </a:solidFill>
              </a:rPr>
              <a:t>Descriptive</a:t>
            </a:r>
            <a:r>
              <a:rPr sz="3500" spc="-120" dirty="0">
                <a:solidFill>
                  <a:srgbClr val="800D02"/>
                </a:solidFill>
              </a:rPr>
              <a:t> </a:t>
            </a:r>
            <a:r>
              <a:rPr sz="3500" spc="-65" dirty="0">
                <a:solidFill>
                  <a:srgbClr val="800D02"/>
                </a:solidFill>
              </a:rPr>
              <a:t>Task:</a:t>
            </a:r>
            <a:r>
              <a:rPr sz="3500" spc="-120" dirty="0">
                <a:solidFill>
                  <a:srgbClr val="800D02"/>
                </a:solidFill>
              </a:rPr>
              <a:t> </a:t>
            </a:r>
            <a:r>
              <a:rPr sz="3500" spc="-55" dirty="0">
                <a:solidFill>
                  <a:srgbClr val="800D02"/>
                </a:solidFill>
              </a:rPr>
              <a:t>What</a:t>
            </a:r>
            <a:r>
              <a:rPr sz="3500" spc="-114" dirty="0">
                <a:solidFill>
                  <a:srgbClr val="800D02"/>
                </a:solidFill>
              </a:rPr>
              <a:t> </a:t>
            </a:r>
            <a:r>
              <a:rPr sz="3500" spc="-35" dirty="0">
                <a:solidFill>
                  <a:srgbClr val="800D02"/>
                </a:solidFill>
              </a:rPr>
              <a:t>is</a:t>
            </a:r>
            <a:r>
              <a:rPr sz="3500" spc="-110" dirty="0">
                <a:solidFill>
                  <a:srgbClr val="800D02"/>
                </a:solidFill>
              </a:rPr>
              <a:t> </a:t>
            </a:r>
            <a:r>
              <a:rPr sz="3500" spc="-35" dirty="0">
                <a:solidFill>
                  <a:srgbClr val="800D02"/>
                </a:solidFill>
              </a:rPr>
              <a:t>Race?</a:t>
            </a:r>
            <a:endParaRPr sz="35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5936" y="1464043"/>
            <a:ext cx="6241415" cy="560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spc="-55" dirty="0">
                <a:solidFill>
                  <a:srgbClr val="800D02"/>
                </a:solidFill>
                <a:latin typeface="Impact"/>
                <a:cs typeface="Impact"/>
              </a:rPr>
              <a:t>The</a:t>
            </a:r>
            <a:r>
              <a:rPr sz="3500" spc="-125" dirty="0">
                <a:solidFill>
                  <a:srgbClr val="800D02"/>
                </a:solidFill>
                <a:latin typeface="Impact"/>
                <a:cs typeface="Impact"/>
              </a:rPr>
              <a:t> </a:t>
            </a:r>
            <a:r>
              <a:rPr sz="3500" spc="-75" dirty="0">
                <a:solidFill>
                  <a:srgbClr val="800D02"/>
                </a:solidFill>
                <a:latin typeface="Impact"/>
                <a:cs typeface="Impact"/>
              </a:rPr>
              <a:t>Descriptive</a:t>
            </a:r>
            <a:r>
              <a:rPr sz="3500" spc="-120" dirty="0">
                <a:solidFill>
                  <a:srgbClr val="800D02"/>
                </a:solidFill>
                <a:latin typeface="Impact"/>
                <a:cs typeface="Impact"/>
              </a:rPr>
              <a:t> </a:t>
            </a:r>
            <a:r>
              <a:rPr sz="3500" spc="-65" dirty="0">
                <a:solidFill>
                  <a:srgbClr val="800D02"/>
                </a:solidFill>
                <a:latin typeface="Impact"/>
                <a:cs typeface="Impact"/>
              </a:rPr>
              <a:t>Task:</a:t>
            </a:r>
            <a:r>
              <a:rPr sz="3500" spc="-120" dirty="0">
                <a:solidFill>
                  <a:srgbClr val="800D02"/>
                </a:solidFill>
                <a:latin typeface="Impact"/>
                <a:cs typeface="Impact"/>
              </a:rPr>
              <a:t> </a:t>
            </a:r>
            <a:r>
              <a:rPr sz="3500" spc="-55" dirty="0">
                <a:solidFill>
                  <a:srgbClr val="800D02"/>
                </a:solidFill>
                <a:latin typeface="Impact"/>
                <a:cs typeface="Impact"/>
              </a:rPr>
              <a:t>What</a:t>
            </a:r>
            <a:r>
              <a:rPr sz="3500" spc="-114" dirty="0">
                <a:solidFill>
                  <a:srgbClr val="800D02"/>
                </a:solidFill>
                <a:latin typeface="Impact"/>
                <a:cs typeface="Impact"/>
              </a:rPr>
              <a:t> </a:t>
            </a:r>
            <a:r>
              <a:rPr sz="3500" spc="-35" dirty="0">
                <a:solidFill>
                  <a:srgbClr val="800D02"/>
                </a:solidFill>
                <a:latin typeface="Impact"/>
                <a:cs typeface="Impact"/>
              </a:rPr>
              <a:t>is</a:t>
            </a:r>
            <a:r>
              <a:rPr sz="3500" spc="-110" dirty="0">
                <a:solidFill>
                  <a:srgbClr val="800D02"/>
                </a:solidFill>
                <a:latin typeface="Impact"/>
                <a:cs typeface="Impact"/>
              </a:rPr>
              <a:t> </a:t>
            </a:r>
            <a:r>
              <a:rPr sz="3500" spc="-35" dirty="0">
                <a:solidFill>
                  <a:srgbClr val="800D02"/>
                </a:solidFill>
                <a:latin typeface="Impact"/>
                <a:cs typeface="Impact"/>
              </a:rPr>
              <a:t>Race?</a:t>
            </a:r>
            <a:endParaRPr sz="3500">
              <a:latin typeface="Impact"/>
              <a:cs typeface="Impac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03674" y="2635911"/>
            <a:ext cx="4789170" cy="4972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100" dirty="0">
                <a:solidFill>
                  <a:srgbClr val="FFFFFF"/>
                </a:solidFill>
                <a:latin typeface="Impact"/>
                <a:cs typeface="Impact"/>
              </a:rPr>
              <a:t>Race</a:t>
            </a:r>
            <a:r>
              <a:rPr sz="3100" spc="-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100" dirty="0">
                <a:solidFill>
                  <a:srgbClr val="FFFFFF"/>
                </a:solidFill>
                <a:latin typeface="Impact"/>
                <a:cs typeface="Impact"/>
              </a:rPr>
              <a:t>as</a:t>
            </a:r>
            <a:r>
              <a:rPr sz="3100" spc="-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100" dirty="0">
                <a:solidFill>
                  <a:srgbClr val="FFFFFF"/>
                </a:solidFill>
                <a:latin typeface="Impact"/>
                <a:cs typeface="Impact"/>
              </a:rPr>
              <a:t>a</a:t>
            </a:r>
            <a:r>
              <a:rPr sz="3100" spc="-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100" spc="-10" dirty="0">
                <a:solidFill>
                  <a:srgbClr val="FFFFFF"/>
                </a:solidFill>
                <a:latin typeface="Impact"/>
                <a:cs typeface="Impact"/>
              </a:rPr>
              <a:t>Biological</a:t>
            </a:r>
            <a:r>
              <a:rPr sz="3100" spc="-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100" spc="-10" dirty="0">
                <a:solidFill>
                  <a:srgbClr val="FFFFFF"/>
                </a:solidFill>
                <a:latin typeface="Impact"/>
                <a:cs typeface="Impact"/>
              </a:rPr>
              <a:t>Category</a:t>
            </a:r>
            <a:endParaRPr sz="310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5936" y="1464043"/>
            <a:ext cx="6241415" cy="560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spc="-55" dirty="0">
                <a:solidFill>
                  <a:srgbClr val="800D02"/>
                </a:solidFill>
              </a:rPr>
              <a:t>The</a:t>
            </a:r>
            <a:r>
              <a:rPr sz="3500" spc="-125" dirty="0">
                <a:solidFill>
                  <a:srgbClr val="800D02"/>
                </a:solidFill>
              </a:rPr>
              <a:t> </a:t>
            </a:r>
            <a:r>
              <a:rPr sz="3500" spc="-75" dirty="0">
                <a:solidFill>
                  <a:srgbClr val="800D02"/>
                </a:solidFill>
              </a:rPr>
              <a:t>Descriptive</a:t>
            </a:r>
            <a:r>
              <a:rPr sz="3500" spc="-120" dirty="0">
                <a:solidFill>
                  <a:srgbClr val="800D02"/>
                </a:solidFill>
              </a:rPr>
              <a:t> </a:t>
            </a:r>
            <a:r>
              <a:rPr sz="3500" spc="-65" dirty="0">
                <a:solidFill>
                  <a:srgbClr val="800D02"/>
                </a:solidFill>
              </a:rPr>
              <a:t>Task:</a:t>
            </a:r>
            <a:r>
              <a:rPr sz="3500" spc="-120" dirty="0">
                <a:solidFill>
                  <a:srgbClr val="800D02"/>
                </a:solidFill>
              </a:rPr>
              <a:t> </a:t>
            </a:r>
            <a:r>
              <a:rPr sz="3500" spc="-55" dirty="0">
                <a:solidFill>
                  <a:srgbClr val="800D02"/>
                </a:solidFill>
              </a:rPr>
              <a:t>What</a:t>
            </a:r>
            <a:r>
              <a:rPr sz="3500" spc="-114" dirty="0">
                <a:solidFill>
                  <a:srgbClr val="800D02"/>
                </a:solidFill>
              </a:rPr>
              <a:t> </a:t>
            </a:r>
            <a:r>
              <a:rPr sz="3500" spc="-35" dirty="0">
                <a:solidFill>
                  <a:srgbClr val="800D02"/>
                </a:solidFill>
              </a:rPr>
              <a:t>is</a:t>
            </a:r>
            <a:r>
              <a:rPr sz="3500" spc="-110" dirty="0">
                <a:solidFill>
                  <a:srgbClr val="800D02"/>
                </a:solidFill>
              </a:rPr>
              <a:t> </a:t>
            </a:r>
            <a:r>
              <a:rPr sz="3500" spc="-35" dirty="0">
                <a:solidFill>
                  <a:srgbClr val="800D02"/>
                </a:solidFill>
              </a:rPr>
              <a:t>Race?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2503674" y="2635911"/>
            <a:ext cx="4789170" cy="4972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100" dirty="0">
                <a:solidFill>
                  <a:srgbClr val="FFFFFF"/>
                </a:solidFill>
                <a:latin typeface="Impact"/>
                <a:cs typeface="Impact"/>
              </a:rPr>
              <a:t>Race</a:t>
            </a:r>
            <a:r>
              <a:rPr sz="3100" spc="-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100" dirty="0">
                <a:solidFill>
                  <a:srgbClr val="FFFFFF"/>
                </a:solidFill>
                <a:latin typeface="Impact"/>
                <a:cs typeface="Impact"/>
              </a:rPr>
              <a:t>as</a:t>
            </a:r>
            <a:r>
              <a:rPr sz="3100" spc="-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100" dirty="0">
                <a:solidFill>
                  <a:srgbClr val="FFFFFF"/>
                </a:solidFill>
                <a:latin typeface="Impact"/>
                <a:cs typeface="Impact"/>
              </a:rPr>
              <a:t>a</a:t>
            </a:r>
            <a:r>
              <a:rPr sz="3100" spc="-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100" spc="-10" dirty="0">
                <a:solidFill>
                  <a:srgbClr val="FFFFFF"/>
                </a:solidFill>
                <a:latin typeface="Impact"/>
                <a:cs typeface="Impact"/>
              </a:rPr>
              <a:t>Biological</a:t>
            </a:r>
            <a:r>
              <a:rPr sz="3100" spc="-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100" spc="-10" dirty="0">
                <a:solidFill>
                  <a:srgbClr val="FFFFFF"/>
                </a:solidFill>
                <a:latin typeface="Impact"/>
                <a:cs typeface="Impact"/>
              </a:rPr>
              <a:t>Category</a:t>
            </a:r>
            <a:endParaRPr sz="3100">
              <a:latin typeface="Impact"/>
              <a:cs typeface="Impac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39707" y="4574178"/>
            <a:ext cx="4286885" cy="4972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100" dirty="0">
                <a:solidFill>
                  <a:srgbClr val="FFFFFF"/>
                </a:solidFill>
                <a:latin typeface="Impact"/>
                <a:cs typeface="Impact"/>
              </a:rPr>
              <a:t>Race</a:t>
            </a:r>
            <a:r>
              <a:rPr sz="3100" spc="-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100" dirty="0">
                <a:solidFill>
                  <a:srgbClr val="FFFFFF"/>
                </a:solidFill>
                <a:latin typeface="Impact"/>
                <a:cs typeface="Impact"/>
              </a:rPr>
              <a:t>as</a:t>
            </a:r>
            <a:r>
              <a:rPr sz="3100" spc="-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100" dirty="0">
                <a:solidFill>
                  <a:srgbClr val="FFFFFF"/>
                </a:solidFill>
                <a:latin typeface="Impact"/>
                <a:cs typeface="Impact"/>
              </a:rPr>
              <a:t>a</a:t>
            </a:r>
            <a:r>
              <a:rPr sz="3100" spc="-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100" dirty="0">
                <a:solidFill>
                  <a:srgbClr val="FFFFFF"/>
                </a:solidFill>
                <a:latin typeface="Impact"/>
                <a:cs typeface="Impact"/>
              </a:rPr>
              <a:t>Social</a:t>
            </a:r>
            <a:r>
              <a:rPr sz="3100" spc="-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100" spc="-10" dirty="0">
                <a:solidFill>
                  <a:srgbClr val="FFFFFF"/>
                </a:solidFill>
                <a:latin typeface="Impact"/>
                <a:cs typeface="Impact"/>
              </a:rPr>
              <a:t>Construct</a:t>
            </a:r>
            <a:endParaRPr sz="3100">
              <a:latin typeface="Impact"/>
              <a:cs typeface="Impact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27346" y="3186597"/>
            <a:ext cx="204151" cy="139686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0803" rIns="0" bIns="0" rtlCol="0">
            <a:spAutoFit/>
          </a:bodyPr>
          <a:lstStyle/>
          <a:p>
            <a:pPr marL="1452880">
              <a:lnSpc>
                <a:spcPct val="100000"/>
              </a:lnSpc>
              <a:spcBef>
                <a:spcPts val="114"/>
              </a:spcBef>
            </a:pPr>
            <a:r>
              <a:rPr sz="3900" dirty="0"/>
              <a:t>Race</a:t>
            </a:r>
            <a:r>
              <a:rPr sz="3900" spc="-20" dirty="0"/>
              <a:t> </a:t>
            </a:r>
            <a:r>
              <a:rPr sz="3900" dirty="0"/>
              <a:t>as</a:t>
            </a:r>
            <a:r>
              <a:rPr sz="3900" spc="-10" dirty="0"/>
              <a:t> </a:t>
            </a:r>
            <a:r>
              <a:rPr sz="3900" dirty="0"/>
              <a:t>a</a:t>
            </a:r>
            <a:r>
              <a:rPr sz="3900" spc="-15" dirty="0"/>
              <a:t> </a:t>
            </a:r>
            <a:r>
              <a:rPr sz="3900" dirty="0"/>
              <a:t>Biological</a:t>
            </a:r>
            <a:r>
              <a:rPr sz="3900" spc="-10" dirty="0"/>
              <a:t> Category</a:t>
            </a:r>
            <a:endParaRPr sz="39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5936" y="2555563"/>
            <a:ext cx="8809355" cy="811530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379095" marR="5080" indent="-367030">
              <a:lnSpc>
                <a:spcPts val="2970"/>
              </a:lnSpc>
              <a:spcBef>
                <a:spcPts val="405"/>
              </a:spcBef>
              <a:tabLst>
                <a:tab pos="379095" algn="l"/>
              </a:tabLst>
            </a:pPr>
            <a:r>
              <a:rPr sz="2650" spc="-25" dirty="0">
                <a:latin typeface="Impact"/>
                <a:cs typeface="Impact"/>
              </a:rPr>
              <a:t>1.</a:t>
            </a:r>
            <a:r>
              <a:rPr sz="2650" dirty="0">
                <a:latin typeface="Impact"/>
                <a:cs typeface="Impact"/>
              </a:rPr>
              <a:t>	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Racial</a:t>
            </a:r>
            <a:r>
              <a:rPr sz="2650" spc="12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characteristics—whether</a:t>
            </a:r>
            <a:r>
              <a:rPr sz="2650" spc="12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physical</a:t>
            </a:r>
            <a:r>
              <a:rPr sz="2650" spc="12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or</a:t>
            </a:r>
            <a:r>
              <a:rPr sz="2650" spc="12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cultural—</a:t>
            </a:r>
            <a:r>
              <a:rPr sz="2650" spc="-20" dirty="0">
                <a:solidFill>
                  <a:srgbClr val="FFFFFF"/>
                </a:solidFill>
                <a:latin typeface="Impact"/>
                <a:cs typeface="Impact"/>
              </a:rPr>
              <a:t>were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understood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as</a:t>
            </a:r>
            <a:r>
              <a:rPr sz="26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matters</a:t>
            </a:r>
            <a:r>
              <a:rPr sz="2650" spc="6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of</a:t>
            </a:r>
            <a:r>
              <a:rPr sz="26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10" dirty="0">
                <a:solidFill>
                  <a:srgbClr val="FFFFFF"/>
                </a:solidFill>
                <a:latin typeface="Impact"/>
                <a:cs typeface="Impact"/>
              </a:rPr>
              <a:t>biology.</a:t>
            </a:r>
            <a:endParaRPr sz="2650">
              <a:latin typeface="Impact"/>
              <a:cs typeface="Impac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452880">
              <a:lnSpc>
                <a:spcPct val="100000"/>
              </a:lnSpc>
              <a:spcBef>
                <a:spcPts val="114"/>
              </a:spcBef>
            </a:pPr>
            <a:r>
              <a:rPr sz="3900" dirty="0"/>
              <a:t>Race</a:t>
            </a:r>
            <a:r>
              <a:rPr sz="3900" spc="-20" dirty="0"/>
              <a:t> </a:t>
            </a:r>
            <a:r>
              <a:rPr sz="3900" dirty="0"/>
              <a:t>as</a:t>
            </a:r>
            <a:r>
              <a:rPr sz="3900" spc="-10" dirty="0"/>
              <a:t> </a:t>
            </a:r>
            <a:r>
              <a:rPr sz="3900" dirty="0"/>
              <a:t>a</a:t>
            </a:r>
            <a:r>
              <a:rPr sz="3900" spc="-15" dirty="0"/>
              <a:t> </a:t>
            </a:r>
            <a:r>
              <a:rPr sz="3900" dirty="0"/>
              <a:t>Biological</a:t>
            </a:r>
            <a:r>
              <a:rPr sz="3900" spc="-10" dirty="0"/>
              <a:t> Category</a:t>
            </a:r>
            <a:endParaRPr sz="39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5936" y="2555563"/>
            <a:ext cx="8809355" cy="1801495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379095" marR="5080" indent="-367030">
              <a:lnSpc>
                <a:spcPts val="2970"/>
              </a:lnSpc>
              <a:spcBef>
                <a:spcPts val="405"/>
              </a:spcBef>
              <a:buClr>
                <a:srgbClr val="000000"/>
              </a:buClr>
              <a:buAutoNum type="arabicPeriod"/>
              <a:tabLst>
                <a:tab pos="379095" algn="l"/>
              </a:tabLst>
            </a:pP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Racial</a:t>
            </a:r>
            <a:r>
              <a:rPr sz="2650" spc="12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characteristics—whether</a:t>
            </a:r>
            <a:r>
              <a:rPr sz="2650" spc="12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physical</a:t>
            </a:r>
            <a:r>
              <a:rPr sz="2650" spc="12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or</a:t>
            </a:r>
            <a:r>
              <a:rPr sz="2650" spc="12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cultural—</a:t>
            </a:r>
            <a:r>
              <a:rPr sz="2650" spc="-20" dirty="0">
                <a:solidFill>
                  <a:srgbClr val="FFFFFF"/>
                </a:solidFill>
                <a:latin typeface="Impact"/>
                <a:cs typeface="Impact"/>
              </a:rPr>
              <a:t>were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understood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as</a:t>
            </a:r>
            <a:r>
              <a:rPr sz="26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matters</a:t>
            </a:r>
            <a:r>
              <a:rPr sz="2650" spc="6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of</a:t>
            </a:r>
            <a:r>
              <a:rPr sz="26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10" dirty="0">
                <a:solidFill>
                  <a:srgbClr val="FFFFFF"/>
                </a:solidFill>
                <a:latin typeface="Impact"/>
                <a:cs typeface="Impact"/>
              </a:rPr>
              <a:t>biology.</a:t>
            </a:r>
            <a:endParaRPr sz="2650">
              <a:latin typeface="Impact"/>
              <a:cs typeface="Impact"/>
            </a:endParaRPr>
          </a:p>
          <a:p>
            <a:pPr marL="379095" marR="398145" indent="-367030">
              <a:lnSpc>
                <a:spcPts val="2970"/>
              </a:lnSpc>
              <a:spcBef>
                <a:spcPts val="1855"/>
              </a:spcBef>
              <a:buClr>
                <a:srgbClr val="000000"/>
              </a:buClr>
              <a:buAutoNum type="arabicPeriod"/>
              <a:tabLst>
                <a:tab pos="379095" algn="l"/>
              </a:tabLst>
            </a:pP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Races</a:t>
            </a:r>
            <a:r>
              <a:rPr sz="26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were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like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natures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(nature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of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a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tiger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entails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10" dirty="0">
                <a:solidFill>
                  <a:srgbClr val="FFFFFF"/>
                </a:solidFill>
                <a:latin typeface="Impact"/>
                <a:cs typeface="Impact"/>
              </a:rPr>
              <a:t>physical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traits</a:t>
            </a:r>
            <a:r>
              <a:rPr sz="26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and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10" dirty="0">
                <a:solidFill>
                  <a:srgbClr val="FFFFFF"/>
                </a:solidFill>
                <a:latin typeface="Impact"/>
                <a:cs typeface="Impact"/>
              </a:rPr>
              <a:t>behaviors)</a:t>
            </a:r>
            <a:endParaRPr sz="2650">
              <a:latin typeface="Impact"/>
              <a:cs typeface="Impac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46601" y="1499525"/>
            <a:ext cx="6059170" cy="6229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900" dirty="0"/>
              <a:t>Race</a:t>
            </a:r>
            <a:r>
              <a:rPr sz="3900" spc="-20" dirty="0"/>
              <a:t> </a:t>
            </a:r>
            <a:r>
              <a:rPr sz="3900" dirty="0"/>
              <a:t>as</a:t>
            </a:r>
            <a:r>
              <a:rPr sz="3900" spc="-10" dirty="0"/>
              <a:t> </a:t>
            </a:r>
            <a:r>
              <a:rPr sz="3900" dirty="0"/>
              <a:t>a</a:t>
            </a:r>
            <a:r>
              <a:rPr sz="3900" spc="-15" dirty="0"/>
              <a:t> </a:t>
            </a:r>
            <a:r>
              <a:rPr sz="3900" dirty="0"/>
              <a:t>Biological</a:t>
            </a:r>
            <a:r>
              <a:rPr sz="3900" spc="-10" dirty="0"/>
              <a:t> Category</a:t>
            </a:r>
            <a:endParaRPr sz="39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46601" y="1499525"/>
            <a:ext cx="6059170" cy="6229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900" dirty="0"/>
              <a:t>Race</a:t>
            </a:r>
            <a:r>
              <a:rPr sz="3900" spc="-20" dirty="0"/>
              <a:t> </a:t>
            </a:r>
            <a:r>
              <a:rPr sz="3900" dirty="0"/>
              <a:t>as</a:t>
            </a:r>
            <a:r>
              <a:rPr sz="3900" spc="-10" dirty="0"/>
              <a:t> </a:t>
            </a:r>
            <a:r>
              <a:rPr sz="3900" dirty="0"/>
              <a:t>a</a:t>
            </a:r>
            <a:r>
              <a:rPr sz="3900" spc="-15" dirty="0"/>
              <a:t> </a:t>
            </a:r>
            <a:r>
              <a:rPr sz="3900" dirty="0"/>
              <a:t>Biological</a:t>
            </a:r>
            <a:r>
              <a:rPr sz="3900" spc="-10" dirty="0"/>
              <a:t> Category</a:t>
            </a:r>
            <a:endParaRPr sz="3900"/>
          </a:p>
        </p:txBody>
      </p:sp>
      <p:sp>
        <p:nvSpPr>
          <p:cNvPr id="3" name="object 3"/>
          <p:cNvSpPr txBox="1"/>
          <p:nvPr/>
        </p:nvSpPr>
        <p:spPr>
          <a:xfrm>
            <a:off x="239361" y="2408582"/>
            <a:ext cx="7733665" cy="401574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">
              <a:lnSpc>
                <a:spcPts val="2600"/>
              </a:lnSpc>
              <a:spcBef>
                <a:spcPts val="380"/>
              </a:spcBef>
            </a:pP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Immanuel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Kant,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“Of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23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Different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Human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Races”: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“Human</a:t>
            </a:r>
            <a:r>
              <a:rPr sz="23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beings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were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created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in</a:t>
            </a:r>
            <a:r>
              <a:rPr sz="23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such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a</a:t>
            </a:r>
            <a:r>
              <a:rPr sz="23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way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that</a:t>
            </a:r>
            <a:r>
              <a:rPr sz="23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they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might</a:t>
            </a:r>
            <a:r>
              <a:rPr sz="23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live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in</a:t>
            </a:r>
            <a:r>
              <a:rPr sz="23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every</a:t>
            </a:r>
            <a:r>
              <a:rPr sz="2350" spc="58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climate</a:t>
            </a:r>
            <a:r>
              <a:rPr sz="2350" spc="-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and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endure</a:t>
            </a:r>
            <a:r>
              <a:rPr sz="2350" spc="-1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each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and</a:t>
            </a:r>
            <a:r>
              <a:rPr sz="2350" spc="-1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every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condition</a:t>
            </a:r>
            <a:r>
              <a:rPr sz="2350" spc="-1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of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land.</a:t>
            </a:r>
            <a:endParaRPr sz="2350">
              <a:latin typeface="Impact"/>
              <a:cs typeface="Impact"/>
            </a:endParaRPr>
          </a:p>
          <a:p>
            <a:pPr marL="12700">
              <a:lnSpc>
                <a:spcPts val="2435"/>
              </a:lnSpc>
            </a:pP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Consequently,</a:t>
            </a:r>
            <a:r>
              <a:rPr sz="2350" spc="-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numerous</a:t>
            </a:r>
            <a:r>
              <a:rPr sz="2350" spc="-1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seeds</a:t>
            </a:r>
            <a:r>
              <a:rPr sz="2350" spc="-1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and</a:t>
            </a:r>
            <a:r>
              <a:rPr sz="2350" spc="-1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natural</a:t>
            </a:r>
            <a:r>
              <a:rPr sz="2350" spc="-1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predispositions</a:t>
            </a:r>
            <a:endParaRPr sz="2350">
              <a:latin typeface="Impact"/>
              <a:cs typeface="Impact"/>
            </a:endParaRPr>
          </a:p>
          <a:p>
            <a:pPr marL="12700" marR="49530">
              <a:lnSpc>
                <a:spcPts val="2600"/>
              </a:lnSpc>
              <a:spcBef>
                <a:spcPts val="155"/>
              </a:spcBef>
            </a:pP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must</a:t>
            </a:r>
            <a:r>
              <a:rPr sz="2350" spc="-1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lie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ready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in</a:t>
            </a:r>
            <a:r>
              <a:rPr sz="2350" spc="-1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human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beings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either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to</a:t>
            </a:r>
            <a:r>
              <a:rPr sz="2350" spc="-1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be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developed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or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spc="-20" dirty="0">
                <a:solidFill>
                  <a:srgbClr val="FFFFFF"/>
                </a:solidFill>
                <a:latin typeface="Impact"/>
                <a:cs typeface="Impact"/>
              </a:rPr>
              <a:t>held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back</a:t>
            </a:r>
            <a:r>
              <a:rPr sz="2350" spc="-2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in</a:t>
            </a:r>
            <a:r>
              <a:rPr sz="23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such</a:t>
            </a:r>
            <a:r>
              <a:rPr sz="23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a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way</a:t>
            </a:r>
            <a:r>
              <a:rPr sz="23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that</a:t>
            </a:r>
            <a:r>
              <a:rPr sz="23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we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might</a:t>
            </a:r>
            <a:r>
              <a:rPr sz="23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become</a:t>
            </a:r>
            <a:r>
              <a:rPr sz="23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fitted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to</a:t>
            </a:r>
            <a:r>
              <a:rPr sz="23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a</a:t>
            </a:r>
            <a:r>
              <a:rPr sz="23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particular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place</a:t>
            </a:r>
            <a:r>
              <a:rPr sz="2350" spc="-2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in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world.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These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seeds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and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natural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predispositions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appear</a:t>
            </a:r>
            <a:r>
              <a:rPr sz="2350" spc="-1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to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be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inborn</a:t>
            </a:r>
            <a:r>
              <a:rPr sz="2350" spc="-1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and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made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for</a:t>
            </a:r>
            <a:r>
              <a:rPr sz="2350" spc="-1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these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conditions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through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spc="-25" dirty="0">
                <a:solidFill>
                  <a:srgbClr val="FFFFFF"/>
                </a:solidFill>
                <a:latin typeface="Impact"/>
                <a:cs typeface="Impact"/>
              </a:rPr>
              <a:t>the 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on-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going</a:t>
            </a:r>
            <a:r>
              <a:rPr sz="2350" spc="-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process</a:t>
            </a:r>
            <a:r>
              <a:rPr sz="2350" spc="-2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of</a:t>
            </a:r>
            <a:r>
              <a:rPr sz="2350" spc="-1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reproduction…Proceeding</a:t>
            </a:r>
            <a:r>
              <a:rPr sz="2350" spc="-2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in</a:t>
            </a:r>
            <a:r>
              <a:rPr sz="2350" spc="-2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this</a:t>
            </a:r>
            <a:r>
              <a:rPr sz="2350" spc="-1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spc="-20" dirty="0">
                <a:solidFill>
                  <a:srgbClr val="FFFFFF"/>
                </a:solidFill>
                <a:latin typeface="Impact"/>
                <a:cs typeface="Impact"/>
              </a:rPr>
              <a:t>way,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Negroes</a:t>
            </a:r>
            <a:r>
              <a:rPr sz="2350" spc="-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and</a:t>
            </a:r>
            <a:r>
              <a:rPr sz="2350" spc="-1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whites</a:t>
            </a:r>
            <a:r>
              <a:rPr sz="2350" spc="-1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are</a:t>
            </a:r>
            <a:r>
              <a:rPr sz="2350" spc="-1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clearly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not</a:t>
            </a:r>
            <a:r>
              <a:rPr sz="2350" spc="-1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different</a:t>
            </a:r>
            <a:r>
              <a:rPr sz="2350" spc="-1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species</a:t>
            </a:r>
            <a:r>
              <a:rPr sz="2350" spc="-1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of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human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beings</a:t>
            </a:r>
            <a:r>
              <a:rPr sz="2350" spc="-1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(since</a:t>
            </a:r>
            <a:r>
              <a:rPr sz="2350" spc="-1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they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presumably</a:t>
            </a:r>
            <a:r>
              <a:rPr sz="2350" spc="-1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belong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to</a:t>
            </a:r>
            <a:r>
              <a:rPr sz="2350" spc="-1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one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line</a:t>
            </a:r>
            <a:r>
              <a:rPr sz="2350" spc="-1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of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descent),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but</a:t>
            </a:r>
            <a:r>
              <a:rPr sz="2350" spc="-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they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do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comprise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two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350" dirty="0">
                <a:solidFill>
                  <a:srgbClr val="FFFFFF"/>
                </a:solidFill>
                <a:latin typeface="Impact"/>
                <a:cs typeface="Impact"/>
              </a:rPr>
              <a:t>different</a:t>
            </a:r>
            <a:r>
              <a:rPr sz="2350" spc="-10" dirty="0">
                <a:solidFill>
                  <a:srgbClr val="FFFFFF"/>
                </a:solidFill>
                <a:latin typeface="Impact"/>
                <a:cs typeface="Impact"/>
              </a:rPr>
              <a:t> races.”</a:t>
            </a:r>
            <a:endParaRPr sz="235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0803" rIns="0" bIns="0" rtlCol="0">
            <a:spAutoFit/>
          </a:bodyPr>
          <a:lstStyle/>
          <a:p>
            <a:pPr marL="1452880">
              <a:lnSpc>
                <a:spcPct val="100000"/>
              </a:lnSpc>
              <a:spcBef>
                <a:spcPts val="114"/>
              </a:spcBef>
            </a:pPr>
            <a:r>
              <a:rPr sz="3900" dirty="0"/>
              <a:t>Race</a:t>
            </a:r>
            <a:r>
              <a:rPr sz="3900" spc="-20" dirty="0"/>
              <a:t> </a:t>
            </a:r>
            <a:r>
              <a:rPr sz="3900" dirty="0"/>
              <a:t>as</a:t>
            </a:r>
            <a:r>
              <a:rPr sz="3900" spc="-10" dirty="0"/>
              <a:t> </a:t>
            </a:r>
            <a:r>
              <a:rPr sz="3900" dirty="0"/>
              <a:t>a</a:t>
            </a:r>
            <a:r>
              <a:rPr sz="3900" spc="-15" dirty="0"/>
              <a:t> </a:t>
            </a:r>
            <a:r>
              <a:rPr sz="3900" dirty="0"/>
              <a:t>Biological</a:t>
            </a:r>
            <a:r>
              <a:rPr sz="3900" spc="-10" dirty="0"/>
              <a:t> Category</a:t>
            </a:r>
            <a:endParaRPr sz="3900"/>
          </a:p>
        </p:txBody>
      </p:sp>
      <p:sp>
        <p:nvSpPr>
          <p:cNvPr id="3" name="object 3"/>
          <p:cNvSpPr txBox="1"/>
          <p:nvPr/>
        </p:nvSpPr>
        <p:spPr>
          <a:xfrm>
            <a:off x="239361" y="3123158"/>
            <a:ext cx="7630795" cy="3074670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12700" marR="5080">
              <a:lnSpc>
                <a:spcPts val="2970"/>
              </a:lnSpc>
              <a:spcBef>
                <a:spcPts val="405"/>
              </a:spcBef>
            </a:pP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Francis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Collins: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“There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are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no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human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races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in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10" dirty="0">
                <a:solidFill>
                  <a:srgbClr val="FFFFFF"/>
                </a:solidFill>
                <a:latin typeface="Impact"/>
                <a:cs typeface="Impact"/>
              </a:rPr>
              <a:t>strict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biological</a:t>
            </a:r>
            <a:r>
              <a:rPr sz="26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sense.</a:t>
            </a:r>
            <a:r>
              <a:rPr sz="26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We</a:t>
            </a:r>
            <a:r>
              <a:rPr sz="2650" spc="6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humans</a:t>
            </a:r>
            <a:r>
              <a:rPr sz="26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represent</a:t>
            </a:r>
            <a:r>
              <a:rPr sz="2650" spc="6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a</a:t>
            </a:r>
            <a:r>
              <a:rPr sz="26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10" dirty="0">
                <a:solidFill>
                  <a:srgbClr val="FFFFFF"/>
                </a:solidFill>
                <a:latin typeface="Impact"/>
                <a:cs typeface="Impact"/>
              </a:rPr>
              <a:t>wonderful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continuum</a:t>
            </a:r>
            <a:r>
              <a:rPr sz="26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of</a:t>
            </a:r>
            <a:r>
              <a:rPr sz="2650" spc="7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marvelous</a:t>
            </a:r>
            <a:r>
              <a:rPr sz="2650" spc="6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diversity,</a:t>
            </a:r>
            <a:r>
              <a:rPr sz="2650" spc="7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all</a:t>
            </a:r>
            <a:r>
              <a:rPr sz="2650" spc="7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descended</a:t>
            </a:r>
            <a:r>
              <a:rPr sz="2650" spc="7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20" dirty="0">
                <a:solidFill>
                  <a:srgbClr val="FFFFFF"/>
                </a:solidFill>
                <a:latin typeface="Impact"/>
                <a:cs typeface="Impact"/>
              </a:rPr>
              <a:t>over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just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a</a:t>
            </a:r>
            <a:r>
              <a:rPr sz="26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few</a:t>
            </a:r>
            <a:r>
              <a:rPr sz="26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thousand</a:t>
            </a:r>
            <a:r>
              <a:rPr sz="26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generations</a:t>
            </a:r>
            <a:r>
              <a:rPr sz="26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from</a:t>
            </a:r>
            <a:r>
              <a:rPr sz="26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a</a:t>
            </a:r>
            <a:r>
              <a:rPr sz="26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common</a:t>
            </a:r>
            <a:r>
              <a:rPr sz="26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20" dirty="0">
                <a:solidFill>
                  <a:srgbClr val="FFFFFF"/>
                </a:solidFill>
                <a:latin typeface="Impact"/>
                <a:cs typeface="Impact"/>
              </a:rPr>
              <a:t>pool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of…African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ancestors.</a:t>
            </a:r>
            <a:r>
              <a:rPr sz="26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Truly,</a:t>
            </a:r>
            <a:r>
              <a:rPr sz="26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we</a:t>
            </a:r>
            <a:r>
              <a:rPr sz="26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are</a:t>
            </a:r>
            <a:r>
              <a:rPr sz="26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all</a:t>
            </a:r>
            <a:r>
              <a:rPr sz="26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one</a:t>
            </a:r>
            <a:r>
              <a:rPr sz="26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10" dirty="0">
                <a:solidFill>
                  <a:srgbClr val="FFFFFF"/>
                </a:solidFill>
                <a:latin typeface="Impact"/>
                <a:cs typeface="Impact"/>
              </a:rPr>
              <a:t>family…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Furthermore,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‘race’</a:t>
            </a:r>
            <a:r>
              <a:rPr sz="26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as</a:t>
            </a:r>
            <a:r>
              <a:rPr sz="26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used</a:t>
            </a:r>
            <a:r>
              <a:rPr sz="26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in</a:t>
            </a:r>
            <a:r>
              <a:rPr sz="26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common</a:t>
            </a:r>
            <a:r>
              <a:rPr sz="26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10" dirty="0">
                <a:solidFill>
                  <a:srgbClr val="FFFFFF"/>
                </a:solidFill>
                <a:latin typeface="Impact"/>
                <a:cs typeface="Impact"/>
              </a:rPr>
              <a:t>parlance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carries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many</a:t>
            </a:r>
            <a:r>
              <a:rPr sz="26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other</a:t>
            </a:r>
            <a:r>
              <a:rPr sz="26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connotations</a:t>
            </a:r>
            <a:r>
              <a:rPr sz="26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that</a:t>
            </a:r>
            <a:r>
              <a:rPr sz="26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go</a:t>
            </a:r>
            <a:r>
              <a:rPr sz="26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well</a:t>
            </a:r>
            <a:r>
              <a:rPr sz="26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10" dirty="0">
                <a:solidFill>
                  <a:srgbClr val="FFFFFF"/>
                </a:solidFill>
                <a:latin typeface="Impact"/>
                <a:cs typeface="Impact"/>
              </a:rPr>
              <a:t>beyond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biology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to</a:t>
            </a:r>
            <a:r>
              <a:rPr sz="26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include</a:t>
            </a:r>
            <a:r>
              <a:rPr sz="26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culture,</a:t>
            </a:r>
            <a:r>
              <a:rPr sz="26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history,</a:t>
            </a:r>
            <a:r>
              <a:rPr sz="26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and</a:t>
            </a:r>
            <a:r>
              <a:rPr sz="26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social</a:t>
            </a:r>
            <a:r>
              <a:rPr sz="26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10" dirty="0">
                <a:solidFill>
                  <a:srgbClr val="FFFFFF"/>
                </a:solidFill>
                <a:latin typeface="Impact"/>
                <a:cs typeface="Impact"/>
              </a:rPr>
              <a:t>status.”</a:t>
            </a:r>
            <a:endParaRPr sz="265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40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spc="-70" dirty="0">
                <a:solidFill>
                  <a:srgbClr val="800D02"/>
                </a:solidFill>
              </a:rPr>
              <a:t>Unpacking</a:t>
            </a:r>
            <a:r>
              <a:rPr sz="3500" spc="-100" dirty="0">
                <a:solidFill>
                  <a:srgbClr val="800D02"/>
                </a:solidFill>
              </a:rPr>
              <a:t> </a:t>
            </a:r>
            <a:r>
              <a:rPr sz="3500" spc="-55" dirty="0">
                <a:solidFill>
                  <a:srgbClr val="800D02"/>
                </a:solidFill>
              </a:rPr>
              <a:t>the</a:t>
            </a:r>
            <a:r>
              <a:rPr sz="3500" spc="-100" dirty="0">
                <a:solidFill>
                  <a:srgbClr val="800D02"/>
                </a:solidFill>
              </a:rPr>
              <a:t> </a:t>
            </a:r>
            <a:r>
              <a:rPr sz="3500" spc="-10" dirty="0">
                <a:solidFill>
                  <a:srgbClr val="800D02"/>
                </a:solidFill>
              </a:rPr>
              <a:t>Question</a:t>
            </a:r>
            <a:endParaRPr sz="3500"/>
          </a:p>
          <a:p>
            <a:pPr marL="2771140">
              <a:lnSpc>
                <a:spcPct val="100000"/>
              </a:lnSpc>
              <a:spcBef>
                <a:spcPts val="15"/>
              </a:spcBef>
            </a:pPr>
            <a:r>
              <a:rPr sz="2450" u="sng" dirty="0">
                <a:uFill>
                  <a:solidFill>
                    <a:srgbClr val="FFFFFF"/>
                  </a:solidFill>
                </a:uFill>
              </a:rPr>
              <a:t>Theology</a:t>
            </a:r>
            <a:r>
              <a:rPr sz="2450" u="sng" spc="40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and</a:t>
            </a:r>
            <a:r>
              <a:rPr sz="2450" u="sng" spc="35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Race:</a:t>
            </a:r>
            <a:r>
              <a:rPr sz="2450" u="sng" spc="40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2</a:t>
            </a:r>
            <a:r>
              <a:rPr sz="2450" u="sng" spc="35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spc="-20" dirty="0">
                <a:uFill>
                  <a:solidFill>
                    <a:srgbClr val="FFFFFF"/>
                  </a:solidFill>
                </a:uFill>
              </a:rPr>
              <a:t>Tasks</a:t>
            </a:r>
            <a:endParaRPr sz="245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03674" y="2635911"/>
            <a:ext cx="4789170" cy="4972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100" dirty="0">
                <a:solidFill>
                  <a:srgbClr val="FFFFFF"/>
                </a:solidFill>
                <a:latin typeface="Impact"/>
                <a:cs typeface="Impact"/>
              </a:rPr>
              <a:t>Race</a:t>
            </a:r>
            <a:r>
              <a:rPr sz="3100" spc="-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100" dirty="0">
                <a:solidFill>
                  <a:srgbClr val="FFFFFF"/>
                </a:solidFill>
                <a:latin typeface="Impact"/>
                <a:cs typeface="Impact"/>
              </a:rPr>
              <a:t>as</a:t>
            </a:r>
            <a:r>
              <a:rPr sz="3100" spc="-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100" dirty="0">
                <a:solidFill>
                  <a:srgbClr val="FFFFFF"/>
                </a:solidFill>
                <a:latin typeface="Impact"/>
                <a:cs typeface="Impact"/>
              </a:rPr>
              <a:t>a</a:t>
            </a:r>
            <a:r>
              <a:rPr sz="3100" spc="-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100" spc="-10" dirty="0">
                <a:solidFill>
                  <a:srgbClr val="FFFFFF"/>
                </a:solidFill>
                <a:latin typeface="Impact"/>
                <a:cs typeface="Impact"/>
              </a:rPr>
              <a:t>Biological</a:t>
            </a:r>
            <a:r>
              <a:rPr sz="3100" spc="-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100" spc="-10" dirty="0">
                <a:solidFill>
                  <a:srgbClr val="FFFFFF"/>
                </a:solidFill>
                <a:latin typeface="Impact"/>
                <a:cs typeface="Impact"/>
              </a:rPr>
              <a:t>Category</a:t>
            </a:r>
            <a:endParaRPr sz="3100">
              <a:latin typeface="Impact"/>
              <a:cs typeface="Impac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39707" y="4574178"/>
            <a:ext cx="4286885" cy="4972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100" dirty="0">
                <a:solidFill>
                  <a:srgbClr val="FFFFFF"/>
                </a:solidFill>
                <a:latin typeface="Impact"/>
                <a:cs typeface="Impact"/>
              </a:rPr>
              <a:t>Race</a:t>
            </a:r>
            <a:r>
              <a:rPr sz="3100" spc="-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100" dirty="0">
                <a:solidFill>
                  <a:srgbClr val="FFFFFF"/>
                </a:solidFill>
                <a:latin typeface="Impact"/>
                <a:cs typeface="Impact"/>
              </a:rPr>
              <a:t>as</a:t>
            </a:r>
            <a:r>
              <a:rPr sz="3100" spc="-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100" dirty="0">
                <a:solidFill>
                  <a:srgbClr val="FFFFFF"/>
                </a:solidFill>
                <a:latin typeface="Impact"/>
                <a:cs typeface="Impact"/>
              </a:rPr>
              <a:t>a</a:t>
            </a:r>
            <a:r>
              <a:rPr sz="3100" spc="-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100" dirty="0">
                <a:solidFill>
                  <a:srgbClr val="FFFFFF"/>
                </a:solidFill>
                <a:latin typeface="Impact"/>
                <a:cs typeface="Impact"/>
              </a:rPr>
              <a:t>Social</a:t>
            </a:r>
            <a:r>
              <a:rPr sz="3100" spc="-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100" spc="-10" dirty="0">
                <a:solidFill>
                  <a:srgbClr val="FFFFFF"/>
                </a:solidFill>
                <a:latin typeface="Impact"/>
                <a:cs typeface="Impact"/>
              </a:rPr>
              <a:t>Construct</a:t>
            </a:r>
            <a:endParaRPr sz="3100">
              <a:latin typeface="Impact"/>
              <a:cs typeface="Impac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27346" y="3186597"/>
            <a:ext cx="204151" cy="1396860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05936" y="1464043"/>
            <a:ext cx="6241415" cy="560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spc="-55" dirty="0">
                <a:solidFill>
                  <a:srgbClr val="800D02"/>
                </a:solidFill>
              </a:rPr>
              <a:t>The</a:t>
            </a:r>
            <a:r>
              <a:rPr sz="3500" spc="-125" dirty="0">
                <a:solidFill>
                  <a:srgbClr val="800D02"/>
                </a:solidFill>
              </a:rPr>
              <a:t> </a:t>
            </a:r>
            <a:r>
              <a:rPr sz="3500" spc="-75" dirty="0">
                <a:solidFill>
                  <a:srgbClr val="800D02"/>
                </a:solidFill>
              </a:rPr>
              <a:t>Descriptive</a:t>
            </a:r>
            <a:r>
              <a:rPr sz="3500" spc="-120" dirty="0">
                <a:solidFill>
                  <a:srgbClr val="800D02"/>
                </a:solidFill>
              </a:rPr>
              <a:t> </a:t>
            </a:r>
            <a:r>
              <a:rPr sz="3500" spc="-65" dirty="0">
                <a:solidFill>
                  <a:srgbClr val="800D02"/>
                </a:solidFill>
              </a:rPr>
              <a:t>Task:</a:t>
            </a:r>
            <a:r>
              <a:rPr sz="3500" spc="-120" dirty="0">
                <a:solidFill>
                  <a:srgbClr val="800D02"/>
                </a:solidFill>
              </a:rPr>
              <a:t> </a:t>
            </a:r>
            <a:r>
              <a:rPr sz="3500" spc="-55" dirty="0">
                <a:solidFill>
                  <a:srgbClr val="800D02"/>
                </a:solidFill>
              </a:rPr>
              <a:t>What</a:t>
            </a:r>
            <a:r>
              <a:rPr sz="3500" spc="-114" dirty="0">
                <a:solidFill>
                  <a:srgbClr val="800D02"/>
                </a:solidFill>
              </a:rPr>
              <a:t> </a:t>
            </a:r>
            <a:r>
              <a:rPr sz="3500" spc="-35" dirty="0">
                <a:solidFill>
                  <a:srgbClr val="800D02"/>
                </a:solidFill>
              </a:rPr>
              <a:t>is</a:t>
            </a:r>
            <a:r>
              <a:rPr sz="3500" spc="-110" dirty="0">
                <a:solidFill>
                  <a:srgbClr val="800D02"/>
                </a:solidFill>
              </a:rPr>
              <a:t> </a:t>
            </a:r>
            <a:r>
              <a:rPr sz="3500" spc="-35" dirty="0">
                <a:solidFill>
                  <a:srgbClr val="800D02"/>
                </a:solidFill>
              </a:rPr>
              <a:t>Race?</a:t>
            </a:r>
            <a:endParaRPr sz="35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6429" rIns="0" bIns="0" rtlCol="0">
            <a:spAutoFit/>
          </a:bodyPr>
          <a:lstStyle/>
          <a:p>
            <a:pPr marL="1794510">
              <a:lnSpc>
                <a:spcPct val="100000"/>
              </a:lnSpc>
              <a:spcBef>
                <a:spcPts val="114"/>
              </a:spcBef>
            </a:pPr>
            <a:r>
              <a:rPr sz="3900" dirty="0"/>
              <a:t>Race</a:t>
            </a:r>
            <a:r>
              <a:rPr sz="3900" spc="-5" dirty="0"/>
              <a:t> </a:t>
            </a:r>
            <a:r>
              <a:rPr sz="3900" dirty="0"/>
              <a:t>as</a:t>
            </a:r>
            <a:r>
              <a:rPr sz="3900" spc="-10" dirty="0"/>
              <a:t> </a:t>
            </a:r>
            <a:r>
              <a:rPr sz="3900" dirty="0"/>
              <a:t>a</a:t>
            </a:r>
            <a:r>
              <a:rPr sz="3900" spc="-10" dirty="0"/>
              <a:t> </a:t>
            </a:r>
            <a:r>
              <a:rPr sz="3900" dirty="0"/>
              <a:t>Social</a:t>
            </a:r>
            <a:r>
              <a:rPr sz="3900" spc="-5" dirty="0"/>
              <a:t> </a:t>
            </a:r>
            <a:r>
              <a:rPr sz="3900" spc="-10" dirty="0"/>
              <a:t>Construct</a:t>
            </a:r>
            <a:endParaRPr sz="39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6429" rIns="0" bIns="0" rtlCol="0">
            <a:spAutoFit/>
          </a:bodyPr>
          <a:lstStyle/>
          <a:p>
            <a:pPr marL="1794510">
              <a:lnSpc>
                <a:spcPct val="100000"/>
              </a:lnSpc>
              <a:spcBef>
                <a:spcPts val="114"/>
              </a:spcBef>
            </a:pPr>
            <a:r>
              <a:rPr sz="3900" dirty="0"/>
              <a:t>Race</a:t>
            </a:r>
            <a:r>
              <a:rPr sz="3900" spc="-5" dirty="0"/>
              <a:t> </a:t>
            </a:r>
            <a:r>
              <a:rPr sz="3900" dirty="0"/>
              <a:t>as</a:t>
            </a:r>
            <a:r>
              <a:rPr sz="3900" spc="-5" dirty="0"/>
              <a:t> </a:t>
            </a:r>
            <a:r>
              <a:rPr sz="3900" dirty="0"/>
              <a:t>a</a:t>
            </a:r>
            <a:r>
              <a:rPr sz="3900" spc="-50" dirty="0"/>
              <a:t> </a:t>
            </a:r>
            <a:r>
              <a:rPr sz="3900" dirty="0">
                <a:solidFill>
                  <a:srgbClr val="C62A1E"/>
                </a:solidFill>
              </a:rPr>
              <a:t>Social</a:t>
            </a:r>
            <a:r>
              <a:rPr sz="3900" spc="-5" dirty="0">
                <a:solidFill>
                  <a:srgbClr val="C62A1E"/>
                </a:solidFill>
              </a:rPr>
              <a:t> </a:t>
            </a:r>
            <a:r>
              <a:rPr sz="3900" spc="-10" dirty="0">
                <a:solidFill>
                  <a:srgbClr val="C62A1E"/>
                </a:solidFill>
              </a:rPr>
              <a:t>Construct</a:t>
            </a:r>
            <a:endParaRPr sz="39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6429" rIns="0" bIns="0" rtlCol="0">
            <a:spAutoFit/>
          </a:bodyPr>
          <a:lstStyle/>
          <a:p>
            <a:pPr marL="1794510">
              <a:lnSpc>
                <a:spcPct val="100000"/>
              </a:lnSpc>
              <a:spcBef>
                <a:spcPts val="114"/>
              </a:spcBef>
            </a:pPr>
            <a:r>
              <a:rPr sz="3900" dirty="0"/>
              <a:t>Race</a:t>
            </a:r>
            <a:r>
              <a:rPr sz="3900" spc="-5" dirty="0"/>
              <a:t> </a:t>
            </a:r>
            <a:r>
              <a:rPr sz="3900" dirty="0"/>
              <a:t>as</a:t>
            </a:r>
            <a:r>
              <a:rPr sz="3900" spc="-5" dirty="0"/>
              <a:t> </a:t>
            </a:r>
            <a:r>
              <a:rPr sz="3900" dirty="0"/>
              <a:t>a</a:t>
            </a:r>
            <a:r>
              <a:rPr sz="3900" spc="-50" dirty="0"/>
              <a:t> </a:t>
            </a:r>
            <a:r>
              <a:rPr sz="3900" dirty="0">
                <a:solidFill>
                  <a:srgbClr val="C62A1E"/>
                </a:solidFill>
              </a:rPr>
              <a:t>Social</a:t>
            </a:r>
            <a:r>
              <a:rPr sz="3900" spc="-5" dirty="0">
                <a:solidFill>
                  <a:srgbClr val="C62A1E"/>
                </a:solidFill>
              </a:rPr>
              <a:t> </a:t>
            </a:r>
            <a:r>
              <a:rPr sz="3900" spc="-10" dirty="0">
                <a:solidFill>
                  <a:srgbClr val="C62A1E"/>
                </a:solidFill>
              </a:rPr>
              <a:t>Construct</a:t>
            </a:r>
            <a:endParaRPr sz="3900"/>
          </a:p>
          <a:p>
            <a:pPr marL="2340610">
              <a:lnSpc>
                <a:spcPct val="100000"/>
              </a:lnSpc>
              <a:spcBef>
                <a:spcPts val="3400"/>
              </a:spcBef>
            </a:pPr>
            <a:r>
              <a:rPr sz="3900" dirty="0"/>
              <a:t>“X counts as</a:t>
            </a:r>
            <a:r>
              <a:rPr sz="3900" spc="5" dirty="0"/>
              <a:t> </a:t>
            </a:r>
            <a:r>
              <a:rPr sz="3900" dirty="0"/>
              <a:t>Y</a:t>
            </a:r>
            <a:r>
              <a:rPr sz="3900" spc="-5" dirty="0"/>
              <a:t> </a:t>
            </a:r>
            <a:r>
              <a:rPr sz="3900" dirty="0"/>
              <a:t>in </a:t>
            </a:r>
            <a:r>
              <a:rPr sz="3900" spc="-25" dirty="0"/>
              <a:t>C”</a:t>
            </a:r>
            <a:endParaRPr sz="39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10148" y="2085760"/>
            <a:ext cx="525114" cy="522618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88228" y="1345152"/>
            <a:ext cx="5420995" cy="16490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900" dirty="0">
                <a:solidFill>
                  <a:srgbClr val="FFFFFF"/>
                </a:solidFill>
                <a:latin typeface="Impact"/>
                <a:cs typeface="Impact"/>
              </a:rPr>
              <a:t>Race</a:t>
            </a:r>
            <a:r>
              <a:rPr sz="390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900" dirty="0">
                <a:solidFill>
                  <a:srgbClr val="FFFFFF"/>
                </a:solidFill>
                <a:latin typeface="Impact"/>
                <a:cs typeface="Impact"/>
              </a:rPr>
              <a:t>as</a:t>
            </a:r>
            <a:r>
              <a:rPr sz="390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900" dirty="0">
                <a:solidFill>
                  <a:srgbClr val="FFFFFF"/>
                </a:solidFill>
                <a:latin typeface="Impact"/>
                <a:cs typeface="Impact"/>
              </a:rPr>
              <a:t>a</a:t>
            </a:r>
            <a:r>
              <a:rPr sz="3900" spc="-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900" dirty="0">
                <a:solidFill>
                  <a:srgbClr val="C62A1E"/>
                </a:solidFill>
                <a:latin typeface="Impact"/>
                <a:cs typeface="Impact"/>
              </a:rPr>
              <a:t>Social</a:t>
            </a:r>
            <a:r>
              <a:rPr sz="3900" spc="-5" dirty="0">
                <a:solidFill>
                  <a:srgbClr val="C62A1E"/>
                </a:solidFill>
                <a:latin typeface="Impact"/>
                <a:cs typeface="Impact"/>
              </a:rPr>
              <a:t> </a:t>
            </a:r>
            <a:r>
              <a:rPr sz="3900" spc="-10" dirty="0">
                <a:solidFill>
                  <a:srgbClr val="C62A1E"/>
                </a:solidFill>
                <a:latin typeface="Impact"/>
                <a:cs typeface="Impact"/>
              </a:rPr>
              <a:t>Construct</a:t>
            </a:r>
            <a:endParaRPr sz="3900">
              <a:latin typeface="Impact"/>
              <a:cs typeface="Impact"/>
            </a:endParaRPr>
          </a:p>
          <a:p>
            <a:pPr marL="558800">
              <a:lnSpc>
                <a:spcPct val="100000"/>
              </a:lnSpc>
              <a:spcBef>
                <a:spcPts val="3400"/>
              </a:spcBef>
            </a:pPr>
            <a:r>
              <a:rPr sz="3900" dirty="0">
                <a:solidFill>
                  <a:srgbClr val="FFFFFF"/>
                </a:solidFill>
                <a:latin typeface="Impact"/>
                <a:cs typeface="Impact"/>
              </a:rPr>
              <a:t>“X counts as</a:t>
            </a:r>
            <a:r>
              <a:rPr sz="3900" spc="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900" dirty="0">
                <a:solidFill>
                  <a:srgbClr val="FFFFFF"/>
                </a:solidFill>
                <a:latin typeface="Impact"/>
                <a:cs typeface="Impact"/>
              </a:rPr>
              <a:t>Y</a:t>
            </a:r>
            <a:r>
              <a:rPr sz="390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900" dirty="0">
                <a:solidFill>
                  <a:srgbClr val="FFFFFF"/>
                </a:solidFill>
                <a:latin typeface="Impact"/>
                <a:cs typeface="Impact"/>
              </a:rPr>
              <a:t>in </a:t>
            </a:r>
            <a:r>
              <a:rPr sz="3900" spc="-25" dirty="0">
                <a:solidFill>
                  <a:srgbClr val="FFFFFF"/>
                </a:solidFill>
                <a:latin typeface="Impact"/>
                <a:cs typeface="Impact"/>
              </a:rPr>
              <a:t>C”</a:t>
            </a:r>
            <a:endParaRPr sz="3900">
              <a:latin typeface="Impact"/>
              <a:cs typeface="Impac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10148" y="2085760"/>
            <a:ext cx="525114" cy="522618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450331" y="3555719"/>
            <a:ext cx="179980" cy="166135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2935312" y="3421410"/>
            <a:ext cx="2350770" cy="4343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X</a:t>
            </a:r>
            <a:r>
              <a:rPr sz="26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=</a:t>
            </a:r>
            <a:r>
              <a:rPr sz="26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Brute</a:t>
            </a:r>
            <a:r>
              <a:rPr sz="26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10" dirty="0">
                <a:solidFill>
                  <a:srgbClr val="FFFFFF"/>
                </a:solidFill>
                <a:latin typeface="Impact"/>
                <a:cs typeface="Impact"/>
              </a:rPr>
              <a:t>Artifact</a:t>
            </a:r>
            <a:endParaRPr sz="265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6429" rIns="0" bIns="0" rtlCol="0">
            <a:spAutoFit/>
          </a:bodyPr>
          <a:lstStyle/>
          <a:p>
            <a:pPr marL="1794510">
              <a:lnSpc>
                <a:spcPct val="100000"/>
              </a:lnSpc>
              <a:spcBef>
                <a:spcPts val="114"/>
              </a:spcBef>
            </a:pPr>
            <a:r>
              <a:rPr sz="3900" dirty="0"/>
              <a:t>Race</a:t>
            </a:r>
            <a:r>
              <a:rPr sz="3900" spc="-5" dirty="0"/>
              <a:t> </a:t>
            </a:r>
            <a:r>
              <a:rPr sz="3900" dirty="0"/>
              <a:t>as</a:t>
            </a:r>
            <a:r>
              <a:rPr sz="3900" spc="-5" dirty="0"/>
              <a:t> </a:t>
            </a:r>
            <a:r>
              <a:rPr sz="3900" dirty="0"/>
              <a:t>a</a:t>
            </a:r>
            <a:r>
              <a:rPr sz="3900" spc="-50" dirty="0"/>
              <a:t> </a:t>
            </a:r>
            <a:r>
              <a:rPr sz="3900" dirty="0">
                <a:solidFill>
                  <a:srgbClr val="C62A1E"/>
                </a:solidFill>
              </a:rPr>
              <a:t>Social</a:t>
            </a:r>
            <a:r>
              <a:rPr sz="3900" spc="-5" dirty="0">
                <a:solidFill>
                  <a:srgbClr val="C62A1E"/>
                </a:solidFill>
              </a:rPr>
              <a:t> </a:t>
            </a:r>
            <a:r>
              <a:rPr sz="3900" spc="-10" dirty="0">
                <a:solidFill>
                  <a:srgbClr val="C62A1E"/>
                </a:solidFill>
              </a:rPr>
              <a:t>Construct</a:t>
            </a:r>
            <a:endParaRPr sz="3900"/>
          </a:p>
          <a:p>
            <a:pPr marL="2340610">
              <a:lnSpc>
                <a:spcPct val="100000"/>
              </a:lnSpc>
              <a:spcBef>
                <a:spcPts val="3400"/>
              </a:spcBef>
            </a:pPr>
            <a:r>
              <a:rPr sz="3900" dirty="0"/>
              <a:t>“X counts as</a:t>
            </a:r>
            <a:r>
              <a:rPr sz="3900" spc="5" dirty="0"/>
              <a:t> </a:t>
            </a:r>
            <a:r>
              <a:rPr sz="3900" dirty="0"/>
              <a:t>Y</a:t>
            </a:r>
            <a:r>
              <a:rPr sz="3900" spc="-5" dirty="0"/>
              <a:t> </a:t>
            </a:r>
            <a:r>
              <a:rPr sz="3900" dirty="0"/>
              <a:t>in </a:t>
            </a:r>
            <a:r>
              <a:rPr sz="3900" spc="-25" dirty="0"/>
              <a:t>C”</a:t>
            </a:r>
            <a:endParaRPr sz="39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10148" y="2085760"/>
            <a:ext cx="525114" cy="522618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450331" y="3555719"/>
            <a:ext cx="179980" cy="166135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450331" y="4168653"/>
            <a:ext cx="179980" cy="166135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2935312" y="3217099"/>
            <a:ext cx="4494530" cy="1251585"/>
          </a:xfrm>
          <a:prstGeom prst="rect">
            <a:avLst/>
          </a:prstGeom>
        </p:spPr>
        <p:txBody>
          <a:bodyPr vert="horz" wrap="square" lIns="0" tIns="2209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40"/>
              </a:spcBef>
            </a:pP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X</a:t>
            </a:r>
            <a:r>
              <a:rPr sz="26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=</a:t>
            </a:r>
            <a:r>
              <a:rPr sz="26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Brute</a:t>
            </a:r>
            <a:r>
              <a:rPr sz="26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10" dirty="0">
                <a:solidFill>
                  <a:srgbClr val="FFFFFF"/>
                </a:solidFill>
                <a:latin typeface="Impact"/>
                <a:cs typeface="Impact"/>
              </a:rPr>
              <a:t>Artifact</a:t>
            </a:r>
            <a:endParaRPr sz="2650">
              <a:latin typeface="Impact"/>
              <a:cs typeface="Impact"/>
            </a:endParaRPr>
          </a:p>
          <a:p>
            <a:pPr marL="12700">
              <a:lnSpc>
                <a:spcPct val="100000"/>
              </a:lnSpc>
              <a:spcBef>
                <a:spcPts val="1645"/>
              </a:spcBef>
            </a:pP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Y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=</a:t>
            </a:r>
            <a:r>
              <a:rPr sz="26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Socially</a:t>
            </a:r>
            <a:r>
              <a:rPr sz="26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Constructed</a:t>
            </a:r>
            <a:r>
              <a:rPr sz="26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10" dirty="0">
                <a:solidFill>
                  <a:srgbClr val="FFFFFF"/>
                </a:solidFill>
                <a:latin typeface="Impact"/>
                <a:cs typeface="Impact"/>
              </a:rPr>
              <a:t>Artifact</a:t>
            </a:r>
            <a:endParaRPr sz="265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6429" rIns="0" bIns="0" rtlCol="0">
            <a:spAutoFit/>
          </a:bodyPr>
          <a:lstStyle/>
          <a:p>
            <a:pPr marL="1794510">
              <a:lnSpc>
                <a:spcPct val="100000"/>
              </a:lnSpc>
              <a:spcBef>
                <a:spcPts val="114"/>
              </a:spcBef>
            </a:pPr>
            <a:r>
              <a:rPr sz="3900" dirty="0"/>
              <a:t>Race</a:t>
            </a:r>
            <a:r>
              <a:rPr sz="3900" spc="-5" dirty="0"/>
              <a:t> </a:t>
            </a:r>
            <a:r>
              <a:rPr sz="3900" dirty="0"/>
              <a:t>as</a:t>
            </a:r>
            <a:r>
              <a:rPr sz="3900" spc="-5" dirty="0"/>
              <a:t> </a:t>
            </a:r>
            <a:r>
              <a:rPr sz="3900" dirty="0"/>
              <a:t>a</a:t>
            </a:r>
            <a:r>
              <a:rPr sz="3900" spc="-50" dirty="0"/>
              <a:t> </a:t>
            </a:r>
            <a:r>
              <a:rPr sz="3900" dirty="0">
                <a:solidFill>
                  <a:srgbClr val="C62A1E"/>
                </a:solidFill>
              </a:rPr>
              <a:t>Social</a:t>
            </a:r>
            <a:r>
              <a:rPr sz="3900" spc="-5" dirty="0">
                <a:solidFill>
                  <a:srgbClr val="C62A1E"/>
                </a:solidFill>
              </a:rPr>
              <a:t> </a:t>
            </a:r>
            <a:r>
              <a:rPr sz="3900" spc="-10" dirty="0">
                <a:solidFill>
                  <a:srgbClr val="C62A1E"/>
                </a:solidFill>
              </a:rPr>
              <a:t>Construct</a:t>
            </a:r>
            <a:endParaRPr sz="3900"/>
          </a:p>
          <a:p>
            <a:pPr marL="2340610">
              <a:lnSpc>
                <a:spcPct val="100000"/>
              </a:lnSpc>
              <a:spcBef>
                <a:spcPts val="3400"/>
              </a:spcBef>
            </a:pPr>
            <a:r>
              <a:rPr sz="3900" dirty="0"/>
              <a:t>“X counts as</a:t>
            </a:r>
            <a:r>
              <a:rPr sz="3900" spc="5" dirty="0"/>
              <a:t> </a:t>
            </a:r>
            <a:r>
              <a:rPr sz="3900" dirty="0"/>
              <a:t>Y</a:t>
            </a:r>
            <a:r>
              <a:rPr sz="3900" spc="-5" dirty="0"/>
              <a:t> </a:t>
            </a:r>
            <a:r>
              <a:rPr sz="3900" dirty="0"/>
              <a:t>in </a:t>
            </a:r>
            <a:r>
              <a:rPr sz="3900" spc="-25" dirty="0"/>
              <a:t>C”</a:t>
            </a:r>
            <a:endParaRPr sz="39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10148" y="2085760"/>
            <a:ext cx="525114" cy="522618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450331" y="3555719"/>
            <a:ext cx="179980" cy="166135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450331" y="4168653"/>
            <a:ext cx="179980" cy="166135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450331" y="4781587"/>
            <a:ext cx="179980" cy="166135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2935312" y="3217099"/>
            <a:ext cx="4494530" cy="1864360"/>
          </a:xfrm>
          <a:prstGeom prst="rect">
            <a:avLst/>
          </a:prstGeom>
        </p:spPr>
        <p:txBody>
          <a:bodyPr vert="horz" wrap="square" lIns="0" tIns="2209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40"/>
              </a:spcBef>
            </a:pP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X</a:t>
            </a:r>
            <a:r>
              <a:rPr sz="26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=</a:t>
            </a:r>
            <a:r>
              <a:rPr sz="26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Brute</a:t>
            </a:r>
            <a:r>
              <a:rPr sz="26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10" dirty="0">
                <a:solidFill>
                  <a:srgbClr val="FFFFFF"/>
                </a:solidFill>
                <a:latin typeface="Impact"/>
                <a:cs typeface="Impact"/>
              </a:rPr>
              <a:t>Artifact</a:t>
            </a:r>
            <a:endParaRPr sz="2650">
              <a:latin typeface="Impact"/>
              <a:cs typeface="Impact"/>
            </a:endParaRPr>
          </a:p>
          <a:p>
            <a:pPr marL="12700" marR="5080">
              <a:lnSpc>
                <a:spcPct val="151800"/>
              </a:lnSpc>
            </a:pP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Y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=</a:t>
            </a:r>
            <a:r>
              <a:rPr sz="26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Socially</a:t>
            </a:r>
            <a:r>
              <a:rPr sz="26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Constructed</a:t>
            </a:r>
            <a:r>
              <a:rPr sz="26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10" dirty="0">
                <a:solidFill>
                  <a:srgbClr val="FFFFFF"/>
                </a:solidFill>
                <a:latin typeface="Impact"/>
                <a:cs typeface="Impact"/>
              </a:rPr>
              <a:t>Artifact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C</a:t>
            </a:r>
            <a:r>
              <a:rPr sz="2650" spc="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=</a:t>
            </a:r>
            <a:r>
              <a:rPr sz="26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Context</a:t>
            </a:r>
            <a:r>
              <a:rPr sz="26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in</a:t>
            </a:r>
            <a:r>
              <a:rPr sz="26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Which</a:t>
            </a:r>
            <a:r>
              <a:rPr sz="26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it</a:t>
            </a:r>
            <a:r>
              <a:rPr sz="26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10" dirty="0">
                <a:solidFill>
                  <a:srgbClr val="FFFFFF"/>
                </a:solidFill>
                <a:latin typeface="Impact"/>
                <a:cs typeface="Impact"/>
              </a:rPr>
              <a:t>Counts</a:t>
            </a:r>
            <a:endParaRPr sz="265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6429" rIns="0" bIns="0" rtlCol="0">
            <a:spAutoFit/>
          </a:bodyPr>
          <a:lstStyle/>
          <a:p>
            <a:pPr marL="1794510">
              <a:lnSpc>
                <a:spcPct val="100000"/>
              </a:lnSpc>
              <a:spcBef>
                <a:spcPts val="114"/>
              </a:spcBef>
            </a:pPr>
            <a:r>
              <a:rPr sz="3900" dirty="0"/>
              <a:t>Race</a:t>
            </a:r>
            <a:r>
              <a:rPr sz="3900" spc="-5" dirty="0"/>
              <a:t> </a:t>
            </a:r>
            <a:r>
              <a:rPr sz="3900" dirty="0"/>
              <a:t>as</a:t>
            </a:r>
            <a:r>
              <a:rPr sz="3900" spc="-5" dirty="0"/>
              <a:t> </a:t>
            </a:r>
            <a:r>
              <a:rPr sz="3900" dirty="0"/>
              <a:t>a</a:t>
            </a:r>
            <a:r>
              <a:rPr sz="3900" spc="-50" dirty="0"/>
              <a:t> </a:t>
            </a:r>
            <a:r>
              <a:rPr sz="3900" dirty="0">
                <a:solidFill>
                  <a:srgbClr val="C62A1E"/>
                </a:solidFill>
              </a:rPr>
              <a:t>Social</a:t>
            </a:r>
            <a:r>
              <a:rPr sz="3900" spc="-5" dirty="0">
                <a:solidFill>
                  <a:srgbClr val="C62A1E"/>
                </a:solidFill>
              </a:rPr>
              <a:t> </a:t>
            </a:r>
            <a:r>
              <a:rPr sz="3900" spc="-10" dirty="0">
                <a:solidFill>
                  <a:srgbClr val="C62A1E"/>
                </a:solidFill>
              </a:rPr>
              <a:t>Construct</a:t>
            </a:r>
            <a:endParaRPr sz="3900"/>
          </a:p>
          <a:p>
            <a:pPr marL="2340610">
              <a:lnSpc>
                <a:spcPct val="100000"/>
              </a:lnSpc>
              <a:spcBef>
                <a:spcPts val="3400"/>
              </a:spcBef>
            </a:pPr>
            <a:r>
              <a:rPr sz="3900" dirty="0"/>
              <a:t>“X counts as</a:t>
            </a:r>
            <a:r>
              <a:rPr sz="3900" spc="5" dirty="0"/>
              <a:t> </a:t>
            </a:r>
            <a:r>
              <a:rPr sz="3900" dirty="0"/>
              <a:t>Y</a:t>
            </a:r>
            <a:r>
              <a:rPr sz="3900" spc="-5" dirty="0"/>
              <a:t> </a:t>
            </a:r>
            <a:r>
              <a:rPr sz="3900" dirty="0"/>
              <a:t>in </a:t>
            </a:r>
            <a:r>
              <a:rPr sz="3900" spc="-25" dirty="0"/>
              <a:t>C”</a:t>
            </a:r>
            <a:endParaRPr sz="39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10148" y="2085760"/>
            <a:ext cx="525114" cy="522618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88228" y="1345152"/>
            <a:ext cx="5422900" cy="16490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900" dirty="0">
                <a:solidFill>
                  <a:srgbClr val="FFFFFF"/>
                </a:solidFill>
                <a:latin typeface="Impact"/>
                <a:cs typeface="Impact"/>
              </a:rPr>
              <a:t>Race</a:t>
            </a:r>
            <a:r>
              <a:rPr sz="390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900" dirty="0">
                <a:solidFill>
                  <a:srgbClr val="FFFFFF"/>
                </a:solidFill>
                <a:latin typeface="Impact"/>
                <a:cs typeface="Impact"/>
              </a:rPr>
              <a:t>as</a:t>
            </a:r>
            <a:r>
              <a:rPr sz="390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900" dirty="0">
                <a:solidFill>
                  <a:srgbClr val="FFFFFF"/>
                </a:solidFill>
                <a:latin typeface="Impact"/>
                <a:cs typeface="Impact"/>
              </a:rPr>
              <a:t>a</a:t>
            </a:r>
            <a:r>
              <a:rPr sz="390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900" dirty="0">
                <a:solidFill>
                  <a:srgbClr val="FFFFFF"/>
                </a:solidFill>
                <a:latin typeface="Impact"/>
                <a:cs typeface="Impact"/>
              </a:rPr>
              <a:t>Social</a:t>
            </a:r>
            <a:r>
              <a:rPr sz="390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900" spc="-10" dirty="0">
                <a:solidFill>
                  <a:srgbClr val="FFFFFF"/>
                </a:solidFill>
                <a:latin typeface="Impact"/>
                <a:cs typeface="Impact"/>
              </a:rPr>
              <a:t>Construct</a:t>
            </a:r>
            <a:endParaRPr sz="3900">
              <a:latin typeface="Impact"/>
              <a:cs typeface="Impact"/>
            </a:endParaRPr>
          </a:p>
          <a:p>
            <a:pPr marL="558800">
              <a:lnSpc>
                <a:spcPct val="100000"/>
              </a:lnSpc>
              <a:spcBef>
                <a:spcPts val="3400"/>
              </a:spcBef>
            </a:pPr>
            <a:r>
              <a:rPr sz="3900" dirty="0">
                <a:solidFill>
                  <a:srgbClr val="FFFFFF"/>
                </a:solidFill>
                <a:latin typeface="Impact"/>
                <a:cs typeface="Impact"/>
              </a:rPr>
              <a:t>“X counts as</a:t>
            </a:r>
            <a:r>
              <a:rPr sz="3900" spc="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900" dirty="0">
                <a:solidFill>
                  <a:srgbClr val="FFFFFF"/>
                </a:solidFill>
                <a:latin typeface="Impact"/>
                <a:cs typeface="Impact"/>
              </a:rPr>
              <a:t>Y</a:t>
            </a:r>
            <a:r>
              <a:rPr sz="390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900" dirty="0">
                <a:solidFill>
                  <a:srgbClr val="FFFFFF"/>
                </a:solidFill>
                <a:latin typeface="Impact"/>
                <a:cs typeface="Impact"/>
              </a:rPr>
              <a:t>in </a:t>
            </a:r>
            <a:r>
              <a:rPr sz="3900" spc="-25" dirty="0">
                <a:solidFill>
                  <a:srgbClr val="FFFFFF"/>
                </a:solidFill>
                <a:latin typeface="Impact"/>
                <a:cs typeface="Impact"/>
              </a:rPr>
              <a:t>C”</a:t>
            </a:r>
            <a:endParaRPr sz="3900">
              <a:latin typeface="Impact"/>
              <a:cs typeface="Impac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67063" y="1872775"/>
            <a:ext cx="991461" cy="544512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09570" y="3555719"/>
            <a:ext cx="179980" cy="166135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394551" y="3421410"/>
            <a:ext cx="7649209" cy="811530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12700" marR="5080">
              <a:lnSpc>
                <a:spcPts val="2970"/>
              </a:lnSpc>
              <a:spcBef>
                <a:spcPts val="405"/>
              </a:spcBef>
            </a:pP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X</a:t>
            </a:r>
            <a:r>
              <a:rPr sz="26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=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Trait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about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ethnicity,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skin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color,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country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of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origin,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25" dirty="0">
                <a:solidFill>
                  <a:srgbClr val="FFFFFF"/>
                </a:solidFill>
                <a:latin typeface="Impact"/>
                <a:cs typeface="Impact"/>
              </a:rPr>
              <a:t>or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another</a:t>
            </a:r>
            <a:r>
              <a:rPr sz="26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trait</a:t>
            </a:r>
            <a:r>
              <a:rPr sz="26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deemed</a:t>
            </a:r>
            <a:r>
              <a:rPr sz="26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to</a:t>
            </a:r>
            <a:r>
              <a:rPr sz="26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be</a:t>
            </a:r>
            <a:r>
              <a:rPr sz="26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racially-</a:t>
            </a:r>
            <a:r>
              <a:rPr sz="2650" spc="-10" dirty="0">
                <a:solidFill>
                  <a:srgbClr val="FFFFFF"/>
                </a:solidFill>
                <a:latin typeface="Impact"/>
                <a:cs typeface="Impact"/>
              </a:rPr>
              <a:t>relevant</a:t>
            </a:r>
            <a:endParaRPr sz="265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6429" rIns="0" bIns="0" rtlCol="0">
            <a:spAutoFit/>
          </a:bodyPr>
          <a:lstStyle/>
          <a:p>
            <a:pPr marL="1794510">
              <a:lnSpc>
                <a:spcPct val="100000"/>
              </a:lnSpc>
              <a:spcBef>
                <a:spcPts val="114"/>
              </a:spcBef>
            </a:pPr>
            <a:r>
              <a:rPr sz="3900" dirty="0"/>
              <a:t>Race</a:t>
            </a:r>
            <a:r>
              <a:rPr sz="3900" spc="-5" dirty="0"/>
              <a:t> </a:t>
            </a:r>
            <a:r>
              <a:rPr sz="3900" dirty="0"/>
              <a:t>as</a:t>
            </a:r>
            <a:r>
              <a:rPr sz="3900" spc="-10" dirty="0"/>
              <a:t> </a:t>
            </a:r>
            <a:r>
              <a:rPr sz="3900" dirty="0"/>
              <a:t>a</a:t>
            </a:r>
            <a:r>
              <a:rPr sz="3900" spc="-10" dirty="0"/>
              <a:t> </a:t>
            </a:r>
            <a:r>
              <a:rPr sz="3900" dirty="0"/>
              <a:t>Social</a:t>
            </a:r>
            <a:r>
              <a:rPr sz="3900" spc="-5" dirty="0"/>
              <a:t> </a:t>
            </a:r>
            <a:r>
              <a:rPr sz="3900" spc="-10" dirty="0"/>
              <a:t>Construct</a:t>
            </a:r>
            <a:endParaRPr sz="3900"/>
          </a:p>
          <a:p>
            <a:pPr marL="2340610">
              <a:lnSpc>
                <a:spcPct val="100000"/>
              </a:lnSpc>
              <a:spcBef>
                <a:spcPts val="3400"/>
              </a:spcBef>
            </a:pPr>
            <a:r>
              <a:rPr sz="3900" dirty="0"/>
              <a:t>“X counts as</a:t>
            </a:r>
            <a:r>
              <a:rPr sz="3900" spc="5" dirty="0"/>
              <a:t> </a:t>
            </a:r>
            <a:r>
              <a:rPr sz="3900" dirty="0"/>
              <a:t>Y</a:t>
            </a:r>
            <a:r>
              <a:rPr sz="3900" spc="-5" dirty="0"/>
              <a:t> </a:t>
            </a:r>
            <a:r>
              <a:rPr sz="3900" dirty="0"/>
              <a:t>in </a:t>
            </a:r>
            <a:r>
              <a:rPr sz="3900" spc="-25" dirty="0"/>
              <a:t>C”</a:t>
            </a:r>
            <a:endParaRPr sz="39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67063" y="1872775"/>
            <a:ext cx="991461" cy="544512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09570" y="3555719"/>
            <a:ext cx="179980" cy="166135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09570" y="4545843"/>
            <a:ext cx="179980" cy="166135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394551" y="3421410"/>
            <a:ext cx="7649209" cy="1801495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12700" marR="5080">
              <a:lnSpc>
                <a:spcPts val="2970"/>
              </a:lnSpc>
              <a:spcBef>
                <a:spcPts val="405"/>
              </a:spcBef>
            </a:pP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X</a:t>
            </a:r>
            <a:r>
              <a:rPr sz="26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=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Trait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about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ethnicity,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skin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color,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country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of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origin,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25" dirty="0">
                <a:solidFill>
                  <a:srgbClr val="FFFFFF"/>
                </a:solidFill>
                <a:latin typeface="Impact"/>
                <a:cs typeface="Impact"/>
              </a:rPr>
              <a:t>or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another</a:t>
            </a:r>
            <a:r>
              <a:rPr sz="26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trait</a:t>
            </a:r>
            <a:r>
              <a:rPr sz="26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deemed</a:t>
            </a:r>
            <a:r>
              <a:rPr sz="26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to</a:t>
            </a:r>
            <a:r>
              <a:rPr sz="26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be</a:t>
            </a:r>
            <a:r>
              <a:rPr sz="26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racially-</a:t>
            </a:r>
            <a:r>
              <a:rPr sz="2650" spc="-10" dirty="0">
                <a:solidFill>
                  <a:srgbClr val="FFFFFF"/>
                </a:solidFill>
                <a:latin typeface="Impact"/>
                <a:cs typeface="Impact"/>
              </a:rPr>
              <a:t>relevant</a:t>
            </a:r>
            <a:endParaRPr sz="2650">
              <a:latin typeface="Impact"/>
              <a:cs typeface="Impact"/>
            </a:endParaRPr>
          </a:p>
          <a:p>
            <a:pPr marL="12700" marR="378460">
              <a:lnSpc>
                <a:spcPts val="2970"/>
              </a:lnSpc>
              <a:spcBef>
                <a:spcPts val="1855"/>
              </a:spcBef>
            </a:pP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Y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=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Race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(Can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refer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to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color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[Black-White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Binary],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25" dirty="0">
                <a:solidFill>
                  <a:srgbClr val="FFFFFF"/>
                </a:solidFill>
                <a:latin typeface="Impact"/>
                <a:cs typeface="Impact"/>
              </a:rPr>
              <a:t>but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can</a:t>
            </a:r>
            <a:r>
              <a:rPr sz="26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also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slip</a:t>
            </a:r>
            <a:r>
              <a:rPr sz="26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into</a:t>
            </a:r>
            <a:r>
              <a:rPr sz="26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X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terms</a:t>
            </a:r>
            <a:r>
              <a:rPr sz="26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[being</a:t>
            </a:r>
            <a:r>
              <a:rPr sz="26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10" dirty="0">
                <a:solidFill>
                  <a:srgbClr val="FFFFFF"/>
                </a:solidFill>
                <a:latin typeface="Impact"/>
                <a:cs typeface="Impact"/>
              </a:rPr>
              <a:t>Brazilian])</a:t>
            </a:r>
            <a:endParaRPr sz="265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spc="-70" dirty="0">
                <a:solidFill>
                  <a:srgbClr val="800D02"/>
                </a:solidFill>
              </a:rPr>
              <a:t>Unpacking</a:t>
            </a:r>
            <a:r>
              <a:rPr sz="3500" spc="-100" dirty="0">
                <a:solidFill>
                  <a:srgbClr val="800D02"/>
                </a:solidFill>
              </a:rPr>
              <a:t> </a:t>
            </a:r>
            <a:r>
              <a:rPr sz="3500" spc="-55" dirty="0">
                <a:solidFill>
                  <a:srgbClr val="800D02"/>
                </a:solidFill>
              </a:rPr>
              <a:t>the</a:t>
            </a:r>
            <a:r>
              <a:rPr sz="3500" spc="-100" dirty="0">
                <a:solidFill>
                  <a:srgbClr val="800D02"/>
                </a:solidFill>
              </a:rPr>
              <a:t> </a:t>
            </a:r>
            <a:r>
              <a:rPr sz="3500" spc="-10" dirty="0">
                <a:solidFill>
                  <a:srgbClr val="800D02"/>
                </a:solidFill>
              </a:rPr>
              <a:t>Question</a:t>
            </a:r>
            <a:endParaRPr sz="3500"/>
          </a:p>
          <a:p>
            <a:pPr marL="2771140">
              <a:lnSpc>
                <a:spcPct val="100000"/>
              </a:lnSpc>
              <a:spcBef>
                <a:spcPts val="15"/>
              </a:spcBef>
            </a:pPr>
            <a:r>
              <a:rPr sz="2450" u="sng" dirty="0">
                <a:uFill>
                  <a:solidFill>
                    <a:srgbClr val="FFFFFF"/>
                  </a:solidFill>
                </a:uFill>
              </a:rPr>
              <a:t>Theology</a:t>
            </a:r>
            <a:r>
              <a:rPr sz="2450" u="sng" spc="40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and</a:t>
            </a:r>
            <a:r>
              <a:rPr sz="2450" u="sng" spc="35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Race:</a:t>
            </a:r>
            <a:r>
              <a:rPr sz="2450" u="sng" spc="40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2</a:t>
            </a:r>
            <a:r>
              <a:rPr sz="2450" u="sng" spc="35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spc="-20" dirty="0">
                <a:uFill>
                  <a:solidFill>
                    <a:srgbClr val="FFFFFF"/>
                  </a:solidFill>
                </a:uFill>
              </a:rPr>
              <a:t>Tasks</a:t>
            </a:r>
            <a:endParaRPr sz="245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98092" y="2719674"/>
            <a:ext cx="2769715" cy="49022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338493" y="2764685"/>
            <a:ext cx="2687955" cy="4025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4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24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450" dirty="0">
                <a:solidFill>
                  <a:srgbClr val="FFFFFF"/>
                </a:solidFill>
                <a:latin typeface="Impact"/>
                <a:cs typeface="Impact"/>
              </a:rPr>
              <a:t>Descriptive</a:t>
            </a:r>
            <a:r>
              <a:rPr sz="24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450" spc="-20" dirty="0">
                <a:solidFill>
                  <a:srgbClr val="FFFFFF"/>
                </a:solidFill>
                <a:latin typeface="Impact"/>
                <a:cs typeface="Impact"/>
              </a:rPr>
              <a:t>Task</a:t>
            </a:r>
            <a:endParaRPr sz="245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6429" rIns="0" bIns="0" rtlCol="0">
            <a:spAutoFit/>
          </a:bodyPr>
          <a:lstStyle/>
          <a:p>
            <a:pPr marL="1794510">
              <a:lnSpc>
                <a:spcPct val="100000"/>
              </a:lnSpc>
              <a:spcBef>
                <a:spcPts val="114"/>
              </a:spcBef>
            </a:pPr>
            <a:r>
              <a:rPr sz="3900" dirty="0"/>
              <a:t>Race</a:t>
            </a:r>
            <a:r>
              <a:rPr sz="3900" spc="-5" dirty="0"/>
              <a:t> </a:t>
            </a:r>
            <a:r>
              <a:rPr sz="3900" dirty="0"/>
              <a:t>as</a:t>
            </a:r>
            <a:r>
              <a:rPr sz="3900" spc="-10" dirty="0"/>
              <a:t> </a:t>
            </a:r>
            <a:r>
              <a:rPr sz="3900" dirty="0"/>
              <a:t>a</a:t>
            </a:r>
            <a:r>
              <a:rPr sz="3900" spc="-10" dirty="0"/>
              <a:t> </a:t>
            </a:r>
            <a:r>
              <a:rPr sz="3900" dirty="0"/>
              <a:t>Social</a:t>
            </a:r>
            <a:r>
              <a:rPr sz="3900" spc="-5" dirty="0"/>
              <a:t> </a:t>
            </a:r>
            <a:r>
              <a:rPr sz="3900" spc="-10" dirty="0"/>
              <a:t>Construct</a:t>
            </a:r>
            <a:endParaRPr sz="3900"/>
          </a:p>
          <a:p>
            <a:pPr marL="2340610">
              <a:lnSpc>
                <a:spcPct val="100000"/>
              </a:lnSpc>
              <a:spcBef>
                <a:spcPts val="3400"/>
              </a:spcBef>
            </a:pPr>
            <a:r>
              <a:rPr sz="3900" dirty="0"/>
              <a:t>“X counts as</a:t>
            </a:r>
            <a:r>
              <a:rPr sz="3900" spc="5" dirty="0"/>
              <a:t> </a:t>
            </a:r>
            <a:r>
              <a:rPr sz="3900" dirty="0"/>
              <a:t>Y</a:t>
            </a:r>
            <a:r>
              <a:rPr sz="3900" spc="-5" dirty="0"/>
              <a:t> </a:t>
            </a:r>
            <a:r>
              <a:rPr sz="3900" dirty="0"/>
              <a:t>in </a:t>
            </a:r>
            <a:r>
              <a:rPr sz="3900" spc="-25" dirty="0"/>
              <a:t>C”</a:t>
            </a:r>
            <a:endParaRPr sz="39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67063" y="1872775"/>
            <a:ext cx="991461" cy="544512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09570" y="3555719"/>
            <a:ext cx="179980" cy="166135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09570" y="4545843"/>
            <a:ext cx="179980" cy="166135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09570" y="5535967"/>
            <a:ext cx="179980" cy="166135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394551" y="3421410"/>
            <a:ext cx="7649209" cy="2414270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12700" marR="5080">
              <a:lnSpc>
                <a:spcPts val="2970"/>
              </a:lnSpc>
              <a:spcBef>
                <a:spcPts val="405"/>
              </a:spcBef>
            </a:pP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X</a:t>
            </a:r>
            <a:r>
              <a:rPr sz="26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=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Trait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about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ethnicity,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skin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color,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country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of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origin,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25" dirty="0">
                <a:solidFill>
                  <a:srgbClr val="FFFFFF"/>
                </a:solidFill>
                <a:latin typeface="Impact"/>
                <a:cs typeface="Impact"/>
              </a:rPr>
              <a:t>or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another</a:t>
            </a:r>
            <a:r>
              <a:rPr sz="26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trait</a:t>
            </a:r>
            <a:r>
              <a:rPr sz="26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deemed</a:t>
            </a:r>
            <a:r>
              <a:rPr sz="26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to</a:t>
            </a:r>
            <a:r>
              <a:rPr sz="26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be</a:t>
            </a:r>
            <a:r>
              <a:rPr sz="26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racially-</a:t>
            </a:r>
            <a:r>
              <a:rPr sz="2650" spc="-10" dirty="0">
                <a:solidFill>
                  <a:srgbClr val="FFFFFF"/>
                </a:solidFill>
                <a:latin typeface="Impact"/>
                <a:cs typeface="Impact"/>
              </a:rPr>
              <a:t>relevant</a:t>
            </a:r>
            <a:endParaRPr sz="2650">
              <a:latin typeface="Impact"/>
              <a:cs typeface="Impact"/>
            </a:endParaRPr>
          </a:p>
          <a:p>
            <a:pPr marL="12700" marR="378460">
              <a:lnSpc>
                <a:spcPts val="2970"/>
              </a:lnSpc>
              <a:spcBef>
                <a:spcPts val="1855"/>
              </a:spcBef>
            </a:pP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Y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=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Race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(Can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refer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to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color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[Black-White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Binary],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25" dirty="0">
                <a:solidFill>
                  <a:srgbClr val="FFFFFF"/>
                </a:solidFill>
                <a:latin typeface="Impact"/>
                <a:cs typeface="Impact"/>
              </a:rPr>
              <a:t>but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can</a:t>
            </a:r>
            <a:r>
              <a:rPr sz="26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also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slip</a:t>
            </a:r>
            <a:r>
              <a:rPr sz="26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into</a:t>
            </a:r>
            <a:r>
              <a:rPr sz="26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X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terms</a:t>
            </a:r>
            <a:r>
              <a:rPr sz="26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[being</a:t>
            </a:r>
            <a:r>
              <a:rPr sz="26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10" dirty="0">
                <a:solidFill>
                  <a:srgbClr val="FFFFFF"/>
                </a:solidFill>
                <a:latin typeface="Impact"/>
                <a:cs typeface="Impact"/>
              </a:rPr>
              <a:t>Brazilian])</a:t>
            </a:r>
            <a:endParaRPr sz="2650">
              <a:latin typeface="Impact"/>
              <a:cs typeface="Impact"/>
            </a:endParaRPr>
          </a:p>
          <a:p>
            <a:pPr marL="12700">
              <a:lnSpc>
                <a:spcPct val="100000"/>
              </a:lnSpc>
              <a:spcBef>
                <a:spcPts val="1580"/>
              </a:spcBef>
            </a:pP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C</a:t>
            </a:r>
            <a:r>
              <a:rPr sz="2650" spc="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=</a:t>
            </a:r>
            <a:r>
              <a:rPr sz="26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Context</a:t>
            </a:r>
            <a:r>
              <a:rPr sz="26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in</a:t>
            </a:r>
            <a:r>
              <a:rPr sz="26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Which</a:t>
            </a:r>
            <a:r>
              <a:rPr sz="26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it</a:t>
            </a:r>
            <a:r>
              <a:rPr sz="26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10" dirty="0">
                <a:solidFill>
                  <a:srgbClr val="FFFFFF"/>
                </a:solidFill>
                <a:latin typeface="Impact"/>
                <a:cs typeface="Impact"/>
              </a:rPr>
              <a:t>Counts</a:t>
            </a:r>
            <a:endParaRPr sz="265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88228" y="1345152"/>
            <a:ext cx="5422900" cy="6229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900" dirty="0">
                <a:solidFill>
                  <a:srgbClr val="FFFFFF"/>
                </a:solidFill>
                <a:latin typeface="Impact"/>
                <a:cs typeface="Impact"/>
              </a:rPr>
              <a:t>Race</a:t>
            </a:r>
            <a:r>
              <a:rPr sz="390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900" dirty="0">
                <a:solidFill>
                  <a:srgbClr val="FFFFFF"/>
                </a:solidFill>
                <a:latin typeface="Impact"/>
                <a:cs typeface="Impact"/>
              </a:rPr>
              <a:t>as</a:t>
            </a:r>
            <a:r>
              <a:rPr sz="390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900" dirty="0">
                <a:solidFill>
                  <a:srgbClr val="FFFFFF"/>
                </a:solidFill>
                <a:latin typeface="Impact"/>
                <a:cs typeface="Impact"/>
              </a:rPr>
              <a:t>a</a:t>
            </a:r>
            <a:r>
              <a:rPr sz="390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900" dirty="0">
                <a:solidFill>
                  <a:srgbClr val="FFFFFF"/>
                </a:solidFill>
                <a:latin typeface="Impact"/>
                <a:cs typeface="Impact"/>
              </a:rPr>
              <a:t>Social</a:t>
            </a:r>
            <a:r>
              <a:rPr sz="390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900" spc="-10" dirty="0">
                <a:solidFill>
                  <a:srgbClr val="FFFFFF"/>
                </a:solidFill>
                <a:latin typeface="Impact"/>
                <a:cs typeface="Impact"/>
              </a:rPr>
              <a:t>Construct</a:t>
            </a:r>
            <a:endParaRPr sz="3900">
              <a:latin typeface="Impact"/>
              <a:cs typeface="Impac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09570" y="2447840"/>
            <a:ext cx="179980" cy="166135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394551" y="2313530"/>
            <a:ext cx="7586345" cy="4343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Upshot:</a:t>
            </a:r>
            <a:r>
              <a:rPr sz="26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One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is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not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born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raced,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one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becomes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10" dirty="0">
                <a:solidFill>
                  <a:srgbClr val="FFFFFF"/>
                </a:solidFill>
                <a:latin typeface="Impact"/>
                <a:cs typeface="Impact"/>
              </a:rPr>
              <a:t>racialized.</a:t>
            </a:r>
            <a:endParaRPr sz="265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8228" y="1345152"/>
            <a:ext cx="5422900" cy="6229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900" dirty="0"/>
              <a:t>Race</a:t>
            </a:r>
            <a:r>
              <a:rPr sz="3900" spc="-5" dirty="0"/>
              <a:t> </a:t>
            </a:r>
            <a:r>
              <a:rPr sz="3900" dirty="0"/>
              <a:t>as</a:t>
            </a:r>
            <a:r>
              <a:rPr sz="3900" spc="-10" dirty="0"/>
              <a:t> </a:t>
            </a:r>
            <a:r>
              <a:rPr sz="3900" dirty="0"/>
              <a:t>a</a:t>
            </a:r>
            <a:r>
              <a:rPr sz="3900" spc="-10" dirty="0"/>
              <a:t> </a:t>
            </a:r>
            <a:r>
              <a:rPr sz="3900" dirty="0"/>
              <a:t>Social</a:t>
            </a:r>
            <a:r>
              <a:rPr sz="3900" spc="-5" dirty="0"/>
              <a:t> </a:t>
            </a:r>
            <a:r>
              <a:rPr sz="3900" spc="-10" dirty="0"/>
              <a:t>Construct</a:t>
            </a:r>
            <a:endParaRPr sz="39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09570" y="2447840"/>
            <a:ext cx="179980" cy="16613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09570" y="3060774"/>
            <a:ext cx="179980" cy="166135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394551" y="2109219"/>
            <a:ext cx="7586345" cy="1628775"/>
          </a:xfrm>
          <a:prstGeom prst="rect">
            <a:avLst/>
          </a:prstGeom>
        </p:spPr>
        <p:txBody>
          <a:bodyPr vert="horz" wrap="square" lIns="0" tIns="22097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39"/>
              </a:spcBef>
            </a:pP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Upshot:</a:t>
            </a:r>
            <a:r>
              <a:rPr sz="26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One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is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not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born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raced,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one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becomes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10" dirty="0">
                <a:solidFill>
                  <a:srgbClr val="FFFFFF"/>
                </a:solidFill>
                <a:latin typeface="Impact"/>
                <a:cs typeface="Impact"/>
              </a:rPr>
              <a:t>racialized.</a:t>
            </a:r>
            <a:endParaRPr sz="2650">
              <a:latin typeface="Impact"/>
              <a:cs typeface="Impact"/>
            </a:endParaRPr>
          </a:p>
          <a:p>
            <a:pPr marL="12700" marR="890905">
              <a:lnSpc>
                <a:spcPts val="2970"/>
              </a:lnSpc>
              <a:spcBef>
                <a:spcPts val="1920"/>
              </a:spcBef>
            </a:pP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Benefit: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Putatively</a:t>
            </a:r>
            <a:r>
              <a:rPr sz="26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natural</a:t>
            </a:r>
            <a:r>
              <a:rPr sz="26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traits</a:t>
            </a:r>
            <a:r>
              <a:rPr sz="26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were</a:t>
            </a:r>
            <a:r>
              <a:rPr sz="26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seen</a:t>
            </a:r>
            <a:r>
              <a:rPr sz="26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to</a:t>
            </a:r>
            <a:r>
              <a:rPr sz="26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35" dirty="0">
                <a:solidFill>
                  <a:srgbClr val="FFFFFF"/>
                </a:solidFill>
                <a:latin typeface="Impact"/>
                <a:cs typeface="Impact"/>
              </a:rPr>
              <a:t>be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contingent,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enabling</a:t>
            </a:r>
            <a:r>
              <a:rPr sz="26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them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to</a:t>
            </a:r>
            <a:r>
              <a:rPr sz="26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be</a:t>
            </a:r>
            <a:r>
              <a:rPr sz="26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10" dirty="0">
                <a:solidFill>
                  <a:srgbClr val="FFFFFF"/>
                </a:solidFill>
                <a:latin typeface="Impact"/>
                <a:cs typeface="Impact"/>
              </a:rPr>
              <a:t>debunked.</a:t>
            </a:r>
            <a:endParaRPr sz="265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8228" y="1345152"/>
            <a:ext cx="5422900" cy="6229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900" dirty="0"/>
              <a:t>Race</a:t>
            </a:r>
            <a:r>
              <a:rPr sz="3900" spc="-5" dirty="0"/>
              <a:t> </a:t>
            </a:r>
            <a:r>
              <a:rPr sz="3900" dirty="0"/>
              <a:t>as</a:t>
            </a:r>
            <a:r>
              <a:rPr sz="3900" spc="-10" dirty="0"/>
              <a:t> </a:t>
            </a:r>
            <a:r>
              <a:rPr sz="3900" dirty="0"/>
              <a:t>a</a:t>
            </a:r>
            <a:r>
              <a:rPr sz="3900" spc="-10" dirty="0"/>
              <a:t> </a:t>
            </a:r>
            <a:r>
              <a:rPr sz="3900" dirty="0"/>
              <a:t>Social</a:t>
            </a:r>
            <a:r>
              <a:rPr sz="3900" spc="-5" dirty="0"/>
              <a:t> </a:t>
            </a:r>
            <a:r>
              <a:rPr sz="3900" spc="-10" dirty="0"/>
              <a:t>Construct</a:t>
            </a:r>
            <a:endParaRPr sz="39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09570" y="2447840"/>
            <a:ext cx="179980" cy="16613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09570" y="3060774"/>
            <a:ext cx="179980" cy="166135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09570" y="4050897"/>
            <a:ext cx="179980" cy="166135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394551" y="2109219"/>
            <a:ext cx="7586345" cy="2618740"/>
          </a:xfrm>
          <a:prstGeom prst="rect">
            <a:avLst/>
          </a:prstGeom>
        </p:spPr>
        <p:txBody>
          <a:bodyPr vert="horz" wrap="square" lIns="0" tIns="22097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39"/>
              </a:spcBef>
            </a:pP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Upshot:</a:t>
            </a:r>
            <a:r>
              <a:rPr sz="26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One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is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not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born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raced,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one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becomes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10" dirty="0">
                <a:solidFill>
                  <a:srgbClr val="FFFFFF"/>
                </a:solidFill>
                <a:latin typeface="Impact"/>
                <a:cs typeface="Impact"/>
              </a:rPr>
              <a:t>racialized.</a:t>
            </a:r>
            <a:endParaRPr sz="2650">
              <a:latin typeface="Impact"/>
              <a:cs typeface="Impact"/>
            </a:endParaRPr>
          </a:p>
          <a:p>
            <a:pPr marL="12700" marR="890905">
              <a:lnSpc>
                <a:spcPts val="2970"/>
              </a:lnSpc>
              <a:spcBef>
                <a:spcPts val="1920"/>
              </a:spcBef>
            </a:pP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Benefit: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Putatively</a:t>
            </a:r>
            <a:r>
              <a:rPr sz="26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natural</a:t>
            </a:r>
            <a:r>
              <a:rPr sz="26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traits</a:t>
            </a:r>
            <a:r>
              <a:rPr sz="26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were</a:t>
            </a:r>
            <a:r>
              <a:rPr sz="26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seen</a:t>
            </a:r>
            <a:r>
              <a:rPr sz="26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to</a:t>
            </a:r>
            <a:r>
              <a:rPr sz="26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35" dirty="0">
                <a:solidFill>
                  <a:srgbClr val="FFFFFF"/>
                </a:solidFill>
                <a:latin typeface="Impact"/>
                <a:cs typeface="Impact"/>
              </a:rPr>
              <a:t>be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contingent,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enabling</a:t>
            </a:r>
            <a:r>
              <a:rPr sz="26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them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to</a:t>
            </a:r>
            <a:r>
              <a:rPr sz="26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be</a:t>
            </a:r>
            <a:r>
              <a:rPr sz="26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10" dirty="0">
                <a:solidFill>
                  <a:srgbClr val="FFFFFF"/>
                </a:solidFill>
                <a:latin typeface="Impact"/>
                <a:cs typeface="Impact"/>
              </a:rPr>
              <a:t>debunked.</a:t>
            </a:r>
            <a:endParaRPr sz="2650">
              <a:latin typeface="Impact"/>
              <a:cs typeface="Impact"/>
            </a:endParaRPr>
          </a:p>
          <a:p>
            <a:pPr marL="12700" marR="321945">
              <a:lnSpc>
                <a:spcPts val="2970"/>
              </a:lnSpc>
              <a:spcBef>
                <a:spcPts val="1855"/>
              </a:spcBef>
            </a:pP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stratification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of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races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is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not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written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in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stone,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25" dirty="0">
                <a:solidFill>
                  <a:srgbClr val="FFFFFF"/>
                </a:solidFill>
                <a:latin typeface="Impact"/>
                <a:cs typeface="Impact"/>
              </a:rPr>
              <a:t>but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could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(and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must)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be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10" dirty="0">
                <a:solidFill>
                  <a:srgbClr val="FFFFFF"/>
                </a:solidFill>
                <a:latin typeface="Impact"/>
                <a:cs typeface="Impact"/>
              </a:rPr>
              <a:t>otherwise.</a:t>
            </a:r>
            <a:endParaRPr sz="265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6429" rIns="0" bIns="0" rtlCol="0">
            <a:spAutoFit/>
          </a:bodyPr>
          <a:lstStyle/>
          <a:p>
            <a:pPr marL="1794510">
              <a:lnSpc>
                <a:spcPct val="100000"/>
              </a:lnSpc>
              <a:spcBef>
                <a:spcPts val="114"/>
              </a:spcBef>
            </a:pPr>
            <a:r>
              <a:rPr sz="3900" dirty="0"/>
              <a:t>Race</a:t>
            </a:r>
            <a:r>
              <a:rPr sz="3900" spc="-5" dirty="0"/>
              <a:t> </a:t>
            </a:r>
            <a:r>
              <a:rPr sz="3900" dirty="0"/>
              <a:t>as</a:t>
            </a:r>
            <a:r>
              <a:rPr sz="3900" spc="-10" dirty="0"/>
              <a:t> </a:t>
            </a:r>
            <a:r>
              <a:rPr sz="3900" dirty="0"/>
              <a:t>a</a:t>
            </a:r>
            <a:r>
              <a:rPr sz="3900" spc="-10" dirty="0"/>
              <a:t> </a:t>
            </a:r>
            <a:r>
              <a:rPr sz="3900" dirty="0"/>
              <a:t>Social</a:t>
            </a:r>
            <a:r>
              <a:rPr sz="3900" spc="-5" dirty="0"/>
              <a:t> </a:t>
            </a:r>
            <a:r>
              <a:rPr sz="3900" spc="-10" dirty="0"/>
              <a:t>Construct</a:t>
            </a:r>
            <a:endParaRPr sz="390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8228" y="1345152"/>
            <a:ext cx="5422900" cy="6229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900" dirty="0"/>
              <a:t>Race</a:t>
            </a:r>
            <a:r>
              <a:rPr sz="3900" spc="-5" dirty="0"/>
              <a:t> </a:t>
            </a:r>
            <a:r>
              <a:rPr sz="3900" dirty="0"/>
              <a:t>as</a:t>
            </a:r>
            <a:r>
              <a:rPr sz="3900" spc="-10" dirty="0"/>
              <a:t> </a:t>
            </a:r>
            <a:r>
              <a:rPr sz="3900" dirty="0"/>
              <a:t>a</a:t>
            </a:r>
            <a:r>
              <a:rPr sz="3900" spc="-10" dirty="0"/>
              <a:t> </a:t>
            </a:r>
            <a:r>
              <a:rPr sz="3900" dirty="0"/>
              <a:t>Social</a:t>
            </a:r>
            <a:r>
              <a:rPr sz="3900" spc="-5" dirty="0"/>
              <a:t> </a:t>
            </a:r>
            <a:r>
              <a:rPr sz="3900" spc="-10" dirty="0"/>
              <a:t>Construct</a:t>
            </a:r>
            <a:endParaRPr sz="3900"/>
          </a:p>
        </p:txBody>
      </p:sp>
      <p:sp>
        <p:nvSpPr>
          <p:cNvPr id="3" name="object 3"/>
          <p:cNvSpPr txBox="1"/>
          <p:nvPr/>
        </p:nvSpPr>
        <p:spPr>
          <a:xfrm>
            <a:off x="1099173" y="2989028"/>
            <a:ext cx="2126615" cy="93091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 marR="5080" indent="400050">
              <a:lnSpc>
                <a:spcPts val="3420"/>
              </a:lnSpc>
              <a:spcBef>
                <a:spcPts val="455"/>
              </a:spcBef>
            </a:pPr>
            <a:r>
              <a:rPr sz="3100" spc="-10" dirty="0">
                <a:solidFill>
                  <a:srgbClr val="FFFFFF"/>
                </a:solidFill>
                <a:latin typeface="Impact"/>
                <a:cs typeface="Impact"/>
              </a:rPr>
              <a:t>Cultural Construction</a:t>
            </a:r>
            <a:endParaRPr sz="3100">
              <a:latin typeface="Impact"/>
              <a:cs typeface="Impac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31356" y="2989028"/>
            <a:ext cx="2126615" cy="93091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 marR="5080" indent="380365">
              <a:lnSpc>
                <a:spcPts val="3420"/>
              </a:lnSpc>
              <a:spcBef>
                <a:spcPts val="455"/>
              </a:spcBef>
            </a:pPr>
            <a:r>
              <a:rPr sz="3100" spc="-10" dirty="0">
                <a:solidFill>
                  <a:srgbClr val="FFFFFF"/>
                </a:solidFill>
                <a:latin typeface="Impact"/>
                <a:cs typeface="Impact"/>
              </a:rPr>
              <a:t>Political Construction</a:t>
            </a:r>
            <a:endParaRPr sz="3100">
              <a:latin typeface="Impact"/>
              <a:cs typeface="Impact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0200" y="1816609"/>
            <a:ext cx="742569" cy="115858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80135" y="1801134"/>
            <a:ext cx="667176" cy="1176371"/>
          </a:xfrm>
          <a:prstGeom prst="rect">
            <a:avLst/>
          </a:prstGeom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8228" y="1345152"/>
            <a:ext cx="5422900" cy="6229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900" dirty="0"/>
              <a:t>Race</a:t>
            </a:r>
            <a:r>
              <a:rPr sz="3900" spc="-5" dirty="0"/>
              <a:t> </a:t>
            </a:r>
            <a:r>
              <a:rPr sz="3900" dirty="0"/>
              <a:t>as</a:t>
            </a:r>
            <a:r>
              <a:rPr sz="3900" spc="-10" dirty="0"/>
              <a:t> </a:t>
            </a:r>
            <a:r>
              <a:rPr sz="3900" dirty="0"/>
              <a:t>a</a:t>
            </a:r>
            <a:r>
              <a:rPr sz="3900" spc="-10" dirty="0"/>
              <a:t> </a:t>
            </a:r>
            <a:r>
              <a:rPr sz="3900" dirty="0"/>
              <a:t>Social</a:t>
            </a:r>
            <a:r>
              <a:rPr sz="3900" spc="-5" dirty="0"/>
              <a:t> </a:t>
            </a:r>
            <a:r>
              <a:rPr sz="3900" spc="-10" dirty="0"/>
              <a:t>Construct</a:t>
            </a:r>
            <a:endParaRPr sz="3900"/>
          </a:p>
        </p:txBody>
      </p:sp>
      <p:sp>
        <p:nvSpPr>
          <p:cNvPr id="3" name="object 3"/>
          <p:cNvSpPr txBox="1"/>
          <p:nvPr/>
        </p:nvSpPr>
        <p:spPr>
          <a:xfrm>
            <a:off x="1099173" y="2989028"/>
            <a:ext cx="2126615" cy="93091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 marR="5080" indent="400050">
              <a:lnSpc>
                <a:spcPts val="3420"/>
              </a:lnSpc>
              <a:spcBef>
                <a:spcPts val="455"/>
              </a:spcBef>
            </a:pPr>
            <a:r>
              <a:rPr sz="3100" spc="-10" dirty="0">
                <a:solidFill>
                  <a:srgbClr val="FFFFFF"/>
                </a:solidFill>
                <a:latin typeface="Impact"/>
                <a:cs typeface="Impact"/>
              </a:rPr>
              <a:t>Cultural Construction</a:t>
            </a:r>
            <a:endParaRPr sz="3100">
              <a:latin typeface="Impact"/>
              <a:cs typeface="Impac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31356" y="2989028"/>
            <a:ext cx="2126615" cy="93091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 marR="5080" indent="380365">
              <a:lnSpc>
                <a:spcPts val="3420"/>
              </a:lnSpc>
              <a:spcBef>
                <a:spcPts val="455"/>
              </a:spcBef>
            </a:pPr>
            <a:r>
              <a:rPr sz="3100" spc="-10" dirty="0">
                <a:solidFill>
                  <a:srgbClr val="FFFFFF"/>
                </a:solidFill>
                <a:latin typeface="Impact"/>
                <a:cs typeface="Impact"/>
              </a:rPr>
              <a:t>Political Construction</a:t>
            </a:r>
            <a:endParaRPr sz="3100">
              <a:latin typeface="Impact"/>
              <a:cs typeface="Impact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0200" y="1816609"/>
            <a:ext cx="742569" cy="115858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80135" y="1801134"/>
            <a:ext cx="667176" cy="1176371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49571" y="3856229"/>
            <a:ext cx="3028404" cy="2081508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87443" y="4577225"/>
            <a:ext cx="2795270" cy="130238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lnSpc>
                <a:spcPts val="1970"/>
              </a:lnSpc>
              <a:spcBef>
                <a:spcPts val="340"/>
              </a:spcBef>
            </a:pPr>
            <a:r>
              <a:rPr sz="1800" dirty="0">
                <a:solidFill>
                  <a:srgbClr val="FFFFFF"/>
                </a:solidFill>
                <a:latin typeface="Impact"/>
                <a:cs typeface="Impact"/>
              </a:rPr>
              <a:t>What</a:t>
            </a:r>
            <a:r>
              <a:rPr sz="1800" spc="2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00" dirty="0">
                <a:solidFill>
                  <a:srgbClr val="FFFFFF"/>
                </a:solidFill>
                <a:latin typeface="Impact"/>
                <a:cs typeface="Impact"/>
              </a:rPr>
              <a:t>went</a:t>
            </a:r>
            <a:r>
              <a:rPr sz="1800" spc="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00" dirty="0">
                <a:solidFill>
                  <a:srgbClr val="FFFFFF"/>
                </a:solidFill>
                <a:latin typeface="Impact"/>
                <a:cs typeface="Impact"/>
              </a:rPr>
              <a:t>into</a:t>
            </a:r>
            <a:r>
              <a:rPr sz="1800" spc="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Impact"/>
                <a:cs typeface="Impact"/>
              </a:rPr>
              <a:t>racial </a:t>
            </a:r>
            <a:r>
              <a:rPr sz="1800" dirty="0">
                <a:solidFill>
                  <a:srgbClr val="FFFFFF"/>
                </a:solidFill>
                <a:latin typeface="Impact"/>
                <a:cs typeface="Impact"/>
              </a:rPr>
              <a:t>constructions</a:t>
            </a:r>
            <a:r>
              <a:rPr sz="180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00" dirty="0">
                <a:solidFill>
                  <a:srgbClr val="FFFFFF"/>
                </a:solidFill>
                <a:latin typeface="Impact"/>
                <a:cs typeface="Impact"/>
              </a:rPr>
              <a:t>are</a:t>
            </a:r>
            <a:r>
              <a:rPr sz="180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00" dirty="0">
                <a:solidFill>
                  <a:srgbClr val="FFFFFF"/>
                </a:solidFill>
                <a:latin typeface="Impact"/>
                <a:cs typeface="Impact"/>
              </a:rPr>
              <a:t>some</a:t>
            </a:r>
            <a:r>
              <a:rPr sz="180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Impact"/>
                <a:cs typeface="Impact"/>
              </a:rPr>
              <a:t>good </a:t>
            </a:r>
            <a:r>
              <a:rPr sz="1800" dirty="0">
                <a:solidFill>
                  <a:srgbClr val="FFFFFF"/>
                </a:solidFill>
                <a:latin typeface="Impact"/>
                <a:cs typeface="Impact"/>
              </a:rPr>
              <a:t>things</a:t>
            </a:r>
            <a:r>
              <a:rPr sz="1800" spc="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00" dirty="0">
                <a:solidFill>
                  <a:srgbClr val="FFFFFF"/>
                </a:solidFill>
                <a:latin typeface="Impact"/>
                <a:cs typeface="Impact"/>
              </a:rPr>
              <a:t>and</a:t>
            </a:r>
            <a:r>
              <a:rPr sz="180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00" dirty="0">
                <a:solidFill>
                  <a:srgbClr val="FFFFFF"/>
                </a:solidFill>
                <a:latin typeface="Impact"/>
                <a:cs typeface="Impact"/>
              </a:rPr>
              <a:t>some</a:t>
            </a:r>
            <a:r>
              <a:rPr sz="180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00" dirty="0">
                <a:solidFill>
                  <a:srgbClr val="FFFFFF"/>
                </a:solidFill>
                <a:latin typeface="Impact"/>
                <a:cs typeface="Impact"/>
              </a:rPr>
              <a:t>bad</a:t>
            </a:r>
            <a:r>
              <a:rPr sz="180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Impact"/>
                <a:cs typeface="Impact"/>
              </a:rPr>
              <a:t>things; </a:t>
            </a:r>
            <a:r>
              <a:rPr sz="1800" dirty="0">
                <a:solidFill>
                  <a:srgbClr val="FFFFFF"/>
                </a:solidFill>
                <a:latin typeface="Impact"/>
                <a:cs typeface="Impact"/>
              </a:rPr>
              <a:t>racial</a:t>
            </a:r>
            <a:r>
              <a:rPr sz="1800" spc="2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00" dirty="0">
                <a:solidFill>
                  <a:srgbClr val="FFFFFF"/>
                </a:solidFill>
                <a:latin typeface="Impact"/>
                <a:cs typeface="Impact"/>
              </a:rPr>
              <a:t>identity</a:t>
            </a:r>
            <a:r>
              <a:rPr sz="1800" spc="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00" dirty="0">
                <a:solidFill>
                  <a:srgbClr val="FFFFFF"/>
                </a:solidFill>
                <a:latin typeface="Impact"/>
                <a:cs typeface="Impact"/>
              </a:rPr>
              <a:t>can</a:t>
            </a:r>
            <a:r>
              <a:rPr sz="1800" spc="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00" dirty="0">
                <a:solidFill>
                  <a:srgbClr val="FFFFFF"/>
                </a:solidFill>
                <a:latin typeface="Impact"/>
                <a:cs typeface="Impact"/>
              </a:rPr>
              <a:t>be</a:t>
            </a:r>
            <a:r>
              <a:rPr sz="1800" spc="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Impact"/>
                <a:cs typeface="Impact"/>
              </a:rPr>
              <a:t>either </a:t>
            </a:r>
            <a:r>
              <a:rPr sz="1800" dirty="0">
                <a:solidFill>
                  <a:srgbClr val="FFFFFF"/>
                </a:solidFill>
                <a:latin typeface="Impact"/>
                <a:cs typeface="Impact"/>
              </a:rPr>
              <a:t>good</a:t>
            </a:r>
            <a:r>
              <a:rPr sz="1800" spc="2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00" dirty="0">
                <a:solidFill>
                  <a:srgbClr val="FFFFFF"/>
                </a:solidFill>
                <a:latin typeface="Impact"/>
                <a:cs typeface="Impact"/>
              </a:rPr>
              <a:t>or</a:t>
            </a:r>
            <a:r>
              <a:rPr sz="1800" spc="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Impact"/>
                <a:cs typeface="Impact"/>
              </a:rPr>
              <a:t>bad</a:t>
            </a:r>
            <a:endParaRPr sz="180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8228" y="1345152"/>
            <a:ext cx="5422900" cy="6229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900" dirty="0"/>
              <a:t>Race</a:t>
            </a:r>
            <a:r>
              <a:rPr sz="3900" spc="-5" dirty="0"/>
              <a:t> </a:t>
            </a:r>
            <a:r>
              <a:rPr sz="3900" dirty="0"/>
              <a:t>as</a:t>
            </a:r>
            <a:r>
              <a:rPr sz="3900" spc="-10" dirty="0"/>
              <a:t> </a:t>
            </a:r>
            <a:r>
              <a:rPr sz="3900" dirty="0"/>
              <a:t>a</a:t>
            </a:r>
            <a:r>
              <a:rPr sz="3900" spc="-10" dirty="0"/>
              <a:t> </a:t>
            </a:r>
            <a:r>
              <a:rPr sz="3900" dirty="0"/>
              <a:t>Social</a:t>
            </a:r>
            <a:r>
              <a:rPr sz="3900" spc="-5" dirty="0"/>
              <a:t> </a:t>
            </a:r>
            <a:r>
              <a:rPr sz="3900" spc="-10" dirty="0"/>
              <a:t>Construct</a:t>
            </a:r>
            <a:endParaRPr sz="3900"/>
          </a:p>
        </p:txBody>
      </p:sp>
      <p:sp>
        <p:nvSpPr>
          <p:cNvPr id="3" name="object 3"/>
          <p:cNvSpPr txBox="1"/>
          <p:nvPr/>
        </p:nvSpPr>
        <p:spPr>
          <a:xfrm>
            <a:off x="1099173" y="2989028"/>
            <a:ext cx="2126615" cy="93091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 marR="5080" indent="400050">
              <a:lnSpc>
                <a:spcPts val="3420"/>
              </a:lnSpc>
              <a:spcBef>
                <a:spcPts val="455"/>
              </a:spcBef>
            </a:pPr>
            <a:r>
              <a:rPr sz="3100" spc="-10" dirty="0">
                <a:solidFill>
                  <a:srgbClr val="FFFFFF"/>
                </a:solidFill>
                <a:latin typeface="Impact"/>
                <a:cs typeface="Impact"/>
              </a:rPr>
              <a:t>Cultural Construction</a:t>
            </a:r>
            <a:endParaRPr sz="3100">
              <a:latin typeface="Impact"/>
              <a:cs typeface="Impac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31356" y="2989028"/>
            <a:ext cx="2126615" cy="93091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 marR="5080" indent="380365">
              <a:lnSpc>
                <a:spcPts val="3420"/>
              </a:lnSpc>
              <a:spcBef>
                <a:spcPts val="455"/>
              </a:spcBef>
            </a:pPr>
            <a:r>
              <a:rPr sz="3100" spc="-10" dirty="0">
                <a:solidFill>
                  <a:srgbClr val="FFFFFF"/>
                </a:solidFill>
                <a:latin typeface="Impact"/>
                <a:cs typeface="Impact"/>
              </a:rPr>
              <a:t>Political Construction</a:t>
            </a:r>
            <a:endParaRPr sz="3100">
              <a:latin typeface="Impact"/>
              <a:cs typeface="Impact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0200" y="1816609"/>
            <a:ext cx="742569" cy="115858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80135" y="1801134"/>
            <a:ext cx="667176" cy="1176371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49571" y="3856229"/>
            <a:ext cx="3028404" cy="2081508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87443" y="4577225"/>
            <a:ext cx="2795270" cy="130238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lnSpc>
                <a:spcPts val="1970"/>
              </a:lnSpc>
              <a:spcBef>
                <a:spcPts val="340"/>
              </a:spcBef>
            </a:pPr>
            <a:r>
              <a:rPr sz="1800" dirty="0">
                <a:solidFill>
                  <a:srgbClr val="FFFFFF"/>
                </a:solidFill>
                <a:latin typeface="Impact"/>
                <a:cs typeface="Impact"/>
              </a:rPr>
              <a:t>What</a:t>
            </a:r>
            <a:r>
              <a:rPr sz="1800" spc="2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00" dirty="0">
                <a:solidFill>
                  <a:srgbClr val="FFFFFF"/>
                </a:solidFill>
                <a:latin typeface="Impact"/>
                <a:cs typeface="Impact"/>
              </a:rPr>
              <a:t>went</a:t>
            </a:r>
            <a:r>
              <a:rPr sz="1800" spc="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00" dirty="0">
                <a:solidFill>
                  <a:srgbClr val="FFFFFF"/>
                </a:solidFill>
                <a:latin typeface="Impact"/>
                <a:cs typeface="Impact"/>
              </a:rPr>
              <a:t>into</a:t>
            </a:r>
            <a:r>
              <a:rPr sz="1800" spc="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Impact"/>
                <a:cs typeface="Impact"/>
              </a:rPr>
              <a:t>racial </a:t>
            </a:r>
            <a:r>
              <a:rPr sz="1800" dirty="0">
                <a:solidFill>
                  <a:srgbClr val="FFFFFF"/>
                </a:solidFill>
                <a:latin typeface="Impact"/>
                <a:cs typeface="Impact"/>
              </a:rPr>
              <a:t>constructions</a:t>
            </a:r>
            <a:r>
              <a:rPr sz="180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00" dirty="0">
                <a:solidFill>
                  <a:srgbClr val="FFFFFF"/>
                </a:solidFill>
                <a:latin typeface="Impact"/>
                <a:cs typeface="Impact"/>
              </a:rPr>
              <a:t>are</a:t>
            </a:r>
            <a:r>
              <a:rPr sz="180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00" dirty="0">
                <a:solidFill>
                  <a:srgbClr val="FFFFFF"/>
                </a:solidFill>
                <a:latin typeface="Impact"/>
                <a:cs typeface="Impact"/>
              </a:rPr>
              <a:t>some</a:t>
            </a:r>
            <a:r>
              <a:rPr sz="180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Impact"/>
                <a:cs typeface="Impact"/>
              </a:rPr>
              <a:t>good </a:t>
            </a:r>
            <a:r>
              <a:rPr sz="1800" dirty="0">
                <a:solidFill>
                  <a:srgbClr val="FFFFFF"/>
                </a:solidFill>
                <a:latin typeface="Impact"/>
                <a:cs typeface="Impact"/>
              </a:rPr>
              <a:t>things</a:t>
            </a:r>
            <a:r>
              <a:rPr sz="1800" spc="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00" dirty="0">
                <a:solidFill>
                  <a:srgbClr val="FFFFFF"/>
                </a:solidFill>
                <a:latin typeface="Impact"/>
                <a:cs typeface="Impact"/>
              </a:rPr>
              <a:t>and</a:t>
            </a:r>
            <a:r>
              <a:rPr sz="180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00" dirty="0">
                <a:solidFill>
                  <a:srgbClr val="FFFFFF"/>
                </a:solidFill>
                <a:latin typeface="Impact"/>
                <a:cs typeface="Impact"/>
              </a:rPr>
              <a:t>some</a:t>
            </a:r>
            <a:r>
              <a:rPr sz="180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00" dirty="0">
                <a:solidFill>
                  <a:srgbClr val="FFFFFF"/>
                </a:solidFill>
                <a:latin typeface="Impact"/>
                <a:cs typeface="Impact"/>
              </a:rPr>
              <a:t>bad</a:t>
            </a:r>
            <a:r>
              <a:rPr sz="180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Impact"/>
                <a:cs typeface="Impact"/>
              </a:rPr>
              <a:t>things; </a:t>
            </a:r>
            <a:r>
              <a:rPr sz="1800" dirty="0">
                <a:solidFill>
                  <a:srgbClr val="FFFFFF"/>
                </a:solidFill>
                <a:latin typeface="Impact"/>
                <a:cs typeface="Impact"/>
              </a:rPr>
              <a:t>racial</a:t>
            </a:r>
            <a:r>
              <a:rPr sz="1800" spc="2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00" dirty="0">
                <a:solidFill>
                  <a:srgbClr val="FFFFFF"/>
                </a:solidFill>
                <a:latin typeface="Impact"/>
                <a:cs typeface="Impact"/>
              </a:rPr>
              <a:t>identity</a:t>
            </a:r>
            <a:r>
              <a:rPr sz="1800" spc="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00" dirty="0">
                <a:solidFill>
                  <a:srgbClr val="FFFFFF"/>
                </a:solidFill>
                <a:latin typeface="Impact"/>
                <a:cs typeface="Impact"/>
              </a:rPr>
              <a:t>can</a:t>
            </a:r>
            <a:r>
              <a:rPr sz="1800" spc="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00" dirty="0">
                <a:solidFill>
                  <a:srgbClr val="FFFFFF"/>
                </a:solidFill>
                <a:latin typeface="Impact"/>
                <a:cs typeface="Impact"/>
              </a:rPr>
              <a:t>be</a:t>
            </a:r>
            <a:r>
              <a:rPr sz="1800" spc="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Impact"/>
                <a:cs typeface="Impact"/>
              </a:rPr>
              <a:t>either </a:t>
            </a:r>
            <a:r>
              <a:rPr sz="1800" dirty="0">
                <a:solidFill>
                  <a:srgbClr val="FFFFFF"/>
                </a:solidFill>
                <a:latin typeface="Impact"/>
                <a:cs typeface="Impact"/>
              </a:rPr>
              <a:t>good</a:t>
            </a:r>
            <a:r>
              <a:rPr sz="1800" spc="2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00" dirty="0">
                <a:solidFill>
                  <a:srgbClr val="FFFFFF"/>
                </a:solidFill>
                <a:latin typeface="Impact"/>
                <a:cs typeface="Impact"/>
              </a:rPr>
              <a:t>or</a:t>
            </a:r>
            <a:r>
              <a:rPr sz="1800" spc="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Impact"/>
                <a:cs typeface="Impact"/>
              </a:rPr>
              <a:t>bad</a:t>
            </a:r>
            <a:endParaRPr sz="1800">
              <a:latin typeface="Impact"/>
              <a:cs typeface="Impact"/>
            </a:endParaRPr>
          </a:p>
        </p:txBody>
      </p:sp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381753" y="3898160"/>
            <a:ext cx="3028404" cy="2039576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6419625" y="4577225"/>
            <a:ext cx="2936240" cy="130238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lnSpc>
                <a:spcPts val="1970"/>
              </a:lnSpc>
              <a:spcBef>
                <a:spcPts val="340"/>
              </a:spcBef>
            </a:pPr>
            <a:r>
              <a:rPr sz="1800" dirty="0">
                <a:solidFill>
                  <a:srgbClr val="FFFFFF"/>
                </a:solidFill>
                <a:latin typeface="Impact"/>
                <a:cs typeface="Impact"/>
              </a:rPr>
              <a:t>Strictly</a:t>
            </a:r>
            <a:r>
              <a:rPr sz="180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00" dirty="0">
                <a:solidFill>
                  <a:srgbClr val="FFFFFF"/>
                </a:solidFill>
                <a:latin typeface="Impact"/>
                <a:cs typeface="Impact"/>
              </a:rPr>
              <a:t>problematic</a:t>
            </a:r>
            <a:r>
              <a:rPr sz="180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Impact"/>
                <a:cs typeface="Impact"/>
              </a:rPr>
              <a:t>political </a:t>
            </a:r>
            <a:r>
              <a:rPr sz="1800" dirty="0">
                <a:solidFill>
                  <a:srgbClr val="FFFFFF"/>
                </a:solidFill>
                <a:latin typeface="Impact"/>
                <a:cs typeface="Impact"/>
              </a:rPr>
              <a:t>and</a:t>
            </a:r>
            <a:r>
              <a:rPr sz="180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00" dirty="0">
                <a:solidFill>
                  <a:srgbClr val="FFFFFF"/>
                </a:solidFill>
                <a:latin typeface="Impact"/>
                <a:cs typeface="Impact"/>
              </a:rPr>
              <a:t>economic</a:t>
            </a:r>
            <a:r>
              <a:rPr sz="180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00" dirty="0">
                <a:solidFill>
                  <a:srgbClr val="FFFFFF"/>
                </a:solidFill>
                <a:latin typeface="Impact"/>
                <a:cs typeface="Impact"/>
              </a:rPr>
              <a:t>forces</a:t>
            </a:r>
            <a:r>
              <a:rPr sz="180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00" dirty="0">
                <a:solidFill>
                  <a:srgbClr val="FFFFFF"/>
                </a:solidFill>
                <a:latin typeface="Impact"/>
                <a:cs typeface="Impact"/>
              </a:rPr>
              <a:t>went</a:t>
            </a:r>
            <a:r>
              <a:rPr sz="180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Impact"/>
                <a:cs typeface="Impact"/>
              </a:rPr>
              <a:t>into </a:t>
            </a:r>
            <a:r>
              <a:rPr sz="1800" dirty="0">
                <a:solidFill>
                  <a:srgbClr val="FFFFFF"/>
                </a:solidFill>
                <a:latin typeface="Impact"/>
                <a:cs typeface="Impact"/>
              </a:rPr>
              <a:t>racial</a:t>
            </a:r>
            <a:r>
              <a:rPr sz="180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00" dirty="0">
                <a:solidFill>
                  <a:srgbClr val="FFFFFF"/>
                </a:solidFill>
                <a:latin typeface="Impact"/>
                <a:cs typeface="Impact"/>
              </a:rPr>
              <a:t>constructions;</a:t>
            </a:r>
            <a:r>
              <a:rPr sz="180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Impact"/>
                <a:cs typeface="Impact"/>
              </a:rPr>
              <a:t>racial </a:t>
            </a:r>
            <a:r>
              <a:rPr sz="1800" dirty="0">
                <a:solidFill>
                  <a:srgbClr val="FFFFFF"/>
                </a:solidFill>
                <a:latin typeface="Impact"/>
                <a:cs typeface="Impact"/>
              </a:rPr>
              <a:t>identity</a:t>
            </a:r>
            <a:r>
              <a:rPr sz="180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00" dirty="0">
                <a:solidFill>
                  <a:srgbClr val="FFFFFF"/>
                </a:solidFill>
                <a:latin typeface="Impact"/>
                <a:cs typeface="Impact"/>
              </a:rPr>
              <a:t>is</a:t>
            </a:r>
            <a:r>
              <a:rPr sz="180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00" dirty="0">
                <a:solidFill>
                  <a:srgbClr val="FFFFFF"/>
                </a:solidFill>
                <a:latin typeface="Impact"/>
                <a:cs typeface="Impact"/>
              </a:rPr>
              <a:t>formed</a:t>
            </a:r>
            <a:r>
              <a:rPr sz="180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Impact"/>
                <a:cs typeface="Impact"/>
              </a:rPr>
              <a:t>by </a:t>
            </a:r>
            <a:r>
              <a:rPr sz="1800" dirty="0">
                <a:solidFill>
                  <a:srgbClr val="FFFFFF"/>
                </a:solidFill>
                <a:latin typeface="Impact"/>
                <a:cs typeface="Impact"/>
              </a:rPr>
              <a:t>problematic</a:t>
            </a:r>
            <a:r>
              <a:rPr sz="1800" spc="7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Impact"/>
                <a:cs typeface="Impact"/>
              </a:rPr>
              <a:t>forces</a:t>
            </a:r>
            <a:endParaRPr sz="180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8228" y="1345152"/>
            <a:ext cx="5422900" cy="6229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900" dirty="0"/>
              <a:t>Race</a:t>
            </a:r>
            <a:r>
              <a:rPr sz="3900" spc="-5" dirty="0"/>
              <a:t> </a:t>
            </a:r>
            <a:r>
              <a:rPr sz="3900" dirty="0"/>
              <a:t>as</a:t>
            </a:r>
            <a:r>
              <a:rPr sz="3900" spc="-10" dirty="0"/>
              <a:t> </a:t>
            </a:r>
            <a:r>
              <a:rPr sz="3900" dirty="0"/>
              <a:t>a</a:t>
            </a:r>
            <a:r>
              <a:rPr sz="3900" spc="-10" dirty="0"/>
              <a:t> </a:t>
            </a:r>
            <a:r>
              <a:rPr sz="3900" dirty="0"/>
              <a:t>Social</a:t>
            </a:r>
            <a:r>
              <a:rPr sz="3900" spc="-5" dirty="0"/>
              <a:t> </a:t>
            </a:r>
            <a:r>
              <a:rPr sz="3900" spc="-10" dirty="0"/>
              <a:t>Construct</a:t>
            </a:r>
            <a:endParaRPr sz="3900"/>
          </a:p>
        </p:txBody>
      </p:sp>
      <p:sp>
        <p:nvSpPr>
          <p:cNvPr id="3" name="object 3"/>
          <p:cNvSpPr txBox="1"/>
          <p:nvPr/>
        </p:nvSpPr>
        <p:spPr>
          <a:xfrm>
            <a:off x="1099173" y="2989028"/>
            <a:ext cx="2126615" cy="93091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 marR="5080" indent="400050">
              <a:lnSpc>
                <a:spcPts val="3420"/>
              </a:lnSpc>
              <a:spcBef>
                <a:spcPts val="455"/>
              </a:spcBef>
            </a:pPr>
            <a:r>
              <a:rPr sz="3100" spc="-10" dirty="0">
                <a:solidFill>
                  <a:srgbClr val="FFFFFF"/>
                </a:solidFill>
                <a:latin typeface="Impact"/>
                <a:cs typeface="Impact"/>
              </a:rPr>
              <a:t>Cultural Construction</a:t>
            </a:r>
            <a:endParaRPr sz="3100">
              <a:latin typeface="Impact"/>
              <a:cs typeface="Impac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31356" y="2989028"/>
            <a:ext cx="2126615" cy="93091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 marR="5080" indent="380365">
              <a:lnSpc>
                <a:spcPts val="3420"/>
              </a:lnSpc>
              <a:spcBef>
                <a:spcPts val="455"/>
              </a:spcBef>
            </a:pPr>
            <a:r>
              <a:rPr sz="3100" spc="-10" dirty="0">
                <a:solidFill>
                  <a:srgbClr val="FFFFFF"/>
                </a:solidFill>
                <a:latin typeface="Impact"/>
                <a:cs typeface="Impact"/>
              </a:rPr>
              <a:t>Political Construction</a:t>
            </a:r>
            <a:endParaRPr sz="3100">
              <a:latin typeface="Impact"/>
              <a:cs typeface="Impact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0200" y="1816609"/>
            <a:ext cx="742569" cy="115858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80135" y="1801134"/>
            <a:ext cx="667176" cy="1176371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49571" y="3856229"/>
            <a:ext cx="3028404" cy="2081508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907861" y="4953944"/>
            <a:ext cx="2511425" cy="56324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403225" marR="5080" indent="-391160">
              <a:lnSpc>
                <a:spcPts val="2000"/>
              </a:lnSpc>
              <a:spcBef>
                <a:spcPts val="355"/>
              </a:spcBef>
            </a:pPr>
            <a:r>
              <a:rPr sz="1850" dirty="0">
                <a:solidFill>
                  <a:srgbClr val="FFFFFF"/>
                </a:solidFill>
                <a:latin typeface="Impact"/>
                <a:cs typeface="Impact"/>
              </a:rPr>
              <a:t>What</a:t>
            </a:r>
            <a:r>
              <a:rPr sz="18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50" dirty="0">
                <a:solidFill>
                  <a:srgbClr val="FFFFFF"/>
                </a:solidFill>
                <a:latin typeface="Impact"/>
                <a:cs typeface="Impact"/>
              </a:rPr>
              <a:t>we</a:t>
            </a:r>
            <a:r>
              <a:rPr sz="18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50" dirty="0">
                <a:solidFill>
                  <a:srgbClr val="FFFFFF"/>
                </a:solidFill>
                <a:latin typeface="Impact"/>
                <a:cs typeface="Impact"/>
              </a:rPr>
              <a:t>need</a:t>
            </a:r>
            <a:r>
              <a:rPr sz="18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50" dirty="0">
                <a:solidFill>
                  <a:srgbClr val="FFFFFF"/>
                </a:solidFill>
                <a:latin typeface="Impact"/>
                <a:cs typeface="Impact"/>
              </a:rPr>
              <a:t>are</a:t>
            </a:r>
            <a:r>
              <a:rPr sz="18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50" spc="-10" dirty="0">
                <a:solidFill>
                  <a:srgbClr val="FFFFFF"/>
                </a:solidFill>
                <a:latin typeface="Impact"/>
                <a:cs typeface="Impact"/>
              </a:rPr>
              <a:t>*better* </a:t>
            </a:r>
            <a:r>
              <a:rPr sz="1850" dirty="0">
                <a:solidFill>
                  <a:srgbClr val="FFFFFF"/>
                </a:solidFill>
                <a:latin typeface="Impact"/>
                <a:cs typeface="Impact"/>
              </a:rPr>
              <a:t>racial</a:t>
            </a:r>
            <a:r>
              <a:rPr sz="1850" spc="-10" dirty="0">
                <a:solidFill>
                  <a:srgbClr val="FFFFFF"/>
                </a:solidFill>
                <a:latin typeface="Impact"/>
                <a:cs typeface="Impact"/>
              </a:rPr>
              <a:t> categories.</a:t>
            </a:r>
            <a:endParaRPr sz="1850">
              <a:latin typeface="Impact"/>
              <a:cs typeface="Impact"/>
            </a:endParaRPr>
          </a:p>
        </p:txBody>
      </p:sp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381753" y="3898160"/>
            <a:ext cx="3028404" cy="2039576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6434401" y="4953944"/>
            <a:ext cx="2922270" cy="56324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493395" marR="5080" indent="-481330">
              <a:lnSpc>
                <a:spcPts val="2000"/>
              </a:lnSpc>
              <a:spcBef>
                <a:spcPts val="355"/>
              </a:spcBef>
            </a:pPr>
            <a:r>
              <a:rPr sz="1850" dirty="0">
                <a:solidFill>
                  <a:srgbClr val="FFFFFF"/>
                </a:solidFill>
                <a:latin typeface="Impact"/>
                <a:cs typeface="Impact"/>
              </a:rPr>
              <a:t>What</a:t>
            </a:r>
            <a:r>
              <a:rPr sz="18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50" dirty="0">
                <a:solidFill>
                  <a:srgbClr val="FFFFFF"/>
                </a:solidFill>
                <a:latin typeface="Impact"/>
                <a:cs typeface="Impact"/>
              </a:rPr>
              <a:t>we</a:t>
            </a:r>
            <a:r>
              <a:rPr sz="18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50" dirty="0">
                <a:solidFill>
                  <a:srgbClr val="FFFFFF"/>
                </a:solidFill>
                <a:latin typeface="Impact"/>
                <a:cs typeface="Impact"/>
              </a:rPr>
              <a:t>need</a:t>
            </a:r>
            <a:r>
              <a:rPr sz="18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50" dirty="0">
                <a:solidFill>
                  <a:srgbClr val="FFFFFF"/>
                </a:solidFill>
                <a:latin typeface="Impact"/>
                <a:cs typeface="Impact"/>
              </a:rPr>
              <a:t>is</a:t>
            </a:r>
            <a:r>
              <a:rPr sz="18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50" dirty="0">
                <a:solidFill>
                  <a:srgbClr val="FFFFFF"/>
                </a:solidFill>
                <a:latin typeface="Impact"/>
                <a:cs typeface="Impact"/>
              </a:rPr>
              <a:t>the </a:t>
            </a:r>
            <a:r>
              <a:rPr sz="1850" spc="-10" dirty="0">
                <a:solidFill>
                  <a:srgbClr val="FFFFFF"/>
                </a:solidFill>
                <a:latin typeface="Impact"/>
                <a:cs typeface="Impact"/>
              </a:rPr>
              <a:t>*removal* </a:t>
            </a:r>
            <a:r>
              <a:rPr sz="1850" dirty="0">
                <a:solidFill>
                  <a:srgbClr val="FFFFFF"/>
                </a:solidFill>
                <a:latin typeface="Impact"/>
                <a:cs typeface="Impact"/>
              </a:rPr>
              <a:t>of</a:t>
            </a:r>
            <a:r>
              <a:rPr sz="18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850" dirty="0">
                <a:solidFill>
                  <a:srgbClr val="FFFFFF"/>
                </a:solidFill>
                <a:latin typeface="Impact"/>
                <a:cs typeface="Impact"/>
              </a:rPr>
              <a:t>racial </a:t>
            </a:r>
            <a:r>
              <a:rPr sz="1850" spc="-10" dirty="0">
                <a:solidFill>
                  <a:srgbClr val="FFFFFF"/>
                </a:solidFill>
                <a:latin typeface="Impact"/>
                <a:cs typeface="Impact"/>
              </a:rPr>
              <a:t>categories.</a:t>
            </a:r>
            <a:endParaRPr sz="185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03674" y="2635911"/>
            <a:ext cx="4789170" cy="4972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100" dirty="0">
                <a:solidFill>
                  <a:srgbClr val="FFFFFF"/>
                </a:solidFill>
                <a:latin typeface="Impact"/>
                <a:cs typeface="Impact"/>
              </a:rPr>
              <a:t>Race</a:t>
            </a:r>
            <a:r>
              <a:rPr sz="3100" spc="-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100" dirty="0">
                <a:solidFill>
                  <a:srgbClr val="FFFFFF"/>
                </a:solidFill>
                <a:latin typeface="Impact"/>
                <a:cs typeface="Impact"/>
              </a:rPr>
              <a:t>as</a:t>
            </a:r>
            <a:r>
              <a:rPr sz="3100" spc="-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100" dirty="0">
                <a:solidFill>
                  <a:srgbClr val="FFFFFF"/>
                </a:solidFill>
                <a:latin typeface="Impact"/>
                <a:cs typeface="Impact"/>
              </a:rPr>
              <a:t>a</a:t>
            </a:r>
            <a:r>
              <a:rPr sz="3100" spc="-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100" spc="-10" dirty="0">
                <a:solidFill>
                  <a:srgbClr val="FFFFFF"/>
                </a:solidFill>
                <a:latin typeface="Impact"/>
                <a:cs typeface="Impact"/>
              </a:rPr>
              <a:t>Biological</a:t>
            </a:r>
            <a:r>
              <a:rPr sz="3100" spc="-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100" spc="-10" dirty="0">
                <a:solidFill>
                  <a:srgbClr val="FFFFFF"/>
                </a:solidFill>
                <a:latin typeface="Impact"/>
                <a:cs typeface="Impact"/>
              </a:rPr>
              <a:t>Category</a:t>
            </a:r>
            <a:endParaRPr sz="3100">
              <a:latin typeface="Impact"/>
              <a:cs typeface="Impac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39707" y="4574178"/>
            <a:ext cx="4286885" cy="4972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100" dirty="0">
                <a:solidFill>
                  <a:srgbClr val="FFFFFF"/>
                </a:solidFill>
                <a:latin typeface="Impact"/>
                <a:cs typeface="Impact"/>
              </a:rPr>
              <a:t>Race</a:t>
            </a:r>
            <a:r>
              <a:rPr sz="3100" spc="-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100" dirty="0">
                <a:solidFill>
                  <a:srgbClr val="FFFFFF"/>
                </a:solidFill>
                <a:latin typeface="Impact"/>
                <a:cs typeface="Impact"/>
              </a:rPr>
              <a:t>as</a:t>
            </a:r>
            <a:r>
              <a:rPr sz="3100" spc="-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100" dirty="0">
                <a:solidFill>
                  <a:srgbClr val="FFFFFF"/>
                </a:solidFill>
                <a:latin typeface="Impact"/>
                <a:cs typeface="Impact"/>
              </a:rPr>
              <a:t>a</a:t>
            </a:r>
            <a:r>
              <a:rPr sz="3100" spc="-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100" dirty="0">
                <a:solidFill>
                  <a:srgbClr val="FFFFFF"/>
                </a:solidFill>
                <a:latin typeface="Impact"/>
                <a:cs typeface="Impact"/>
              </a:rPr>
              <a:t>Social</a:t>
            </a:r>
            <a:r>
              <a:rPr sz="3100" spc="-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100" spc="-10" dirty="0">
                <a:solidFill>
                  <a:srgbClr val="FFFFFF"/>
                </a:solidFill>
                <a:latin typeface="Impact"/>
                <a:cs typeface="Impact"/>
              </a:rPr>
              <a:t>Construct</a:t>
            </a:r>
            <a:endParaRPr sz="3100">
              <a:latin typeface="Impact"/>
              <a:cs typeface="Impac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27346" y="3186597"/>
            <a:ext cx="204151" cy="1396860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05936" y="1464043"/>
            <a:ext cx="6241415" cy="560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spc="-55" dirty="0">
                <a:solidFill>
                  <a:srgbClr val="800D02"/>
                </a:solidFill>
              </a:rPr>
              <a:t>The</a:t>
            </a:r>
            <a:r>
              <a:rPr sz="3500" spc="-125" dirty="0">
                <a:solidFill>
                  <a:srgbClr val="800D02"/>
                </a:solidFill>
              </a:rPr>
              <a:t> </a:t>
            </a:r>
            <a:r>
              <a:rPr sz="3500" spc="-75" dirty="0">
                <a:solidFill>
                  <a:srgbClr val="800D02"/>
                </a:solidFill>
              </a:rPr>
              <a:t>Descriptive</a:t>
            </a:r>
            <a:r>
              <a:rPr sz="3500" spc="-120" dirty="0">
                <a:solidFill>
                  <a:srgbClr val="800D02"/>
                </a:solidFill>
              </a:rPr>
              <a:t> </a:t>
            </a:r>
            <a:r>
              <a:rPr sz="3500" spc="-65" dirty="0">
                <a:solidFill>
                  <a:srgbClr val="800D02"/>
                </a:solidFill>
              </a:rPr>
              <a:t>Task:</a:t>
            </a:r>
            <a:r>
              <a:rPr sz="3500" spc="-120" dirty="0">
                <a:solidFill>
                  <a:srgbClr val="800D02"/>
                </a:solidFill>
              </a:rPr>
              <a:t> </a:t>
            </a:r>
            <a:r>
              <a:rPr sz="3500" spc="-55" dirty="0">
                <a:solidFill>
                  <a:srgbClr val="800D02"/>
                </a:solidFill>
              </a:rPr>
              <a:t>What</a:t>
            </a:r>
            <a:r>
              <a:rPr sz="3500" spc="-114" dirty="0">
                <a:solidFill>
                  <a:srgbClr val="800D02"/>
                </a:solidFill>
              </a:rPr>
              <a:t> </a:t>
            </a:r>
            <a:r>
              <a:rPr sz="3500" spc="-35" dirty="0">
                <a:solidFill>
                  <a:srgbClr val="800D02"/>
                </a:solidFill>
              </a:rPr>
              <a:t>is</a:t>
            </a:r>
            <a:r>
              <a:rPr sz="3500" spc="-110" dirty="0">
                <a:solidFill>
                  <a:srgbClr val="800D02"/>
                </a:solidFill>
              </a:rPr>
              <a:t> </a:t>
            </a:r>
            <a:r>
              <a:rPr sz="3500" spc="-35" dirty="0">
                <a:solidFill>
                  <a:srgbClr val="800D02"/>
                </a:solidFill>
              </a:rPr>
              <a:t>Race?</a:t>
            </a:r>
            <a:endParaRPr sz="35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spc="-70" dirty="0">
                <a:solidFill>
                  <a:srgbClr val="800D02"/>
                </a:solidFill>
              </a:rPr>
              <a:t>Unpacking</a:t>
            </a:r>
            <a:r>
              <a:rPr sz="3500" spc="-100" dirty="0">
                <a:solidFill>
                  <a:srgbClr val="800D02"/>
                </a:solidFill>
              </a:rPr>
              <a:t> </a:t>
            </a:r>
            <a:r>
              <a:rPr sz="3500" spc="-55" dirty="0">
                <a:solidFill>
                  <a:srgbClr val="800D02"/>
                </a:solidFill>
              </a:rPr>
              <a:t>the</a:t>
            </a:r>
            <a:r>
              <a:rPr sz="3500" spc="-100" dirty="0">
                <a:solidFill>
                  <a:srgbClr val="800D02"/>
                </a:solidFill>
              </a:rPr>
              <a:t> </a:t>
            </a:r>
            <a:r>
              <a:rPr sz="3500" spc="-10" dirty="0">
                <a:solidFill>
                  <a:srgbClr val="800D02"/>
                </a:solidFill>
              </a:rPr>
              <a:t>Question</a:t>
            </a:r>
            <a:endParaRPr sz="3500"/>
          </a:p>
          <a:p>
            <a:pPr marL="2771140">
              <a:lnSpc>
                <a:spcPct val="100000"/>
              </a:lnSpc>
              <a:spcBef>
                <a:spcPts val="15"/>
              </a:spcBef>
            </a:pPr>
            <a:r>
              <a:rPr sz="2450" u="sng" dirty="0">
                <a:uFill>
                  <a:solidFill>
                    <a:srgbClr val="FFFFFF"/>
                  </a:solidFill>
                </a:uFill>
              </a:rPr>
              <a:t>Theology</a:t>
            </a:r>
            <a:r>
              <a:rPr sz="2450" u="sng" spc="40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and</a:t>
            </a:r>
            <a:r>
              <a:rPr sz="2450" u="sng" spc="35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Race:</a:t>
            </a:r>
            <a:r>
              <a:rPr sz="2450" u="sng" spc="40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2</a:t>
            </a:r>
            <a:r>
              <a:rPr sz="2450" u="sng" spc="35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spc="-20" dirty="0">
                <a:uFill>
                  <a:solidFill>
                    <a:srgbClr val="FFFFFF"/>
                  </a:solidFill>
                </a:uFill>
              </a:rPr>
              <a:t>Tasks</a:t>
            </a:r>
            <a:endParaRPr sz="245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98092" y="2719674"/>
            <a:ext cx="2769715" cy="49022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48750" y="2719674"/>
            <a:ext cx="2614284" cy="49022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338493" y="2764685"/>
            <a:ext cx="7282815" cy="4025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4763135" algn="l"/>
              </a:tabLst>
            </a:pPr>
            <a:r>
              <a:rPr sz="24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24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450" dirty="0">
                <a:solidFill>
                  <a:srgbClr val="FFFFFF"/>
                </a:solidFill>
                <a:latin typeface="Impact"/>
                <a:cs typeface="Impact"/>
              </a:rPr>
              <a:t>Descriptive</a:t>
            </a:r>
            <a:r>
              <a:rPr sz="2450" spc="5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450" spc="-20" dirty="0">
                <a:solidFill>
                  <a:srgbClr val="FFFFFF"/>
                </a:solidFill>
                <a:latin typeface="Impact"/>
                <a:cs typeface="Impact"/>
              </a:rPr>
              <a:t>Task</a:t>
            </a:r>
            <a:r>
              <a:rPr sz="2450" dirty="0">
                <a:solidFill>
                  <a:srgbClr val="FFFFFF"/>
                </a:solidFill>
                <a:latin typeface="Impact"/>
                <a:cs typeface="Impact"/>
              </a:rPr>
              <a:t>	The</a:t>
            </a:r>
            <a:r>
              <a:rPr sz="24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450" dirty="0">
                <a:solidFill>
                  <a:srgbClr val="FFFFFF"/>
                </a:solidFill>
                <a:latin typeface="Impact"/>
                <a:cs typeface="Impact"/>
              </a:rPr>
              <a:t>Normative</a:t>
            </a:r>
            <a:r>
              <a:rPr sz="2450" spc="6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450" spc="-20" dirty="0">
                <a:solidFill>
                  <a:srgbClr val="FFFFFF"/>
                </a:solidFill>
                <a:latin typeface="Impact"/>
                <a:cs typeface="Impact"/>
              </a:rPr>
              <a:t>Task</a:t>
            </a:r>
            <a:endParaRPr sz="245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40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spc="-55" dirty="0">
                <a:solidFill>
                  <a:srgbClr val="800D02"/>
                </a:solidFill>
              </a:rPr>
              <a:t>The</a:t>
            </a:r>
            <a:r>
              <a:rPr sz="3500" spc="-120" dirty="0">
                <a:solidFill>
                  <a:srgbClr val="800D02"/>
                </a:solidFill>
              </a:rPr>
              <a:t> </a:t>
            </a:r>
            <a:r>
              <a:rPr sz="3500" spc="-75" dirty="0">
                <a:solidFill>
                  <a:srgbClr val="800D02"/>
                </a:solidFill>
              </a:rPr>
              <a:t>Normative</a:t>
            </a:r>
            <a:r>
              <a:rPr sz="3500" spc="-120" dirty="0">
                <a:solidFill>
                  <a:srgbClr val="800D02"/>
                </a:solidFill>
              </a:rPr>
              <a:t> </a:t>
            </a:r>
            <a:r>
              <a:rPr sz="3500" spc="-65" dirty="0">
                <a:solidFill>
                  <a:srgbClr val="800D02"/>
                </a:solidFill>
              </a:rPr>
              <a:t>Task:</a:t>
            </a:r>
            <a:r>
              <a:rPr sz="3500" spc="-114" dirty="0">
                <a:solidFill>
                  <a:srgbClr val="800D02"/>
                </a:solidFill>
              </a:rPr>
              <a:t> </a:t>
            </a:r>
            <a:r>
              <a:rPr sz="3500" spc="-55" dirty="0">
                <a:solidFill>
                  <a:srgbClr val="800D02"/>
                </a:solidFill>
              </a:rPr>
              <a:t>What</a:t>
            </a:r>
            <a:r>
              <a:rPr sz="3500" spc="-114" dirty="0">
                <a:solidFill>
                  <a:srgbClr val="800D02"/>
                </a:solidFill>
              </a:rPr>
              <a:t> </a:t>
            </a:r>
            <a:r>
              <a:rPr sz="3500" spc="-65" dirty="0">
                <a:solidFill>
                  <a:srgbClr val="800D02"/>
                </a:solidFill>
              </a:rPr>
              <a:t>Should</a:t>
            </a:r>
            <a:r>
              <a:rPr sz="3500" spc="-110" dirty="0">
                <a:solidFill>
                  <a:srgbClr val="800D02"/>
                </a:solidFill>
              </a:rPr>
              <a:t> </a:t>
            </a:r>
            <a:r>
              <a:rPr sz="3500" spc="-60" dirty="0">
                <a:solidFill>
                  <a:srgbClr val="800D02"/>
                </a:solidFill>
              </a:rPr>
              <a:t>Race</a:t>
            </a:r>
            <a:r>
              <a:rPr sz="3500" spc="-114" dirty="0">
                <a:solidFill>
                  <a:srgbClr val="800D02"/>
                </a:solidFill>
              </a:rPr>
              <a:t> </a:t>
            </a:r>
            <a:r>
              <a:rPr sz="3500" spc="-25" dirty="0">
                <a:solidFill>
                  <a:srgbClr val="800D02"/>
                </a:solidFill>
              </a:rPr>
              <a:t>Be?</a:t>
            </a:r>
            <a:endParaRPr sz="350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5936" y="2332518"/>
            <a:ext cx="7991475" cy="100330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379095" marR="5080" indent="-367030">
              <a:lnSpc>
                <a:spcPts val="2490"/>
              </a:lnSpc>
              <a:spcBef>
                <a:spcPts val="375"/>
              </a:spcBef>
              <a:tabLst>
                <a:tab pos="379095" algn="l"/>
              </a:tabLst>
            </a:pPr>
            <a:r>
              <a:rPr sz="2250" spc="-25" dirty="0">
                <a:latin typeface="Impact"/>
                <a:cs typeface="Impact"/>
              </a:rPr>
              <a:t>1.</a:t>
            </a:r>
            <a:r>
              <a:rPr sz="2250" dirty="0">
                <a:latin typeface="Impact"/>
                <a:cs typeface="Impact"/>
              </a:rPr>
              <a:t>	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However</a:t>
            </a:r>
            <a:r>
              <a:rPr sz="2250" spc="-1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we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choose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to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answer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that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question,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we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want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to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have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spc="-50" dirty="0">
                <a:solidFill>
                  <a:srgbClr val="FFFFFF"/>
                </a:solidFill>
                <a:latin typeface="Impact"/>
                <a:cs typeface="Impact"/>
              </a:rPr>
              <a:t>a 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theologically-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informed</a:t>
            </a:r>
            <a:r>
              <a:rPr sz="2250" spc="-2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(and</a:t>
            </a:r>
            <a:r>
              <a:rPr sz="22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therefore</a:t>
            </a:r>
            <a:r>
              <a:rPr sz="22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biblically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oriented)</a:t>
            </a:r>
            <a:r>
              <a:rPr sz="22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way</a:t>
            </a:r>
            <a:r>
              <a:rPr sz="22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spc="-25" dirty="0">
                <a:solidFill>
                  <a:srgbClr val="FFFFFF"/>
                </a:solidFill>
                <a:latin typeface="Impact"/>
                <a:cs typeface="Impact"/>
              </a:rPr>
              <a:t>of 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speaking.</a:t>
            </a:r>
            <a:endParaRPr sz="2250">
              <a:latin typeface="Impact"/>
              <a:cs typeface="Impac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936" y="1464043"/>
            <a:ext cx="7473315" cy="560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spc="-55" dirty="0">
                <a:solidFill>
                  <a:srgbClr val="800D02"/>
                </a:solidFill>
                <a:latin typeface="Impact"/>
                <a:cs typeface="Impact"/>
              </a:rPr>
              <a:t>The</a:t>
            </a:r>
            <a:r>
              <a:rPr sz="3500" spc="-120" dirty="0">
                <a:solidFill>
                  <a:srgbClr val="800D02"/>
                </a:solidFill>
                <a:latin typeface="Impact"/>
                <a:cs typeface="Impact"/>
              </a:rPr>
              <a:t> </a:t>
            </a:r>
            <a:r>
              <a:rPr sz="3500" spc="-75" dirty="0">
                <a:solidFill>
                  <a:srgbClr val="800D02"/>
                </a:solidFill>
                <a:latin typeface="Impact"/>
                <a:cs typeface="Impact"/>
              </a:rPr>
              <a:t>Normative</a:t>
            </a:r>
            <a:r>
              <a:rPr sz="3500" spc="-120" dirty="0">
                <a:solidFill>
                  <a:srgbClr val="800D02"/>
                </a:solidFill>
                <a:latin typeface="Impact"/>
                <a:cs typeface="Impact"/>
              </a:rPr>
              <a:t> </a:t>
            </a:r>
            <a:r>
              <a:rPr sz="3500" spc="-65" dirty="0">
                <a:solidFill>
                  <a:srgbClr val="800D02"/>
                </a:solidFill>
                <a:latin typeface="Impact"/>
                <a:cs typeface="Impact"/>
              </a:rPr>
              <a:t>Task:</a:t>
            </a:r>
            <a:r>
              <a:rPr sz="3500" spc="-114" dirty="0">
                <a:solidFill>
                  <a:srgbClr val="800D02"/>
                </a:solidFill>
                <a:latin typeface="Impact"/>
                <a:cs typeface="Impact"/>
              </a:rPr>
              <a:t> </a:t>
            </a:r>
            <a:r>
              <a:rPr sz="3500" spc="-55" dirty="0">
                <a:solidFill>
                  <a:srgbClr val="800D02"/>
                </a:solidFill>
                <a:latin typeface="Impact"/>
                <a:cs typeface="Impact"/>
              </a:rPr>
              <a:t>What</a:t>
            </a:r>
            <a:r>
              <a:rPr sz="3500" spc="-114" dirty="0">
                <a:solidFill>
                  <a:srgbClr val="800D02"/>
                </a:solidFill>
                <a:latin typeface="Impact"/>
                <a:cs typeface="Impact"/>
              </a:rPr>
              <a:t> </a:t>
            </a:r>
            <a:r>
              <a:rPr sz="3500" spc="-65" dirty="0">
                <a:solidFill>
                  <a:srgbClr val="800D02"/>
                </a:solidFill>
                <a:latin typeface="Impact"/>
                <a:cs typeface="Impact"/>
              </a:rPr>
              <a:t>Should</a:t>
            </a:r>
            <a:r>
              <a:rPr sz="3500" spc="-110" dirty="0">
                <a:solidFill>
                  <a:srgbClr val="800D02"/>
                </a:solidFill>
                <a:latin typeface="Impact"/>
                <a:cs typeface="Impact"/>
              </a:rPr>
              <a:t> </a:t>
            </a:r>
            <a:r>
              <a:rPr sz="3500" spc="-60" dirty="0">
                <a:solidFill>
                  <a:srgbClr val="800D02"/>
                </a:solidFill>
                <a:latin typeface="Impact"/>
                <a:cs typeface="Impact"/>
              </a:rPr>
              <a:t>Race</a:t>
            </a:r>
            <a:r>
              <a:rPr sz="3500" spc="-114" dirty="0">
                <a:solidFill>
                  <a:srgbClr val="800D02"/>
                </a:solidFill>
                <a:latin typeface="Impact"/>
                <a:cs typeface="Impact"/>
              </a:rPr>
              <a:t> </a:t>
            </a:r>
            <a:r>
              <a:rPr sz="3500" spc="-25" dirty="0">
                <a:solidFill>
                  <a:srgbClr val="800D02"/>
                </a:solidFill>
                <a:latin typeface="Impact"/>
                <a:cs typeface="Impact"/>
              </a:rPr>
              <a:t>Be?</a:t>
            </a:r>
            <a:endParaRPr sz="350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5936" y="2332518"/>
            <a:ext cx="7991475" cy="155511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379095" marR="5080" indent="-367030">
              <a:lnSpc>
                <a:spcPts val="2490"/>
              </a:lnSpc>
              <a:spcBef>
                <a:spcPts val="375"/>
              </a:spcBef>
              <a:buClr>
                <a:srgbClr val="000000"/>
              </a:buClr>
              <a:buAutoNum type="arabicPeriod"/>
              <a:tabLst>
                <a:tab pos="379095" algn="l"/>
              </a:tabLst>
            </a:pP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However</a:t>
            </a:r>
            <a:r>
              <a:rPr sz="2250" spc="-1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we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choose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to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answer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that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question,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we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want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to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have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spc="-50" dirty="0">
                <a:solidFill>
                  <a:srgbClr val="FFFFFF"/>
                </a:solidFill>
                <a:latin typeface="Impact"/>
                <a:cs typeface="Impact"/>
              </a:rPr>
              <a:t>a 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theologically-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informed</a:t>
            </a:r>
            <a:r>
              <a:rPr sz="2250" spc="-2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(and</a:t>
            </a:r>
            <a:r>
              <a:rPr sz="22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therefore</a:t>
            </a:r>
            <a:r>
              <a:rPr sz="22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biblically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oriented)</a:t>
            </a:r>
            <a:r>
              <a:rPr sz="22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way</a:t>
            </a:r>
            <a:r>
              <a:rPr sz="22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spc="-25" dirty="0">
                <a:solidFill>
                  <a:srgbClr val="FFFFFF"/>
                </a:solidFill>
                <a:latin typeface="Impact"/>
                <a:cs typeface="Impact"/>
              </a:rPr>
              <a:t>of 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speaking.</a:t>
            </a:r>
            <a:endParaRPr sz="2250">
              <a:latin typeface="Impact"/>
              <a:cs typeface="Impact"/>
            </a:endParaRPr>
          </a:p>
          <a:p>
            <a:pPr marL="379095" indent="-366395">
              <a:lnSpc>
                <a:spcPct val="100000"/>
              </a:lnSpc>
              <a:spcBef>
                <a:spcPts val="1590"/>
              </a:spcBef>
              <a:buClr>
                <a:srgbClr val="000000"/>
              </a:buClr>
              <a:buAutoNum type="arabicPeriod"/>
              <a:tabLst>
                <a:tab pos="379095" algn="l"/>
              </a:tabLst>
            </a:pP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But</a:t>
            </a:r>
            <a:r>
              <a:rPr sz="2250" spc="-2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that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raises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a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complicated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question…</a:t>
            </a:r>
            <a:endParaRPr sz="2250">
              <a:latin typeface="Impact"/>
              <a:cs typeface="Impac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05936" y="1464043"/>
            <a:ext cx="7473315" cy="560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spc="-55" dirty="0">
                <a:solidFill>
                  <a:srgbClr val="800D02"/>
                </a:solidFill>
              </a:rPr>
              <a:t>The</a:t>
            </a:r>
            <a:r>
              <a:rPr sz="3500" spc="-120" dirty="0">
                <a:solidFill>
                  <a:srgbClr val="800D02"/>
                </a:solidFill>
              </a:rPr>
              <a:t> </a:t>
            </a:r>
            <a:r>
              <a:rPr sz="3500" spc="-75" dirty="0">
                <a:solidFill>
                  <a:srgbClr val="800D02"/>
                </a:solidFill>
              </a:rPr>
              <a:t>Normative</a:t>
            </a:r>
            <a:r>
              <a:rPr sz="3500" spc="-120" dirty="0">
                <a:solidFill>
                  <a:srgbClr val="800D02"/>
                </a:solidFill>
              </a:rPr>
              <a:t> </a:t>
            </a:r>
            <a:r>
              <a:rPr sz="3500" spc="-65" dirty="0">
                <a:solidFill>
                  <a:srgbClr val="800D02"/>
                </a:solidFill>
              </a:rPr>
              <a:t>Task:</a:t>
            </a:r>
            <a:r>
              <a:rPr sz="3500" spc="-114" dirty="0">
                <a:solidFill>
                  <a:srgbClr val="800D02"/>
                </a:solidFill>
              </a:rPr>
              <a:t> </a:t>
            </a:r>
            <a:r>
              <a:rPr sz="3500" spc="-55" dirty="0">
                <a:solidFill>
                  <a:srgbClr val="800D02"/>
                </a:solidFill>
              </a:rPr>
              <a:t>What</a:t>
            </a:r>
            <a:r>
              <a:rPr sz="3500" spc="-114" dirty="0">
                <a:solidFill>
                  <a:srgbClr val="800D02"/>
                </a:solidFill>
              </a:rPr>
              <a:t> </a:t>
            </a:r>
            <a:r>
              <a:rPr sz="3500" spc="-65" dirty="0">
                <a:solidFill>
                  <a:srgbClr val="800D02"/>
                </a:solidFill>
              </a:rPr>
              <a:t>Should</a:t>
            </a:r>
            <a:r>
              <a:rPr sz="3500" spc="-110" dirty="0">
                <a:solidFill>
                  <a:srgbClr val="800D02"/>
                </a:solidFill>
              </a:rPr>
              <a:t> </a:t>
            </a:r>
            <a:r>
              <a:rPr sz="3500" spc="-60" dirty="0">
                <a:solidFill>
                  <a:srgbClr val="800D02"/>
                </a:solidFill>
              </a:rPr>
              <a:t>Race</a:t>
            </a:r>
            <a:r>
              <a:rPr sz="3500" spc="-114" dirty="0">
                <a:solidFill>
                  <a:srgbClr val="800D02"/>
                </a:solidFill>
              </a:rPr>
              <a:t> </a:t>
            </a:r>
            <a:r>
              <a:rPr sz="3500" spc="-25" dirty="0">
                <a:solidFill>
                  <a:srgbClr val="800D02"/>
                </a:solidFill>
              </a:rPr>
              <a:t>Be?</a:t>
            </a:r>
            <a:endParaRPr sz="350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5936" y="1464043"/>
            <a:ext cx="7473315" cy="560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spc="-55" dirty="0">
                <a:solidFill>
                  <a:srgbClr val="800D02"/>
                </a:solidFill>
              </a:rPr>
              <a:t>The</a:t>
            </a:r>
            <a:r>
              <a:rPr sz="3500" spc="-120" dirty="0">
                <a:solidFill>
                  <a:srgbClr val="800D02"/>
                </a:solidFill>
              </a:rPr>
              <a:t> </a:t>
            </a:r>
            <a:r>
              <a:rPr sz="3500" spc="-75" dirty="0">
                <a:solidFill>
                  <a:srgbClr val="800D02"/>
                </a:solidFill>
              </a:rPr>
              <a:t>Normative</a:t>
            </a:r>
            <a:r>
              <a:rPr sz="3500" spc="-120" dirty="0">
                <a:solidFill>
                  <a:srgbClr val="800D02"/>
                </a:solidFill>
              </a:rPr>
              <a:t> </a:t>
            </a:r>
            <a:r>
              <a:rPr sz="3500" spc="-65" dirty="0">
                <a:solidFill>
                  <a:srgbClr val="800D02"/>
                </a:solidFill>
              </a:rPr>
              <a:t>Task:</a:t>
            </a:r>
            <a:r>
              <a:rPr sz="3500" spc="-114" dirty="0">
                <a:solidFill>
                  <a:srgbClr val="800D02"/>
                </a:solidFill>
              </a:rPr>
              <a:t> </a:t>
            </a:r>
            <a:r>
              <a:rPr sz="3500" spc="-55" dirty="0">
                <a:solidFill>
                  <a:srgbClr val="800D02"/>
                </a:solidFill>
              </a:rPr>
              <a:t>What</a:t>
            </a:r>
            <a:r>
              <a:rPr sz="3500" spc="-114" dirty="0">
                <a:solidFill>
                  <a:srgbClr val="800D02"/>
                </a:solidFill>
              </a:rPr>
              <a:t> </a:t>
            </a:r>
            <a:r>
              <a:rPr sz="3500" spc="-65" dirty="0">
                <a:solidFill>
                  <a:srgbClr val="800D02"/>
                </a:solidFill>
              </a:rPr>
              <a:t>Should</a:t>
            </a:r>
            <a:r>
              <a:rPr sz="3500" spc="-110" dirty="0">
                <a:solidFill>
                  <a:srgbClr val="800D02"/>
                </a:solidFill>
              </a:rPr>
              <a:t> </a:t>
            </a:r>
            <a:r>
              <a:rPr sz="3500" spc="-60" dirty="0">
                <a:solidFill>
                  <a:srgbClr val="800D02"/>
                </a:solidFill>
              </a:rPr>
              <a:t>Race</a:t>
            </a:r>
            <a:r>
              <a:rPr sz="3500" spc="-114" dirty="0">
                <a:solidFill>
                  <a:srgbClr val="800D02"/>
                </a:solidFill>
              </a:rPr>
              <a:t> </a:t>
            </a:r>
            <a:r>
              <a:rPr sz="3500" spc="-25" dirty="0">
                <a:solidFill>
                  <a:srgbClr val="800D02"/>
                </a:solidFill>
              </a:rPr>
              <a:t>Be?</a:t>
            </a:r>
            <a:endParaRPr sz="35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29002" y="4118339"/>
            <a:ext cx="6404098" cy="94106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05936" y="2332518"/>
            <a:ext cx="7991475" cy="268414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379095" marR="5080" indent="-367030">
              <a:lnSpc>
                <a:spcPts val="2490"/>
              </a:lnSpc>
              <a:spcBef>
                <a:spcPts val="375"/>
              </a:spcBef>
              <a:buClr>
                <a:srgbClr val="000000"/>
              </a:buClr>
              <a:buAutoNum type="arabicPeriod"/>
              <a:tabLst>
                <a:tab pos="379095" algn="l"/>
              </a:tabLst>
            </a:pP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However</a:t>
            </a:r>
            <a:r>
              <a:rPr sz="2250" spc="-1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we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choose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to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answer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that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question,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we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want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to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have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spc="-50" dirty="0">
                <a:solidFill>
                  <a:srgbClr val="FFFFFF"/>
                </a:solidFill>
                <a:latin typeface="Impact"/>
                <a:cs typeface="Impact"/>
              </a:rPr>
              <a:t>a 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theologically-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informed</a:t>
            </a:r>
            <a:r>
              <a:rPr sz="2250" spc="-2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(and</a:t>
            </a:r>
            <a:r>
              <a:rPr sz="22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therefore</a:t>
            </a:r>
            <a:r>
              <a:rPr sz="22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biblically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oriented)</a:t>
            </a:r>
            <a:r>
              <a:rPr sz="22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way</a:t>
            </a:r>
            <a:r>
              <a:rPr sz="22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spc="-25" dirty="0">
                <a:solidFill>
                  <a:srgbClr val="FFFFFF"/>
                </a:solidFill>
                <a:latin typeface="Impact"/>
                <a:cs typeface="Impact"/>
              </a:rPr>
              <a:t>of 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speaking.</a:t>
            </a:r>
            <a:endParaRPr sz="2250">
              <a:latin typeface="Impact"/>
              <a:cs typeface="Impact"/>
            </a:endParaRPr>
          </a:p>
          <a:p>
            <a:pPr marL="379095" indent="-366395">
              <a:lnSpc>
                <a:spcPct val="100000"/>
              </a:lnSpc>
              <a:spcBef>
                <a:spcPts val="1590"/>
              </a:spcBef>
              <a:buClr>
                <a:srgbClr val="000000"/>
              </a:buClr>
              <a:buAutoNum type="arabicPeriod"/>
              <a:tabLst>
                <a:tab pos="379095" algn="l"/>
              </a:tabLst>
            </a:pP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But</a:t>
            </a:r>
            <a:r>
              <a:rPr sz="2250" spc="-2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that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raises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a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complicated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question…</a:t>
            </a:r>
            <a:endParaRPr sz="2250">
              <a:latin typeface="Impact"/>
              <a:cs typeface="Impact"/>
            </a:endParaRPr>
          </a:p>
          <a:p>
            <a:pPr marL="2542540" marR="553720" indent="-926465">
              <a:lnSpc>
                <a:spcPct val="103800"/>
              </a:lnSpc>
              <a:spcBef>
                <a:spcPts val="2290"/>
              </a:spcBef>
            </a:pP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How</a:t>
            </a:r>
            <a:r>
              <a:rPr sz="26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Does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Bible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Relate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to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Topics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that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25" dirty="0">
                <a:solidFill>
                  <a:srgbClr val="FFFFFF"/>
                </a:solidFill>
                <a:latin typeface="Impact"/>
                <a:cs typeface="Impact"/>
              </a:rPr>
              <a:t>it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does</a:t>
            </a:r>
            <a:r>
              <a:rPr sz="26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not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explicitly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10" dirty="0">
                <a:solidFill>
                  <a:srgbClr val="FFFFFF"/>
                </a:solidFill>
                <a:latin typeface="Impact"/>
                <a:cs typeface="Impact"/>
              </a:rPr>
              <a:t>mention?</a:t>
            </a:r>
            <a:endParaRPr sz="265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5936" y="1464043"/>
            <a:ext cx="7473315" cy="560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spc="-55" dirty="0">
                <a:solidFill>
                  <a:srgbClr val="800D02"/>
                </a:solidFill>
              </a:rPr>
              <a:t>The</a:t>
            </a:r>
            <a:r>
              <a:rPr sz="3500" spc="-120" dirty="0">
                <a:solidFill>
                  <a:srgbClr val="800D02"/>
                </a:solidFill>
              </a:rPr>
              <a:t> </a:t>
            </a:r>
            <a:r>
              <a:rPr sz="3500" spc="-75" dirty="0">
                <a:solidFill>
                  <a:srgbClr val="800D02"/>
                </a:solidFill>
              </a:rPr>
              <a:t>Normative</a:t>
            </a:r>
            <a:r>
              <a:rPr sz="3500" spc="-120" dirty="0">
                <a:solidFill>
                  <a:srgbClr val="800D02"/>
                </a:solidFill>
              </a:rPr>
              <a:t> </a:t>
            </a:r>
            <a:r>
              <a:rPr sz="3500" spc="-65" dirty="0">
                <a:solidFill>
                  <a:srgbClr val="800D02"/>
                </a:solidFill>
              </a:rPr>
              <a:t>Task:</a:t>
            </a:r>
            <a:r>
              <a:rPr sz="3500" spc="-114" dirty="0">
                <a:solidFill>
                  <a:srgbClr val="800D02"/>
                </a:solidFill>
              </a:rPr>
              <a:t> </a:t>
            </a:r>
            <a:r>
              <a:rPr sz="3500" spc="-55" dirty="0">
                <a:solidFill>
                  <a:srgbClr val="800D02"/>
                </a:solidFill>
              </a:rPr>
              <a:t>What</a:t>
            </a:r>
            <a:r>
              <a:rPr sz="3500" spc="-114" dirty="0">
                <a:solidFill>
                  <a:srgbClr val="800D02"/>
                </a:solidFill>
              </a:rPr>
              <a:t> </a:t>
            </a:r>
            <a:r>
              <a:rPr sz="3500" spc="-65" dirty="0">
                <a:solidFill>
                  <a:srgbClr val="800D02"/>
                </a:solidFill>
              </a:rPr>
              <a:t>Should</a:t>
            </a:r>
            <a:r>
              <a:rPr sz="3500" spc="-110" dirty="0">
                <a:solidFill>
                  <a:srgbClr val="800D02"/>
                </a:solidFill>
              </a:rPr>
              <a:t> </a:t>
            </a:r>
            <a:r>
              <a:rPr sz="3500" spc="-60" dirty="0">
                <a:solidFill>
                  <a:srgbClr val="800D02"/>
                </a:solidFill>
              </a:rPr>
              <a:t>Race</a:t>
            </a:r>
            <a:r>
              <a:rPr sz="3500" spc="-114" dirty="0">
                <a:solidFill>
                  <a:srgbClr val="800D02"/>
                </a:solidFill>
              </a:rPr>
              <a:t> </a:t>
            </a:r>
            <a:r>
              <a:rPr sz="3500" spc="-25" dirty="0">
                <a:solidFill>
                  <a:srgbClr val="800D02"/>
                </a:solidFill>
              </a:rPr>
              <a:t>Be?</a:t>
            </a:r>
            <a:endParaRPr sz="35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29002" y="4118339"/>
            <a:ext cx="6404098" cy="94106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05936" y="2332518"/>
            <a:ext cx="7991475" cy="268414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379095" marR="5080" indent="-367030">
              <a:lnSpc>
                <a:spcPts val="2490"/>
              </a:lnSpc>
              <a:spcBef>
                <a:spcPts val="375"/>
              </a:spcBef>
              <a:buClr>
                <a:srgbClr val="000000"/>
              </a:buClr>
              <a:buAutoNum type="arabicPeriod"/>
              <a:tabLst>
                <a:tab pos="379095" algn="l"/>
              </a:tabLst>
            </a:pP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However</a:t>
            </a:r>
            <a:r>
              <a:rPr sz="2250" spc="-1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we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choose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to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answer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that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question,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we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want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to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have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spc="-50" dirty="0">
                <a:solidFill>
                  <a:srgbClr val="FFFFFF"/>
                </a:solidFill>
                <a:latin typeface="Impact"/>
                <a:cs typeface="Impact"/>
              </a:rPr>
              <a:t>a 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theologically-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informed</a:t>
            </a:r>
            <a:r>
              <a:rPr sz="2250" spc="-2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(and</a:t>
            </a:r>
            <a:r>
              <a:rPr sz="22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therefore</a:t>
            </a:r>
            <a:r>
              <a:rPr sz="22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biblically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oriented)</a:t>
            </a:r>
            <a:r>
              <a:rPr sz="22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way</a:t>
            </a:r>
            <a:r>
              <a:rPr sz="22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spc="-25" dirty="0">
                <a:solidFill>
                  <a:srgbClr val="FFFFFF"/>
                </a:solidFill>
                <a:latin typeface="Impact"/>
                <a:cs typeface="Impact"/>
              </a:rPr>
              <a:t>of 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speaking.</a:t>
            </a:r>
            <a:endParaRPr sz="2250">
              <a:latin typeface="Impact"/>
              <a:cs typeface="Impact"/>
            </a:endParaRPr>
          </a:p>
          <a:p>
            <a:pPr marL="379095" indent="-366395">
              <a:lnSpc>
                <a:spcPct val="100000"/>
              </a:lnSpc>
              <a:spcBef>
                <a:spcPts val="1590"/>
              </a:spcBef>
              <a:buClr>
                <a:srgbClr val="000000"/>
              </a:buClr>
              <a:buAutoNum type="arabicPeriod"/>
              <a:tabLst>
                <a:tab pos="379095" algn="l"/>
              </a:tabLst>
            </a:pP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But</a:t>
            </a:r>
            <a:r>
              <a:rPr sz="2250" spc="-2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that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raises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a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complicated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question…</a:t>
            </a:r>
            <a:endParaRPr sz="2250">
              <a:latin typeface="Impact"/>
              <a:cs typeface="Impact"/>
            </a:endParaRPr>
          </a:p>
          <a:p>
            <a:pPr marL="2542540" marR="553720" indent="-926465">
              <a:lnSpc>
                <a:spcPct val="103800"/>
              </a:lnSpc>
              <a:spcBef>
                <a:spcPts val="2290"/>
              </a:spcBef>
            </a:pP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How</a:t>
            </a:r>
            <a:r>
              <a:rPr sz="26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Does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Bible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Relate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to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Topics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that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25" dirty="0">
                <a:solidFill>
                  <a:srgbClr val="FFFFFF"/>
                </a:solidFill>
                <a:latin typeface="Impact"/>
                <a:cs typeface="Impact"/>
              </a:rPr>
              <a:t>it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does</a:t>
            </a:r>
            <a:r>
              <a:rPr sz="26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not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explicitly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10" dirty="0">
                <a:solidFill>
                  <a:srgbClr val="FFFFFF"/>
                </a:solidFill>
                <a:latin typeface="Impact"/>
                <a:cs typeface="Impact"/>
              </a:rPr>
              <a:t>mention?</a:t>
            </a:r>
            <a:endParaRPr sz="265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29002" y="1288769"/>
            <a:ext cx="6404098" cy="94107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1753" rIns="0" bIns="0" rtlCol="0">
            <a:spAutoFit/>
          </a:bodyPr>
          <a:lstStyle/>
          <a:p>
            <a:pPr marL="2542540" marR="5080" indent="-926465">
              <a:lnSpc>
                <a:spcPct val="103800"/>
              </a:lnSpc>
              <a:spcBef>
                <a:spcPts val="10"/>
              </a:spcBef>
            </a:pPr>
            <a:r>
              <a:rPr dirty="0"/>
              <a:t>How</a:t>
            </a:r>
            <a:r>
              <a:rPr spc="35" dirty="0"/>
              <a:t> </a:t>
            </a:r>
            <a:r>
              <a:rPr dirty="0"/>
              <a:t>Does</a:t>
            </a:r>
            <a:r>
              <a:rPr spc="45" dirty="0"/>
              <a:t> </a:t>
            </a:r>
            <a:r>
              <a:rPr dirty="0"/>
              <a:t>the</a:t>
            </a:r>
            <a:r>
              <a:rPr spc="45" dirty="0"/>
              <a:t> </a:t>
            </a:r>
            <a:r>
              <a:rPr dirty="0"/>
              <a:t>Bible</a:t>
            </a:r>
            <a:r>
              <a:rPr spc="45" dirty="0"/>
              <a:t> </a:t>
            </a:r>
            <a:r>
              <a:rPr dirty="0"/>
              <a:t>Relate</a:t>
            </a:r>
            <a:r>
              <a:rPr spc="45" dirty="0"/>
              <a:t> </a:t>
            </a:r>
            <a:r>
              <a:rPr dirty="0"/>
              <a:t>to</a:t>
            </a:r>
            <a:r>
              <a:rPr spc="45" dirty="0"/>
              <a:t> </a:t>
            </a:r>
            <a:r>
              <a:rPr dirty="0"/>
              <a:t>Topics</a:t>
            </a:r>
            <a:r>
              <a:rPr spc="45" dirty="0"/>
              <a:t> </a:t>
            </a:r>
            <a:r>
              <a:rPr dirty="0"/>
              <a:t>that</a:t>
            </a:r>
            <a:r>
              <a:rPr spc="45" dirty="0"/>
              <a:t> </a:t>
            </a:r>
            <a:r>
              <a:rPr spc="-25" dirty="0"/>
              <a:t>it </a:t>
            </a:r>
            <a:r>
              <a:rPr dirty="0"/>
              <a:t>does</a:t>
            </a:r>
            <a:r>
              <a:rPr spc="40" dirty="0"/>
              <a:t> </a:t>
            </a:r>
            <a:r>
              <a:rPr dirty="0"/>
              <a:t>not</a:t>
            </a:r>
            <a:r>
              <a:rPr spc="50" dirty="0"/>
              <a:t> </a:t>
            </a:r>
            <a:r>
              <a:rPr dirty="0"/>
              <a:t>explicitly</a:t>
            </a:r>
            <a:r>
              <a:rPr spc="50" dirty="0"/>
              <a:t> </a:t>
            </a:r>
            <a:r>
              <a:rPr spc="-10" dirty="0"/>
              <a:t>mention?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29002" y="1288769"/>
            <a:ext cx="6404098" cy="94107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10451" y="1333811"/>
            <a:ext cx="5837555" cy="853440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938530" marR="5080" indent="-926465">
              <a:lnSpc>
                <a:spcPct val="103800"/>
              </a:lnSpc>
              <a:spcBef>
                <a:spcPts val="10"/>
              </a:spcBef>
            </a:pPr>
            <a:r>
              <a:rPr dirty="0"/>
              <a:t>How</a:t>
            </a:r>
            <a:r>
              <a:rPr spc="35" dirty="0"/>
              <a:t> </a:t>
            </a:r>
            <a:r>
              <a:rPr dirty="0"/>
              <a:t>Does</a:t>
            </a:r>
            <a:r>
              <a:rPr spc="45" dirty="0"/>
              <a:t> </a:t>
            </a:r>
            <a:r>
              <a:rPr dirty="0"/>
              <a:t>the</a:t>
            </a:r>
            <a:r>
              <a:rPr spc="45" dirty="0"/>
              <a:t> </a:t>
            </a:r>
            <a:r>
              <a:rPr dirty="0"/>
              <a:t>Bible</a:t>
            </a:r>
            <a:r>
              <a:rPr spc="45" dirty="0"/>
              <a:t> </a:t>
            </a:r>
            <a:r>
              <a:rPr dirty="0"/>
              <a:t>Relate</a:t>
            </a:r>
            <a:r>
              <a:rPr spc="45" dirty="0"/>
              <a:t> </a:t>
            </a:r>
            <a:r>
              <a:rPr dirty="0"/>
              <a:t>to</a:t>
            </a:r>
            <a:r>
              <a:rPr spc="45" dirty="0"/>
              <a:t> </a:t>
            </a:r>
            <a:r>
              <a:rPr dirty="0"/>
              <a:t>Topics</a:t>
            </a:r>
            <a:r>
              <a:rPr spc="45" dirty="0"/>
              <a:t> </a:t>
            </a:r>
            <a:r>
              <a:rPr dirty="0"/>
              <a:t>that</a:t>
            </a:r>
            <a:r>
              <a:rPr spc="45" dirty="0"/>
              <a:t> </a:t>
            </a:r>
            <a:r>
              <a:rPr spc="-25" dirty="0"/>
              <a:t>it </a:t>
            </a:r>
            <a:r>
              <a:rPr dirty="0"/>
              <a:t>does</a:t>
            </a:r>
            <a:r>
              <a:rPr spc="40" dirty="0"/>
              <a:t> </a:t>
            </a:r>
            <a:r>
              <a:rPr dirty="0"/>
              <a:t>not</a:t>
            </a:r>
            <a:r>
              <a:rPr spc="50" dirty="0"/>
              <a:t> </a:t>
            </a:r>
            <a:r>
              <a:rPr dirty="0"/>
              <a:t>explicitly</a:t>
            </a:r>
            <a:r>
              <a:rPr spc="50" dirty="0"/>
              <a:t> </a:t>
            </a:r>
            <a:r>
              <a:rPr spc="-10" dirty="0"/>
              <a:t>mention?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987166" y="2321943"/>
            <a:ext cx="8085455" cy="1778000"/>
            <a:chOff x="987166" y="2321943"/>
            <a:chExt cx="8085455" cy="177800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87166" y="2321943"/>
              <a:ext cx="8085396" cy="177800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7738" y="2480480"/>
              <a:ext cx="153356" cy="15335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7738" y="3130085"/>
              <a:ext cx="153356" cy="153356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7738" y="3779690"/>
              <a:ext cx="153356" cy="153356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T1:</a:t>
            </a:r>
            <a:r>
              <a:rPr spc="30" dirty="0"/>
              <a:t> </a:t>
            </a:r>
            <a:r>
              <a:rPr dirty="0"/>
              <a:t>A</a:t>
            </a:r>
            <a:r>
              <a:rPr spc="45" dirty="0"/>
              <a:t> </a:t>
            </a:r>
            <a:r>
              <a:rPr dirty="0"/>
              <a:t>Theological</a:t>
            </a:r>
            <a:r>
              <a:rPr spc="40" dirty="0"/>
              <a:t> </a:t>
            </a:r>
            <a:r>
              <a:rPr dirty="0"/>
              <a:t>Claim</a:t>
            </a:r>
            <a:r>
              <a:rPr spc="45" dirty="0"/>
              <a:t> </a:t>
            </a:r>
            <a:r>
              <a:rPr dirty="0"/>
              <a:t>is</a:t>
            </a:r>
            <a:r>
              <a:rPr spc="40" dirty="0"/>
              <a:t> </a:t>
            </a:r>
            <a:r>
              <a:rPr dirty="0"/>
              <a:t>a</a:t>
            </a:r>
            <a:r>
              <a:rPr spc="45" dirty="0"/>
              <a:t> </a:t>
            </a:r>
            <a:r>
              <a:rPr dirty="0"/>
              <a:t>DIRECT</a:t>
            </a:r>
            <a:r>
              <a:rPr spc="40" dirty="0"/>
              <a:t> </a:t>
            </a:r>
            <a:r>
              <a:rPr dirty="0"/>
              <a:t>TRANSLATION</a:t>
            </a:r>
            <a:r>
              <a:rPr spc="40" dirty="0"/>
              <a:t> </a:t>
            </a:r>
            <a:r>
              <a:rPr dirty="0"/>
              <a:t>of</a:t>
            </a:r>
            <a:r>
              <a:rPr spc="45" dirty="0"/>
              <a:t> </a:t>
            </a:r>
            <a:r>
              <a:rPr spc="-10" dirty="0"/>
              <a:t>Scripture</a:t>
            </a:r>
          </a:p>
          <a:p>
            <a:pPr marL="12700">
              <a:lnSpc>
                <a:spcPct val="100000"/>
              </a:lnSpc>
              <a:spcBef>
                <a:spcPts val="2175"/>
              </a:spcBef>
            </a:pPr>
            <a:r>
              <a:rPr dirty="0"/>
              <a:t>T2:</a:t>
            </a:r>
            <a:r>
              <a:rPr spc="40" dirty="0"/>
              <a:t> </a:t>
            </a:r>
            <a:r>
              <a:rPr dirty="0"/>
              <a:t>A</a:t>
            </a:r>
            <a:r>
              <a:rPr spc="40" dirty="0"/>
              <a:t> </a:t>
            </a:r>
            <a:r>
              <a:rPr dirty="0"/>
              <a:t>Theological</a:t>
            </a:r>
            <a:r>
              <a:rPr spc="35" dirty="0"/>
              <a:t> </a:t>
            </a:r>
            <a:r>
              <a:rPr dirty="0"/>
              <a:t>Claim</a:t>
            </a:r>
            <a:r>
              <a:rPr spc="40" dirty="0"/>
              <a:t> </a:t>
            </a:r>
            <a:r>
              <a:rPr dirty="0"/>
              <a:t>is</a:t>
            </a:r>
            <a:r>
              <a:rPr spc="40" dirty="0"/>
              <a:t> </a:t>
            </a:r>
            <a:r>
              <a:rPr dirty="0"/>
              <a:t>an</a:t>
            </a:r>
            <a:r>
              <a:rPr spc="40" dirty="0"/>
              <a:t> </a:t>
            </a:r>
            <a:r>
              <a:rPr dirty="0"/>
              <a:t>ENTAILMENT</a:t>
            </a:r>
            <a:r>
              <a:rPr spc="40" dirty="0"/>
              <a:t> </a:t>
            </a:r>
            <a:r>
              <a:rPr dirty="0"/>
              <a:t>of</a:t>
            </a:r>
            <a:r>
              <a:rPr spc="35" dirty="0"/>
              <a:t> </a:t>
            </a:r>
            <a:r>
              <a:rPr spc="-10" dirty="0"/>
              <a:t>Scripture</a:t>
            </a:r>
          </a:p>
          <a:p>
            <a:pPr marL="12700">
              <a:lnSpc>
                <a:spcPct val="100000"/>
              </a:lnSpc>
              <a:spcBef>
                <a:spcPts val="2175"/>
              </a:spcBef>
            </a:pPr>
            <a:r>
              <a:rPr dirty="0"/>
              <a:t>T3:</a:t>
            </a:r>
            <a:r>
              <a:rPr spc="30" dirty="0"/>
              <a:t> </a:t>
            </a:r>
            <a:r>
              <a:rPr dirty="0"/>
              <a:t>A</a:t>
            </a:r>
            <a:r>
              <a:rPr spc="40" dirty="0"/>
              <a:t> </a:t>
            </a:r>
            <a:r>
              <a:rPr dirty="0"/>
              <a:t>Theological</a:t>
            </a:r>
            <a:r>
              <a:rPr spc="40" dirty="0"/>
              <a:t> </a:t>
            </a:r>
            <a:r>
              <a:rPr dirty="0"/>
              <a:t>Claim</a:t>
            </a:r>
            <a:r>
              <a:rPr spc="40" dirty="0"/>
              <a:t> </a:t>
            </a:r>
            <a:r>
              <a:rPr dirty="0"/>
              <a:t>is</a:t>
            </a:r>
            <a:r>
              <a:rPr spc="515" dirty="0"/>
              <a:t> </a:t>
            </a:r>
            <a:r>
              <a:rPr dirty="0"/>
              <a:t>INDUCTIVELY</a:t>
            </a:r>
            <a:r>
              <a:rPr spc="40" dirty="0"/>
              <a:t> </a:t>
            </a:r>
            <a:r>
              <a:rPr dirty="0"/>
              <a:t>related</a:t>
            </a:r>
            <a:r>
              <a:rPr spc="40" dirty="0"/>
              <a:t> </a:t>
            </a:r>
            <a:r>
              <a:rPr dirty="0"/>
              <a:t>to</a:t>
            </a:r>
            <a:r>
              <a:rPr spc="40" dirty="0"/>
              <a:t> </a:t>
            </a:r>
            <a:r>
              <a:rPr spc="-10" dirty="0"/>
              <a:t>Scripture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29002" y="1288769"/>
            <a:ext cx="6404098" cy="94107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10451" y="1333811"/>
            <a:ext cx="5837555" cy="853440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938530" marR="5080" indent="-926465">
              <a:lnSpc>
                <a:spcPct val="103800"/>
              </a:lnSpc>
              <a:spcBef>
                <a:spcPts val="10"/>
              </a:spcBef>
            </a:pPr>
            <a:r>
              <a:rPr dirty="0"/>
              <a:t>How</a:t>
            </a:r>
            <a:r>
              <a:rPr spc="35" dirty="0"/>
              <a:t> </a:t>
            </a:r>
            <a:r>
              <a:rPr dirty="0"/>
              <a:t>Does</a:t>
            </a:r>
            <a:r>
              <a:rPr spc="45" dirty="0"/>
              <a:t> </a:t>
            </a:r>
            <a:r>
              <a:rPr dirty="0"/>
              <a:t>the</a:t>
            </a:r>
            <a:r>
              <a:rPr spc="45" dirty="0"/>
              <a:t> </a:t>
            </a:r>
            <a:r>
              <a:rPr dirty="0"/>
              <a:t>Bible</a:t>
            </a:r>
            <a:r>
              <a:rPr spc="45" dirty="0"/>
              <a:t> </a:t>
            </a:r>
            <a:r>
              <a:rPr dirty="0"/>
              <a:t>Relate</a:t>
            </a:r>
            <a:r>
              <a:rPr spc="45" dirty="0"/>
              <a:t> </a:t>
            </a:r>
            <a:r>
              <a:rPr dirty="0"/>
              <a:t>to</a:t>
            </a:r>
            <a:r>
              <a:rPr spc="45" dirty="0"/>
              <a:t> </a:t>
            </a:r>
            <a:r>
              <a:rPr dirty="0"/>
              <a:t>Topics</a:t>
            </a:r>
            <a:r>
              <a:rPr spc="45" dirty="0"/>
              <a:t> </a:t>
            </a:r>
            <a:r>
              <a:rPr dirty="0"/>
              <a:t>that</a:t>
            </a:r>
            <a:r>
              <a:rPr spc="45" dirty="0"/>
              <a:t> </a:t>
            </a:r>
            <a:r>
              <a:rPr spc="-25" dirty="0"/>
              <a:t>it </a:t>
            </a:r>
            <a:r>
              <a:rPr dirty="0"/>
              <a:t>does</a:t>
            </a:r>
            <a:r>
              <a:rPr spc="40" dirty="0"/>
              <a:t> </a:t>
            </a:r>
            <a:r>
              <a:rPr dirty="0"/>
              <a:t>not</a:t>
            </a:r>
            <a:r>
              <a:rPr spc="50" dirty="0"/>
              <a:t> </a:t>
            </a:r>
            <a:r>
              <a:rPr dirty="0"/>
              <a:t>explicitly</a:t>
            </a:r>
            <a:r>
              <a:rPr spc="50" dirty="0"/>
              <a:t> </a:t>
            </a:r>
            <a:r>
              <a:rPr spc="-10" dirty="0"/>
              <a:t>mention?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543518" y="2321943"/>
            <a:ext cx="8529320" cy="4291330"/>
            <a:chOff x="543518" y="2321943"/>
            <a:chExt cx="8529320" cy="429133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87166" y="2321943"/>
              <a:ext cx="8085396" cy="177800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7738" y="2480480"/>
              <a:ext cx="153356" cy="15335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7738" y="3130085"/>
              <a:ext cx="153356" cy="153356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7738" y="3779690"/>
              <a:ext cx="153356" cy="153356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43518" y="2761380"/>
              <a:ext cx="7687314" cy="3851824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879466" y="4911329"/>
              <a:ext cx="117147" cy="140576"/>
            </a:xfrm>
            <a:prstGeom prst="rect">
              <a:avLst/>
            </a:prstGeom>
          </p:spPr>
        </p:pic>
      </p:grpSp>
      <p:sp>
        <p:nvSpPr>
          <p:cNvPr id="11" name="object 1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T1:</a:t>
            </a:r>
            <a:r>
              <a:rPr spc="25" dirty="0"/>
              <a:t> </a:t>
            </a:r>
            <a:r>
              <a:rPr dirty="0"/>
              <a:t>A</a:t>
            </a:r>
            <a:r>
              <a:rPr spc="40" dirty="0"/>
              <a:t> </a:t>
            </a:r>
            <a:r>
              <a:rPr dirty="0"/>
              <a:t>Theological</a:t>
            </a:r>
            <a:r>
              <a:rPr spc="35" dirty="0"/>
              <a:t> </a:t>
            </a:r>
            <a:r>
              <a:rPr dirty="0"/>
              <a:t>Claim</a:t>
            </a:r>
            <a:r>
              <a:rPr spc="40" dirty="0"/>
              <a:t> </a:t>
            </a:r>
            <a:r>
              <a:rPr dirty="0"/>
              <a:t>is</a:t>
            </a:r>
            <a:r>
              <a:rPr spc="35" dirty="0"/>
              <a:t> </a:t>
            </a:r>
            <a:r>
              <a:rPr dirty="0"/>
              <a:t>a</a:t>
            </a:r>
            <a:r>
              <a:rPr spc="35" dirty="0"/>
              <a:t> </a:t>
            </a:r>
            <a:r>
              <a:rPr dirty="0">
                <a:solidFill>
                  <a:srgbClr val="A21F1C"/>
                </a:solidFill>
              </a:rPr>
              <a:t>DIRECT</a:t>
            </a:r>
            <a:r>
              <a:rPr spc="45" dirty="0">
                <a:solidFill>
                  <a:srgbClr val="A21F1C"/>
                </a:solidFill>
              </a:rPr>
              <a:t> </a:t>
            </a:r>
            <a:r>
              <a:rPr dirty="0">
                <a:solidFill>
                  <a:srgbClr val="A21F1C"/>
                </a:solidFill>
              </a:rPr>
              <a:t>TRANSLATION</a:t>
            </a:r>
            <a:r>
              <a:rPr spc="55" dirty="0">
                <a:solidFill>
                  <a:srgbClr val="A21F1C"/>
                </a:solidFill>
              </a:rPr>
              <a:t> </a:t>
            </a:r>
            <a:r>
              <a:rPr dirty="0"/>
              <a:t>of</a:t>
            </a:r>
            <a:r>
              <a:rPr spc="40" dirty="0"/>
              <a:t> </a:t>
            </a:r>
            <a:r>
              <a:rPr spc="-10" dirty="0"/>
              <a:t>Scripture</a:t>
            </a:r>
          </a:p>
          <a:p>
            <a:pPr marL="12700">
              <a:lnSpc>
                <a:spcPct val="100000"/>
              </a:lnSpc>
              <a:spcBef>
                <a:spcPts val="2175"/>
              </a:spcBef>
            </a:pPr>
            <a:r>
              <a:rPr dirty="0"/>
              <a:t>T2:</a:t>
            </a:r>
            <a:r>
              <a:rPr spc="40" dirty="0"/>
              <a:t> </a:t>
            </a:r>
            <a:r>
              <a:rPr dirty="0"/>
              <a:t>A</a:t>
            </a:r>
            <a:r>
              <a:rPr spc="40" dirty="0"/>
              <a:t> </a:t>
            </a:r>
            <a:r>
              <a:rPr dirty="0"/>
              <a:t>Theological</a:t>
            </a:r>
            <a:r>
              <a:rPr spc="35" dirty="0"/>
              <a:t> </a:t>
            </a:r>
            <a:r>
              <a:rPr dirty="0"/>
              <a:t>Claim</a:t>
            </a:r>
            <a:r>
              <a:rPr spc="40" dirty="0"/>
              <a:t> </a:t>
            </a:r>
            <a:r>
              <a:rPr dirty="0"/>
              <a:t>is</a:t>
            </a:r>
            <a:r>
              <a:rPr spc="40" dirty="0"/>
              <a:t> </a:t>
            </a:r>
            <a:r>
              <a:rPr dirty="0"/>
              <a:t>an</a:t>
            </a:r>
            <a:r>
              <a:rPr spc="40" dirty="0"/>
              <a:t> </a:t>
            </a:r>
            <a:r>
              <a:rPr dirty="0"/>
              <a:t>ENTAILMENT</a:t>
            </a:r>
            <a:r>
              <a:rPr spc="40" dirty="0"/>
              <a:t> </a:t>
            </a:r>
            <a:r>
              <a:rPr dirty="0"/>
              <a:t>of</a:t>
            </a:r>
            <a:r>
              <a:rPr spc="35" dirty="0"/>
              <a:t> </a:t>
            </a:r>
            <a:r>
              <a:rPr spc="-10" dirty="0"/>
              <a:t>Scripture</a:t>
            </a:r>
          </a:p>
          <a:p>
            <a:pPr marL="12700">
              <a:lnSpc>
                <a:spcPct val="100000"/>
              </a:lnSpc>
              <a:spcBef>
                <a:spcPts val="2175"/>
              </a:spcBef>
            </a:pPr>
            <a:r>
              <a:rPr dirty="0"/>
              <a:t>T3:</a:t>
            </a:r>
            <a:r>
              <a:rPr spc="30" dirty="0"/>
              <a:t> </a:t>
            </a:r>
            <a:r>
              <a:rPr dirty="0"/>
              <a:t>A</a:t>
            </a:r>
            <a:r>
              <a:rPr spc="40" dirty="0"/>
              <a:t> </a:t>
            </a:r>
            <a:r>
              <a:rPr dirty="0"/>
              <a:t>Theological</a:t>
            </a:r>
            <a:r>
              <a:rPr spc="40" dirty="0"/>
              <a:t> </a:t>
            </a:r>
            <a:r>
              <a:rPr dirty="0"/>
              <a:t>Claim</a:t>
            </a:r>
            <a:r>
              <a:rPr spc="40" dirty="0"/>
              <a:t> </a:t>
            </a:r>
            <a:r>
              <a:rPr dirty="0"/>
              <a:t>is</a:t>
            </a:r>
            <a:r>
              <a:rPr spc="515" dirty="0"/>
              <a:t> </a:t>
            </a:r>
            <a:r>
              <a:rPr dirty="0"/>
              <a:t>INDUCTIVELY</a:t>
            </a:r>
            <a:r>
              <a:rPr spc="40" dirty="0"/>
              <a:t> </a:t>
            </a:r>
            <a:r>
              <a:rPr dirty="0"/>
              <a:t>related</a:t>
            </a:r>
            <a:r>
              <a:rPr spc="40" dirty="0"/>
              <a:t> </a:t>
            </a:r>
            <a:r>
              <a:rPr dirty="0"/>
              <a:t>to</a:t>
            </a:r>
            <a:r>
              <a:rPr spc="40" dirty="0"/>
              <a:t> </a:t>
            </a:r>
            <a:r>
              <a:rPr spc="-10" dirty="0"/>
              <a:t>Scripture</a:t>
            </a:r>
          </a:p>
          <a:p>
            <a:pPr>
              <a:lnSpc>
                <a:spcPct val="100000"/>
              </a:lnSpc>
            </a:pPr>
            <a:endParaRPr sz="3000"/>
          </a:p>
          <a:p>
            <a:pPr marL="880110" marR="1569085">
              <a:lnSpc>
                <a:spcPct val="102400"/>
              </a:lnSpc>
              <a:spcBef>
                <a:spcPts val="2310"/>
              </a:spcBef>
            </a:pPr>
            <a:r>
              <a:rPr sz="2250" dirty="0"/>
              <a:t>All</a:t>
            </a:r>
            <a:r>
              <a:rPr sz="2250" spc="-25" dirty="0"/>
              <a:t> </a:t>
            </a:r>
            <a:r>
              <a:rPr sz="2250" dirty="0"/>
              <a:t>you</a:t>
            </a:r>
            <a:r>
              <a:rPr sz="2250" spc="-10" dirty="0"/>
              <a:t> </a:t>
            </a:r>
            <a:r>
              <a:rPr sz="2250" dirty="0"/>
              <a:t>need</a:t>
            </a:r>
            <a:r>
              <a:rPr sz="2250" spc="-10" dirty="0"/>
              <a:t> </a:t>
            </a:r>
            <a:r>
              <a:rPr sz="2250" dirty="0"/>
              <a:t>is</a:t>
            </a:r>
            <a:r>
              <a:rPr sz="2250" spc="-15" dirty="0"/>
              <a:t> </a:t>
            </a:r>
            <a:r>
              <a:rPr sz="2250" dirty="0"/>
              <a:t>the</a:t>
            </a:r>
            <a:r>
              <a:rPr sz="2250" spc="-15" dirty="0"/>
              <a:t> </a:t>
            </a:r>
            <a:r>
              <a:rPr sz="2250" dirty="0"/>
              <a:t>necessary</a:t>
            </a:r>
            <a:r>
              <a:rPr sz="2250" spc="-15" dirty="0"/>
              <a:t> </a:t>
            </a:r>
            <a:r>
              <a:rPr sz="2250" dirty="0"/>
              <a:t>language</a:t>
            </a:r>
            <a:r>
              <a:rPr sz="2250" spc="-10" dirty="0"/>
              <a:t> tools </a:t>
            </a:r>
            <a:r>
              <a:rPr sz="2250" dirty="0"/>
              <a:t>(Greek,</a:t>
            </a:r>
            <a:r>
              <a:rPr sz="2250" spc="-10" dirty="0"/>
              <a:t> </a:t>
            </a:r>
            <a:r>
              <a:rPr sz="2250" dirty="0"/>
              <a:t>Hebrew)</a:t>
            </a:r>
            <a:r>
              <a:rPr sz="2250" spc="-10" dirty="0"/>
              <a:t> </a:t>
            </a:r>
            <a:r>
              <a:rPr sz="2250" dirty="0"/>
              <a:t>and</a:t>
            </a:r>
            <a:r>
              <a:rPr sz="2250" spc="-10" dirty="0"/>
              <a:t> </a:t>
            </a:r>
            <a:r>
              <a:rPr sz="2250" dirty="0"/>
              <a:t>translate</a:t>
            </a:r>
            <a:r>
              <a:rPr sz="2250" spc="-10" dirty="0"/>
              <a:t> </a:t>
            </a:r>
            <a:r>
              <a:rPr sz="2250" dirty="0"/>
              <a:t>it</a:t>
            </a:r>
            <a:r>
              <a:rPr sz="2250" spc="-10" dirty="0"/>
              <a:t> </a:t>
            </a:r>
            <a:r>
              <a:rPr sz="2250" dirty="0"/>
              <a:t>into</a:t>
            </a:r>
            <a:r>
              <a:rPr sz="2250" spc="-10" dirty="0"/>
              <a:t> </a:t>
            </a:r>
            <a:r>
              <a:rPr sz="2250" spc="-20" dirty="0"/>
              <a:t>your </a:t>
            </a:r>
            <a:r>
              <a:rPr sz="2250" spc="-10" dirty="0"/>
              <a:t>language.</a:t>
            </a:r>
            <a:endParaRPr sz="225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29002" y="1288769"/>
            <a:ext cx="6404098" cy="94107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10451" y="1333811"/>
            <a:ext cx="5837555" cy="853440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938530" marR="5080" indent="-926465">
              <a:lnSpc>
                <a:spcPct val="103800"/>
              </a:lnSpc>
              <a:spcBef>
                <a:spcPts val="10"/>
              </a:spcBef>
            </a:pPr>
            <a:r>
              <a:rPr dirty="0"/>
              <a:t>How</a:t>
            </a:r>
            <a:r>
              <a:rPr spc="35" dirty="0"/>
              <a:t> </a:t>
            </a:r>
            <a:r>
              <a:rPr dirty="0"/>
              <a:t>Does</a:t>
            </a:r>
            <a:r>
              <a:rPr spc="45" dirty="0"/>
              <a:t> </a:t>
            </a:r>
            <a:r>
              <a:rPr dirty="0"/>
              <a:t>the</a:t>
            </a:r>
            <a:r>
              <a:rPr spc="45" dirty="0"/>
              <a:t> </a:t>
            </a:r>
            <a:r>
              <a:rPr dirty="0"/>
              <a:t>Bible</a:t>
            </a:r>
            <a:r>
              <a:rPr spc="45" dirty="0"/>
              <a:t> </a:t>
            </a:r>
            <a:r>
              <a:rPr dirty="0"/>
              <a:t>Relate</a:t>
            </a:r>
            <a:r>
              <a:rPr spc="45" dirty="0"/>
              <a:t> </a:t>
            </a:r>
            <a:r>
              <a:rPr dirty="0"/>
              <a:t>to</a:t>
            </a:r>
            <a:r>
              <a:rPr spc="45" dirty="0"/>
              <a:t> </a:t>
            </a:r>
            <a:r>
              <a:rPr dirty="0"/>
              <a:t>Topics</a:t>
            </a:r>
            <a:r>
              <a:rPr spc="45" dirty="0"/>
              <a:t> </a:t>
            </a:r>
            <a:r>
              <a:rPr dirty="0"/>
              <a:t>that</a:t>
            </a:r>
            <a:r>
              <a:rPr spc="45" dirty="0"/>
              <a:t> </a:t>
            </a:r>
            <a:r>
              <a:rPr spc="-25" dirty="0"/>
              <a:t>it </a:t>
            </a:r>
            <a:r>
              <a:rPr dirty="0"/>
              <a:t>does</a:t>
            </a:r>
            <a:r>
              <a:rPr spc="40" dirty="0"/>
              <a:t> </a:t>
            </a:r>
            <a:r>
              <a:rPr dirty="0"/>
              <a:t>not</a:t>
            </a:r>
            <a:r>
              <a:rPr spc="50" dirty="0"/>
              <a:t> </a:t>
            </a:r>
            <a:r>
              <a:rPr dirty="0"/>
              <a:t>explicitly</a:t>
            </a:r>
            <a:r>
              <a:rPr spc="50" dirty="0"/>
              <a:t> </a:t>
            </a:r>
            <a:r>
              <a:rPr spc="-10" dirty="0"/>
              <a:t>mention?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543518" y="2321943"/>
            <a:ext cx="8529320" cy="4291330"/>
            <a:chOff x="543518" y="2321943"/>
            <a:chExt cx="8529320" cy="429133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87166" y="2321943"/>
              <a:ext cx="8085396" cy="177800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7738" y="2480480"/>
              <a:ext cx="153356" cy="15335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7738" y="3130085"/>
              <a:ext cx="153356" cy="153356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7738" y="3779690"/>
              <a:ext cx="153356" cy="153356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43518" y="2761380"/>
              <a:ext cx="7687314" cy="3851824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879466" y="4911329"/>
              <a:ext cx="117147" cy="140576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879466" y="5964318"/>
              <a:ext cx="117147" cy="140576"/>
            </a:xfrm>
            <a:prstGeom prst="rect">
              <a:avLst/>
            </a:prstGeom>
          </p:spPr>
        </p:pic>
      </p:grpSp>
      <p:sp>
        <p:nvSpPr>
          <p:cNvPr id="12" name="object 1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T1:</a:t>
            </a:r>
            <a:r>
              <a:rPr spc="25" dirty="0"/>
              <a:t> </a:t>
            </a:r>
            <a:r>
              <a:rPr dirty="0"/>
              <a:t>A</a:t>
            </a:r>
            <a:r>
              <a:rPr spc="40" dirty="0"/>
              <a:t> </a:t>
            </a:r>
            <a:r>
              <a:rPr dirty="0"/>
              <a:t>Theological</a:t>
            </a:r>
            <a:r>
              <a:rPr spc="35" dirty="0"/>
              <a:t> </a:t>
            </a:r>
            <a:r>
              <a:rPr dirty="0"/>
              <a:t>Claim</a:t>
            </a:r>
            <a:r>
              <a:rPr spc="40" dirty="0"/>
              <a:t> </a:t>
            </a:r>
            <a:r>
              <a:rPr dirty="0"/>
              <a:t>is</a:t>
            </a:r>
            <a:r>
              <a:rPr spc="35" dirty="0"/>
              <a:t> </a:t>
            </a:r>
            <a:r>
              <a:rPr dirty="0"/>
              <a:t>a</a:t>
            </a:r>
            <a:r>
              <a:rPr spc="35" dirty="0"/>
              <a:t> </a:t>
            </a:r>
            <a:r>
              <a:rPr dirty="0">
                <a:solidFill>
                  <a:srgbClr val="A21F1C"/>
                </a:solidFill>
              </a:rPr>
              <a:t>DIRECT</a:t>
            </a:r>
            <a:r>
              <a:rPr spc="45" dirty="0">
                <a:solidFill>
                  <a:srgbClr val="A21F1C"/>
                </a:solidFill>
              </a:rPr>
              <a:t> </a:t>
            </a:r>
            <a:r>
              <a:rPr dirty="0">
                <a:solidFill>
                  <a:srgbClr val="A21F1C"/>
                </a:solidFill>
              </a:rPr>
              <a:t>TRANSLATION</a:t>
            </a:r>
            <a:r>
              <a:rPr spc="55" dirty="0">
                <a:solidFill>
                  <a:srgbClr val="A21F1C"/>
                </a:solidFill>
              </a:rPr>
              <a:t> </a:t>
            </a:r>
            <a:r>
              <a:rPr dirty="0"/>
              <a:t>of</a:t>
            </a:r>
            <a:r>
              <a:rPr spc="40" dirty="0"/>
              <a:t> </a:t>
            </a:r>
            <a:r>
              <a:rPr spc="-10" dirty="0"/>
              <a:t>Scripture</a:t>
            </a:r>
          </a:p>
          <a:p>
            <a:pPr marL="12700">
              <a:lnSpc>
                <a:spcPct val="100000"/>
              </a:lnSpc>
              <a:spcBef>
                <a:spcPts val="2175"/>
              </a:spcBef>
            </a:pPr>
            <a:r>
              <a:rPr dirty="0"/>
              <a:t>T2:</a:t>
            </a:r>
            <a:r>
              <a:rPr spc="40" dirty="0"/>
              <a:t> </a:t>
            </a:r>
            <a:r>
              <a:rPr dirty="0"/>
              <a:t>A</a:t>
            </a:r>
            <a:r>
              <a:rPr spc="40" dirty="0"/>
              <a:t> </a:t>
            </a:r>
            <a:r>
              <a:rPr dirty="0"/>
              <a:t>Theological</a:t>
            </a:r>
            <a:r>
              <a:rPr spc="35" dirty="0"/>
              <a:t> </a:t>
            </a:r>
            <a:r>
              <a:rPr dirty="0"/>
              <a:t>Claim</a:t>
            </a:r>
            <a:r>
              <a:rPr spc="40" dirty="0"/>
              <a:t> </a:t>
            </a:r>
            <a:r>
              <a:rPr dirty="0"/>
              <a:t>is</a:t>
            </a:r>
            <a:r>
              <a:rPr spc="40" dirty="0"/>
              <a:t> </a:t>
            </a:r>
            <a:r>
              <a:rPr dirty="0"/>
              <a:t>an</a:t>
            </a:r>
            <a:r>
              <a:rPr spc="40" dirty="0"/>
              <a:t> </a:t>
            </a:r>
            <a:r>
              <a:rPr dirty="0"/>
              <a:t>ENTAILMENT</a:t>
            </a:r>
            <a:r>
              <a:rPr spc="40" dirty="0"/>
              <a:t> </a:t>
            </a:r>
            <a:r>
              <a:rPr dirty="0"/>
              <a:t>of</a:t>
            </a:r>
            <a:r>
              <a:rPr spc="35" dirty="0"/>
              <a:t> </a:t>
            </a:r>
            <a:r>
              <a:rPr spc="-10" dirty="0"/>
              <a:t>Scripture</a:t>
            </a:r>
          </a:p>
          <a:p>
            <a:pPr marL="12700">
              <a:lnSpc>
                <a:spcPct val="100000"/>
              </a:lnSpc>
              <a:spcBef>
                <a:spcPts val="2175"/>
              </a:spcBef>
            </a:pPr>
            <a:r>
              <a:rPr dirty="0"/>
              <a:t>T3:</a:t>
            </a:r>
            <a:r>
              <a:rPr spc="30" dirty="0"/>
              <a:t> </a:t>
            </a:r>
            <a:r>
              <a:rPr dirty="0"/>
              <a:t>A</a:t>
            </a:r>
            <a:r>
              <a:rPr spc="40" dirty="0"/>
              <a:t> </a:t>
            </a:r>
            <a:r>
              <a:rPr dirty="0"/>
              <a:t>Theological</a:t>
            </a:r>
            <a:r>
              <a:rPr spc="40" dirty="0"/>
              <a:t> </a:t>
            </a:r>
            <a:r>
              <a:rPr dirty="0"/>
              <a:t>Claim</a:t>
            </a:r>
            <a:r>
              <a:rPr spc="40" dirty="0"/>
              <a:t> </a:t>
            </a:r>
            <a:r>
              <a:rPr dirty="0"/>
              <a:t>is</a:t>
            </a:r>
            <a:r>
              <a:rPr spc="515" dirty="0"/>
              <a:t> </a:t>
            </a:r>
            <a:r>
              <a:rPr dirty="0"/>
              <a:t>INDUCTIVELY</a:t>
            </a:r>
            <a:r>
              <a:rPr spc="40" dirty="0"/>
              <a:t> </a:t>
            </a:r>
            <a:r>
              <a:rPr dirty="0"/>
              <a:t>related</a:t>
            </a:r>
            <a:r>
              <a:rPr spc="40" dirty="0"/>
              <a:t> </a:t>
            </a:r>
            <a:r>
              <a:rPr dirty="0"/>
              <a:t>to</a:t>
            </a:r>
            <a:r>
              <a:rPr spc="40" dirty="0"/>
              <a:t> </a:t>
            </a:r>
            <a:r>
              <a:rPr spc="-10" dirty="0"/>
              <a:t>Scripture</a:t>
            </a:r>
          </a:p>
          <a:p>
            <a:pPr>
              <a:lnSpc>
                <a:spcPct val="100000"/>
              </a:lnSpc>
            </a:pPr>
            <a:endParaRPr sz="3000"/>
          </a:p>
          <a:p>
            <a:pPr marL="880110" marR="1569085">
              <a:lnSpc>
                <a:spcPct val="102400"/>
              </a:lnSpc>
              <a:spcBef>
                <a:spcPts val="2310"/>
              </a:spcBef>
            </a:pPr>
            <a:r>
              <a:rPr sz="2250" dirty="0"/>
              <a:t>All</a:t>
            </a:r>
            <a:r>
              <a:rPr sz="2250" spc="-25" dirty="0"/>
              <a:t> </a:t>
            </a:r>
            <a:r>
              <a:rPr sz="2250" dirty="0"/>
              <a:t>you</a:t>
            </a:r>
            <a:r>
              <a:rPr sz="2250" spc="-10" dirty="0"/>
              <a:t> </a:t>
            </a:r>
            <a:r>
              <a:rPr sz="2250" dirty="0"/>
              <a:t>need</a:t>
            </a:r>
            <a:r>
              <a:rPr sz="2250" spc="-10" dirty="0"/>
              <a:t> </a:t>
            </a:r>
            <a:r>
              <a:rPr sz="2250" dirty="0"/>
              <a:t>is</a:t>
            </a:r>
            <a:r>
              <a:rPr sz="2250" spc="-15" dirty="0"/>
              <a:t> </a:t>
            </a:r>
            <a:r>
              <a:rPr sz="2250" dirty="0"/>
              <a:t>the</a:t>
            </a:r>
            <a:r>
              <a:rPr sz="2250" spc="-15" dirty="0"/>
              <a:t> </a:t>
            </a:r>
            <a:r>
              <a:rPr sz="2250" dirty="0"/>
              <a:t>necessary</a:t>
            </a:r>
            <a:r>
              <a:rPr sz="2250" spc="-15" dirty="0"/>
              <a:t> </a:t>
            </a:r>
            <a:r>
              <a:rPr sz="2250" dirty="0"/>
              <a:t>language</a:t>
            </a:r>
            <a:r>
              <a:rPr sz="2250" spc="-10" dirty="0"/>
              <a:t> tools </a:t>
            </a:r>
            <a:r>
              <a:rPr sz="2250" dirty="0"/>
              <a:t>(Greek,</a:t>
            </a:r>
            <a:r>
              <a:rPr sz="2250" spc="-10" dirty="0"/>
              <a:t> </a:t>
            </a:r>
            <a:r>
              <a:rPr sz="2250" dirty="0"/>
              <a:t>Hebrew)</a:t>
            </a:r>
            <a:r>
              <a:rPr sz="2250" spc="-10" dirty="0"/>
              <a:t> </a:t>
            </a:r>
            <a:r>
              <a:rPr sz="2250" dirty="0"/>
              <a:t>and</a:t>
            </a:r>
            <a:r>
              <a:rPr sz="2250" spc="-10" dirty="0"/>
              <a:t> </a:t>
            </a:r>
            <a:r>
              <a:rPr sz="2250" dirty="0"/>
              <a:t>translate</a:t>
            </a:r>
            <a:r>
              <a:rPr sz="2250" spc="-10" dirty="0"/>
              <a:t> </a:t>
            </a:r>
            <a:r>
              <a:rPr sz="2250" dirty="0"/>
              <a:t>it</a:t>
            </a:r>
            <a:r>
              <a:rPr sz="2250" spc="-10" dirty="0"/>
              <a:t> </a:t>
            </a:r>
            <a:r>
              <a:rPr sz="2250" dirty="0"/>
              <a:t>into</a:t>
            </a:r>
            <a:r>
              <a:rPr sz="2250" spc="-10" dirty="0"/>
              <a:t> </a:t>
            </a:r>
            <a:r>
              <a:rPr sz="2250" spc="-20" dirty="0"/>
              <a:t>your </a:t>
            </a:r>
            <a:r>
              <a:rPr sz="2250" spc="-10" dirty="0"/>
              <a:t>language.</a:t>
            </a:r>
            <a:endParaRPr sz="2250"/>
          </a:p>
          <a:p>
            <a:pPr marL="880110">
              <a:lnSpc>
                <a:spcPct val="100000"/>
              </a:lnSpc>
              <a:spcBef>
                <a:spcPts val="65"/>
              </a:spcBef>
            </a:pPr>
            <a:r>
              <a:rPr sz="2250" dirty="0"/>
              <a:t>Is</a:t>
            </a:r>
            <a:r>
              <a:rPr sz="2250" spc="-10" dirty="0"/>
              <a:t> </a:t>
            </a:r>
            <a:r>
              <a:rPr sz="2250" dirty="0"/>
              <a:t>God</a:t>
            </a:r>
            <a:r>
              <a:rPr sz="2250" spc="-10" dirty="0"/>
              <a:t> </a:t>
            </a:r>
            <a:r>
              <a:rPr sz="2250" dirty="0"/>
              <a:t>love?</a:t>
            </a:r>
            <a:r>
              <a:rPr sz="2250" spc="-10" dirty="0"/>
              <a:t> </a:t>
            </a:r>
            <a:r>
              <a:rPr sz="2250" dirty="0"/>
              <a:t>“God</a:t>
            </a:r>
            <a:r>
              <a:rPr sz="2250" spc="-5" dirty="0"/>
              <a:t> </a:t>
            </a:r>
            <a:r>
              <a:rPr sz="2250" dirty="0"/>
              <a:t>is</a:t>
            </a:r>
            <a:r>
              <a:rPr sz="2250" spc="-10" dirty="0"/>
              <a:t> </a:t>
            </a:r>
            <a:r>
              <a:rPr sz="2250" dirty="0"/>
              <a:t>love”</a:t>
            </a:r>
            <a:r>
              <a:rPr sz="2250" spc="-10" dirty="0"/>
              <a:t> </a:t>
            </a:r>
            <a:r>
              <a:rPr sz="2250" dirty="0"/>
              <a:t>(1</a:t>
            </a:r>
            <a:r>
              <a:rPr sz="2250" spc="-10" dirty="0"/>
              <a:t> </a:t>
            </a:r>
            <a:r>
              <a:rPr sz="2250" dirty="0"/>
              <a:t>John</a:t>
            </a:r>
            <a:r>
              <a:rPr sz="2250" spc="-5" dirty="0"/>
              <a:t> </a:t>
            </a:r>
            <a:r>
              <a:rPr sz="2250" spc="-20" dirty="0"/>
              <a:t>4:8)</a:t>
            </a:r>
            <a:endParaRPr sz="225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29002" y="1288769"/>
            <a:ext cx="6404098" cy="94107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10451" y="1333811"/>
            <a:ext cx="5837555" cy="853440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938530" marR="5080" indent="-926465">
              <a:lnSpc>
                <a:spcPct val="103800"/>
              </a:lnSpc>
              <a:spcBef>
                <a:spcPts val="10"/>
              </a:spcBef>
            </a:pPr>
            <a:r>
              <a:rPr dirty="0"/>
              <a:t>How</a:t>
            </a:r>
            <a:r>
              <a:rPr spc="35" dirty="0"/>
              <a:t> </a:t>
            </a:r>
            <a:r>
              <a:rPr dirty="0"/>
              <a:t>Does</a:t>
            </a:r>
            <a:r>
              <a:rPr spc="45" dirty="0"/>
              <a:t> </a:t>
            </a:r>
            <a:r>
              <a:rPr dirty="0"/>
              <a:t>the</a:t>
            </a:r>
            <a:r>
              <a:rPr spc="45" dirty="0"/>
              <a:t> </a:t>
            </a:r>
            <a:r>
              <a:rPr dirty="0"/>
              <a:t>Bible</a:t>
            </a:r>
            <a:r>
              <a:rPr spc="45" dirty="0"/>
              <a:t> </a:t>
            </a:r>
            <a:r>
              <a:rPr dirty="0"/>
              <a:t>Relate</a:t>
            </a:r>
            <a:r>
              <a:rPr spc="45" dirty="0"/>
              <a:t> </a:t>
            </a:r>
            <a:r>
              <a:rPr dirty="0"/>
              <a:t>to</a:t>
            </a:r>
            <a:r>
              <a:rPr spc="45" dirty="0"/>
              <a:t> </a:t>
            </a:r>
            <a:r>
              <a:rPr dirty="0"/>
              <a:t>Topics</a:t>
            </a:r>
            <a:r>
              <a:rPr spc="45" dirty="0"/>
              <a:t> </a:t>
            </a:r>
            <a:r>
              <a:rPr dirty="0"/>
              <a:t>that</a:t>
            </a:r>
            <a:r>
              <a:rPr spc="45" dirty="0"/>
              <a:t> </a:t>
            </a:r>
            <a:r>
              <a:rPr spc="-25" dirty="0"/>
              <a:t>it </a:t>
            </a:r>
            <a:r>
              <a:rPr dirty="0"/>
              <a:t>does</a:t>
            </a:r>
            <a:r>
              <a:rPr spc="40" dirty="0"/>
              <a:t> </a:t>
            </a:r>
            <a:r>
              <a:rPr dirty="0"/>
              <a:t>not</a:t>
            </a:r>
            <a:r>
              <a:rPr spc="50" dirty="0"/>
              <a:t> </a:t>
            </a:r>
            <a:r>
              <a:rPr dirty="0"/>
              <a:t>explicitly</a:t>
            </a:r>
            <a:r>
              <a:rPr spc="50" dirty="0"/>
              <a:t> </a:t>
            </a:r>
            <a:r>
              <a:rPr spc="-10" dirty="0"/>
              <a:t>mention?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543518" y="2321943"/>
            <a:ext cx="8529320" cy="4291330"/>
            <a:chOff x="543518" y="2321943"/>
            <a:chExt cx="8529320" cy="429133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87166" y="2321943"/>
              <a:ext cx="8085396" cy="177800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7738" y="2480480"/>
              <a:ext cx="153356" cy="15335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7738" y="3130085"/>
              <a:ext cx="153356" cy="153356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7738" y="3779690"/>
              <a:ext cx="153356" cy="153356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43518" y="2761380"/>
              <a:ext cx="7687314" cy="3851824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879466" y="4911329"/>
              <a:ext cx="117147" cy="140576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879466" y="5964318"/>
              <a:ext cx="117147" cy="140576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879466" y="6315314"/>
              <a:ext cx="117147" cy="140576"/>
            </a:xfrm>
            <a:prstGeom prst="rect">
              <a:avLst/>
            </a:prstGeom>
          </p:spPr>
        </p:pic>
      </p:grpSp>
      <p:sp>
        <p:nvSpPr>
          <p:cNvPr id="13" name="object 1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T1:</a:t>
            </a:r>
            <a:r>
              <a:rPr spc="25" dirty="0"/>
              <a:t> </a:t>
            </a:r>
            <a:r>
              <a:rPr dirty="0"/>
              <a:t>A</a:t>
            </a:r>
            <a:r>
              <a:rPr spc="40" dirty="0"/>
              <a:t> </a:t>
            </a:r>
            <a:r>
              <a:rPr dirty="0"/>
              <a:t>Theological</a:t>
            </a:r>
            <a:r>
              <a:rPr spc="35" dirty="0"/>
              <a:t> </a:t>
            </a:r>
            <a:r>
              <a:rPr dirty="0"/>
              <a:t>Claim</a:t>
            </a:r>
            <a:r>
              <a:rPr spc="40" dirty="0"/>
              <a:t> </a:t>
            </a:r>
            <a:r>
              <a:rPr dirty="0"/>
              <a:t>is</a:t>
            </a:r>
            <a:r>
              <a:rPr spc="35" dirty="0"/>
              <a:t> </a:t>
            </a:r>
            <a:r>
              <a:rPr dirty="0"/>
              <a:t>a</a:t>
            </a:r>
            <a:r>
              <a:rPr spc="35" dirty="0"/>
              <a:t> </a:t>
            </a:r>
            <a:r>
              <a:rPr dirty="0">
                <a:solidFill>
                  <a:srgbClr val="A21F1C"/>
                </a:solidFill>
              </a:rPr>
              <a:t>DIRECT</a:t>
            </a:r>
            <a:r>
              <a:rPr spc="45" dirty="0">
                <a:solidFill>
                  <a:srgbClr val="A21F1C"/>
                </a:solidFill>
              </a:rPr>
              <a:t> </a:t>
            </a:r>
            <a:r>
              <a:rPr dirty="0">
                <a:solidFill>
                  <a:srgbClr val="A21F1C"/>
                </a:solidFill>
              </a:rPr>
              <a:t>TRANSLATION</a:t>
            </a:r>
            <a:r>
              <a:rPr spc="55" dirty="0">
                <a:solidFill>
                  <a:srgbClr val="A21F1C"/>
                </a:solidFill>
              </a:rPr>
              <a:t> </a:t>
            </a:r>
            <a:r>
              <a:rPr dirty="0"/>
              <a:t>of</a:t>
            </a:r>
            <a:r>
              <a:rPr spc="40" dirty="0"/>
              <a:t> </a:t>
            </a:r>
            <a:r>
              <a:rPr spc="-10" dirty="0"/>
              <a:t>Scripture</a:t>
            </a:r>
          </a:p>
          <a:p>
            <a:pPr marL="12700">
              <a:lnSpc>
                <a:spcPct val="100000"/>
              </a:lnSpc>
              <a:spcBef>
                <a:spcPts val="2175"/>
              </a:spcBef>
            </a:pPr>
            <a:r>
              <a:rPr dirty="0"/>
              <a:t>T2:</a:t>
            </a:r>
            <a:r>
              <a:rPr spc="40" dirty="0"/>
              <a:t> </a:t>
            </a:r>
            <a:r>
              <a:rPr dirty="0"/>
              <a:t>A</a:t>
            </a:r>
            <a:r>
              <a:rPr spc="40" dirty="0"/>
              <a:t> </a:t>
            </a:r>
            <a:r>
              <a:rPr dirty="0"/>
              <a:t>Theological</a:t>
            </a:r>
            <a:r>
              <a:rPr spc="35" dirty="0"/>
              <a:t> </a:t>
            </a:r>
            <a:r>
              <a:rPr dirty="0"/>
              <a:t>Claim</a:t>
            </a:r>
            <a:r>
              <a:rPr spc="40" dirty="0"/>
              <a:t> </a:t>
            </a:r>
            <a:r>
              <a:rPr dirty="0"/>
              <a:t>is</a:t>
            </a:r>
            <a:r>
              <a:rPr spc="40" dirty="0"/>
              <a:t> </a:t>
            </a:r>
            <a:r>
              <a:rPr dirty="0"/>
              <a:t>an</a:t>
            </a:r>
            <a:r>
              <a:rPr spc="40" dirty="0"/>
              <a:t> </a:t>
            </a:r>
            <a:r>
              <a:rPr dirty="0"/>
              <a:t>ENTAILMENT</a:t>
            </a:r>
            <a:r>
              <a:rPr spc="40" dirty="0"/>
              <a:t> </a:t>
            </a:r>
            <a:r>
              <a:rPr dirty="0"/>
              <a:t>of</a:t>
            </a:r>
            <a:r>
              <a:rPr spc="35" dirty="0"/>
              <a:t> </a:t>
            </a:r>
            <a:r>
              <a:rPr spc="-10" dirty="0"/>
              <a:t>Scripture</a:t>
            </a:r>
          </a:p>
          <a:p>
            <a:pPr marL="12700">
              <a:lnSpc>
                <a:spcPct val="100000"/>
              </a:lnSpc>
              <a:spcBef>
                <a:spcPts val="2175"/>
              </a:spcBef>
            </a:pPr>
            <a:r>
              <a:rPr dirty="0"/>
              <a:t>T3:</a:t>
            </a:r>
            <a:r>
              <a:rPr spc="30" dirty="0"/>
              <a:t> </a:t>
            </a:r>
            <a:r>
              <a:rPr dirty="0"/>
              <a:t>A</a:t>
            </a:r>
            <a:r>
              <a:rPr spc="40" dirty="0"/>
              <a:t> </a:t>
            </a:r>
            <a:r>
              <a:rPr dirty="0"/>
              <a:t>Theological</a:t>
            </a:r>
            <a:r>
              <a:rPr spc="40" dirty="0"/>
              <a:t> </a:t>
            </a:r>
            <a:r>
              <a:rPr dirty="0"/>
              <a:t>Claim</a:t>
            </a:r>
            <a:r>
              <a:rPr spc="40" dirty="0"/>
              <a:t> </a:t>
            </a:r>
            <a:r>
              <a:rPr dirty="0"/>
              <a:t>is</a:t>
            </a:r>
            <a:r>
              <a:rPr spc="515" dirty="0"/>
              <a:t> </a:t>
            </a:r>
            <a:r>
              <a:rPr dirty="0"/>
              <a:t>INDUCTIVELY</a:t>
            </a:r>
            <a:r>
              <a:rPr spc="40" dirty="0"/>
              <a:t> </a:t>
            </a:r>
            <a:r>
              <a:rPr dirty="0"/>
              <a:t>related</a:t>
            </a:r>
            <a:r>
              <a:rPr spc="40" dirty="0"/>
              <a:t> </a:t>
            </a:r>
            <a:r>
              <a:rPr dirty="0"/>
              <a:t>to</a:t>
            </a:r>
            <a:r>
              <a:rPr spc="40" dirty="0"/>
              <a:t> </a:t>
            </a:r>
            <a:r>
              <a:rPr spc="-10" dirty="0"/>
              <a:t>Scripture</a:t>
            </a:r>
          </a:p>
          <a:p>
            <a:pPr>
              <a:lnSpc>
                <a:spcPct val="100000"/>
              </a:lnSpc>
            </a:pPr>
            <a:endParaRPr sz="3000"/>
          </a:p>
          <a:p>
            <a:pPr marL="880110" marR="1569085">
              <a:lnSpc>
                <a:spcPct val="102400"/>
              </a:lnSpc>
              <a:spcBef>
                <a:spcPts val="2310"/>
              </a:spcBef>
            </a:pPr>
            <a:r>
              <a:rPr sz="2250" dirty="0"/>
              <a:t>All</a:t>
            </a:r>
            <a:r>
              <a:rPr sz="2250" spc="-25" dirty="0"/>
              <a:t> </a:t>
            </a:r>
            <a:r>
              <a:rPr sz="2250" dirty="0"/>
              <a:t>you</a:t>
            </a:r>
            <a:r>
              <a:rPr sz="2250" spc="-10" dirty="0"/>
              <a:t> </a:t>
            </a:r>
            <a:r>
              <a:rPr sz="2250" dirty="0"/>
              <a:t>need</a:t>
            </a:r>
            <a:r>
              <a:rPr sz="2250" spc="-10" dirty="0"/>
              <a:t> </a:t>
            </a:r>
            <a:r>
              <a:rPr sz="2250" dirty="0"/>
              <a:t>is</a:t>
            </a:r>
            <a:r>
              <a:rPr sz="2250" spc="-15" dirty="0"/>
              <a:t> </a:t>
            </a:r>
            <a:r>
              <a:rPr sz="2250" dirty="0"/>
              <a:t>the</a:t>
            </a:r>
            <a:r>
              <a:rPr sz="2250" spc="-15" dirty="0"/>
              <a:t> </a:t>
            </a:r>
            <a:r>
              <a:rPr sz="2250" dirty="0"/>
              <a:t>necessary</a:t>
            </a:r>
            <a:r>
              <a:rPr sz="2250" spc="-15" dirty="0"/>
              <a:t> </a:t>
            </a:r>
            <a:r>
              <a:rPr sz="2250" dirty="0"/>
              <a:t>language</a:t>
            </a:r>
            <a:r>
              <a:rPr sz="2250" spc="-10" dirty="0"/>
              <a:t> tools </a:t>
            </a:r>
            <a:r>
              <a:rPr sz="2250" dirty="0"/>
              <a:t>(Greek,</a:t>
            </a:r>
            <a:r>
              <a:rPr sz="2250" spc="-10" dirty="0"/>
              <a:t> </a:t>
            </a:r>
            <a:r>
              <a:rPr sz="2250" dirty="0"/>
              <a:t>Hebrew)</a:t>
            </a:r>
            <a:r>
              <a:rPr sz="2250" spc="-10" dirty="0"/>
              <a:t> </a:t>
            </a:r>
            <a:r>
              <a:rPr sz="2250" dirty="0"/>
              <a:t>and</a:t>
            </a:r>
            <a:r>
              <a:rPr sz="2250" spc="-10" dirty="0"/>
              <a:t> </a:t>
            </a:r>
            <a:r>
              <a:rPr sz="2250" dirty="0"/>
              <a:t>translate</a:t>
            </a:r>
            <a:r>
              <a:rPr sz="2250" spc="-10" dirty="0"/>
              <a:t> </a:t>
            </a:r>
            <a:r>
              <a:rPr sz="2250" dirty="0"/>
              <a:t>it</a:t>
            </a:r>
            <a:r>
              <a:rPr sz="2250" spc="-10" dirty="0"/>
              <a:t> </a:t>
            </a:r>
            <a:r>
              <a:rPr sz="2250" dirty="0"/>
              <a:t>into</a:t>
            </a:r>
            <a:r>
              <a:rPr sz="2250" spc="-10" dirty="0"/>
              <a:t> </a:t>
            </a:r>
            <a:r>
              <a:rPr sz="2250" spc="-20" dirty="0"/>
              <a:t>your </a:t>
            </a:r>
            <a:r>
              <a:rPr sz="2250" spc="-10" dirty="0"/>
              <a:t>language.</a:t>
            </a:r>
            <a:endParaRPr sz="2250"/>
          </a:p>
          <a:p>
            <a:pPr marL="880110" marR="2509520">
              <a:lnSpc>
                <a:spcPts val="2760"/>
              </a:lnSpc>
              <a:spcBef>
                <a:spcPts val="110"/>
              </a:spcBef>
            </a:pPr>
            <a:r>
              <a:rPr sz="2250" dirty="0"/>
              <a:t>Is</a:t>
            </a:r>
            <a:r>
              <a:rPr sz="2250" spc="-10" dirty="0"/>
              <a:t> </a:t>
            </a:r>
            <a:r>
              <a:rPr sz="2250" dirty="0"/>
              <a:t>God</a:t>
            </a:r>
            <a:r>
              <a:rPr sz="2250" spc="-10" dirty="0"/>
              <a:t> </a:t>
            </a:r>
            <a:r>
              <a:rPr sz="2250" dirty="0"/>
              <a:t>love?</a:t>
            </a:r>
            <a:r>
              <a:rPr sz="2250" spc="-10" dirty="0"/>
              <a:t> </a:t>
            </a:r>
            <a:r>
              <a:rPr sz="2250" dirty="0"/>
              <a:t>“God</a:t>
            </a:r>
            <a:r>
              <a:rPr sz="2250" spc="-5" dirty="0"/>
              <a:t> </a:t>
            </a:r>
            <a:r>
              <a:rPr sz="2250" dirty="0"/>
              <a:t>is</a:t>
            </a:r>
            <a:r>
              <a:rPr sz="2250" spc="-10" dirty="0"/>
              <a:t> </a:t>
            </a:r>
            <a:r>
              <a:rPr sz="2250" dirty="0"/>
              <a:t>love”</a:t>
            </a:r>
            <a:r>
              <a:rPr sz="2250" spc="-10" dirty="0"/>
              <a:t> </a:t>
            </a:r>
            <a:r>
              <a:rPr sz="2250" dirty="0"/>
              <a:t>(1</a:t>
            </a:r>
            <a:r>
              <a:rPr sz="2250" spc="-10" dirty="0"/>
              <a:t> </a:t>
            </a:r>
            <a:r>
              <a:rPr sz="2250" dirty="0"/>
              <a:t>John</a:t>
            </a:r>
            <a:r>
              <a:rPr sz="2250" spc="-5" dirty="0"/>
              <a:t> </a:t>
            </a:r>
            <a:r>
              <a:rPr sz="2250" spc="-20" dirty="0"/>
              <a:t>4:8) </a:t>
            </a:r>
            <a:r>
              <a:rPr sz="2250" dirty="0"/>
              <a:t>Not</a:t>
            </a:r>
            <a:r>
              <a:rPr sz="2250" spc="-10" dirty="0"/>
              <a:t> </a:t>
            </a:r>
            <a:r>
              <a:rPr sz="2250" dirty="0"/>
              <a:t>very</a:t>
            </a:r>
            <a:r>
              <a:rPr sz="2250" spc="-5" dirty="0"/>
              <a:t> </a:t>
            </a:r>
            <a:r>
              <a:rPr sz="2250" dirty="0"/>
              <a:t>many</a:t>
            </a:r>
            <a:r>
              <a:rPr sz="2250" spc="-5" dirty="0"/>
              <a:t> </a:t>
            </a:r>
            <a:r>
              <a:rPr sz="2250" spc="-10" dirty="0"/>
              <a:t>instances</a:t>
            </a:r>
            <a:endParaRPr sz="225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spc="-70" dirty="0">
                <a:solidFill>
                  <a:srgbClr val="800D02"/>
                </a:solidFill>
              </a:rPr>
              <a:t>Unpacking</a:t>
            </a:r>
            <a:r>
              <a:rPr sz="3500" spc="-100" dirty="0">
                <a:solidFill>
                  <a:srgbClr val="800D02"/>
                </a:solidFill>
              </a:rPr>
              <a:t> </a:t>
            </a:r>
            <a:r>
              <a:rPr sz="3500" spc="-55" dirty="0">
                <a:solidFill>
                  <a:srgbClr val="800D02"/>
                </a:solidFill>
              </a:rPr>
              <a:t>the</a:t>
            </a:r>
            <a:r>
              <a:rPr sz="3500" spc="-100" dirty="0">
                <a:solidFill>
                  <a:srgbClr val="800D02"/>
                </a:solidFill>
              </a:rPr>
              <a:t> </a:t>
            </a:r>
            <a:r>
              <a:rPr sz="3500" spc="-10" dirty="0">
                <a:solidFill>
                  <a:srgbClr val="800D02"/>
                </a:solidFill>
              </a:rPr>
              <a:t>Question</a:t>
            </a:r>
            <a:endParaRPr sz="3500"/>
          </a:p>
          <a:p>
            <a:pPr marL="2771140">
              <a:lnSpc>
                <a:spcPct val="100000"/>
              </a:lnSpc>
              <a:spcBef>
                <a:spcPts val="15"/>
              </a:spcBef>
            </a:pPr>
            <a:r>
              <a:rPr sz="2450" u="sng" dirty="0">
                <a:uFill>
                  <a:solidFill>
                    <a:srgbClr val="FFFFFF"/>
                  </a:solidFill>
                </a:uFill>
              </a:rPr>
              <a:t>Theology</a:t>
            </a:r>
            <a:r>
              <a:rPr sz="2450" u="sng" spc="40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and</a:t>
            </a:r>
            <a:r>
              <a:rPr sz="2450" u="sng" spc="35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Race:</a:t>
            </a:r>
            <a:r>
              <a:rPr sz="2450" u="sng" spc="40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2</a:t>
            </a:r>
            <a:r>
              <a:rPr sz="2450" u="sng" spc="35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spc="-20" dirty="0">
                <a:uFill>
                  <a:solidFill>
                    <a:srgbClr val="FFFFFF"/>
                  </a:solidFill>
                </a:uFill>
              </a:rPr>
              <a:t>Tasks</a:t>
            </a:r>
            <a:endParaRPr sz="245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72935" y="2708917"/>
            <a:ext cx="2769715" cy="49022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713336" y="2764685"/>
            <a:ext cx="5583064" cy="393056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675" baseline="2267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3675" spc="82" baseline="2267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675" baseline="2267" dirty="0">
                <a:solidFill>
                  <a:srgbClr val="FFFFFF"/>
                </a:solidFill>
                <a:latin typeface="Impact"/>
                <a:cs typeface="Impact"/>
              </a:rPr>
              <a:t>Descriptive</a:t>
            </a:r>
            <a:r>
              <a:rPr sz="3675" spc="97" baseline="2267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675" spc="-7" baseline="2267" dirty="0" err="1" smtClean="0">
                <a:solidFill>
                  <a:srgbClr val="FFFFFF"/>
                </a:solidFill>
                <a:latin typeface="Impact"/>
                <a:cs typeface="Impact"/>
              </a:rPr>
              <a:t>T</a:t>
            </a:r>
            <a:r>
              <a:rPr sz="3675" baseline="2267" dirty="0" err="1" smtClean="0">
                <a:solidFill>
                  <a:srgbClr val="FFFFFF"/>
                </a:solidFill>
                <a:latin typeface="Impact"/>
                <a:cs typeface="Impact"/>
              </a:rPr>
              <a:t>a</a:t>
            </a:r>
            <a:r>
              <a:rPr sz="3675" spc="-1597" baseline="2267" dirty="0" err="1" smtClean="0">
                <a:solidFill>
                  <a:srgbClr val="FFFFFF"/>
                </a:solidFill>
                <a:latin typeface="Impact"/>
                <a:cs typeface="Impact"/>
              </a:rPr>
              <a:t>s</a:t>
            </a:r>
            <a:r>
              <a:rPr lang="en-US" sz="2450" spc="-75" dirty="0" err="1" smtClean="0">
                <a:solidFill>
                  <a:srgbClr val="FFFFFF"/>
                </a:solidFill>
                <a:latin typeface="Impact"/>
                <a:cs typeface="Impact"/>
              </a:rPr>
              <a:t>sk</a:t>
            </a:r>
            <a:endParaRPr sz="2450" dirty="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29002" y="1288769"/>
            <a:ext cx="6404098" cy="94107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10451" y="1333811"/>
            <a:ext cx="5837555" cy="853440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938530" marR="5080" indent="-926465">
              <a:lnSpc>
                <a:spcPct val="103800"/>
              </a:lnSpc>
              <a:spcBef>
                <a:spcPts val="10"/>
              </a:spcBef>
            </a:pPr>
            <a:r>
              <a:rPr dirty="0"/>
              <a:t>How</a:t>
            </a:r>
            <a:r>
              <a:rPr spc="35" dirty="0"/>
              <a:t> </a:t>
            </a:r>
            <a:r>
              <a:rPr dirty="0"/>
              <a:t>Does</a:t>
            </a:r>
            <a:r>
              <a:rPr spc="45" dirty="0"/>
              <a:t> </a:t>
            </a:r>
            <a:r>
              <a:rPr dirty="0"/>
              <a:t>the</a:t>
            </a:r>
            <a:r>
              <a:rPr spc="45" dirty="0"/>
              <a:t> </a:t>
            </a:r>
            <a:r>
              <a:rPr dirty="0"/>
              <a:t>Bible</a:t>
            </a:r>
            <a:r>
              <a:rPr spc="45" dirty="0"/>
              <a:t> </a:t>
            </a:r>
            <a:r>
              <a:rPr dirty="0"/>
              <a:t>Relate</a:t>
            </a:r>
            <a:r>
              <a:rPr spc="45" dirty="0"/>
              <a:t> </a:t>
            </a:r>
            <a:r>
              <a:rPr dirty="0"/>
              <a:t>to</a:t>
            </a:r>
            <a:r>
              <a:rPr spc="45" dirty="0"/>
              <a:t> </a:t>
            </a:r>
            <a:r>
              <a:rPr dirty="0"/>
              <a:t>Topics</a:t>
            </a:r>
            <a:r>
              <a:rPr spc="45" dirty="0"/>
              <a:t> </a:t>
            </a:r>
            <a:r>
              <a:rPr dirty="0"/>
              <a:t>that</a:t>
            </a:r>
            <a:r>
              <a:rPr spc="45" dirty="0"/>
              <a:t> </a:t>
            </a:r>
            <a:r>
              <a:rPr spc="-25" dirty="0"/>
              <a:t>it </a:t>
            </a:r>
            <a:r>
              <a:rPr dirty="0"/>
              <a:t>does</a:t>
            </a:r>
            <a:r>
              <a:rPr spc="40" dirty="0"/>
              <a:t> </a:t>
            </a:r>
            <a:r>
              <a:rPr dirty="0"/>
              <a:t>not</a:t>
            </a:r>
            <a:r>
              <a:rPr spc="50" dirty="0"/>
              <a:t> </a:t>
            </a:r>
            <a:r>
              <a:rPr dirty="0"/>
              <a:t>explicitly</a:t>
            </a:r>
            <a:r>
              <a:rPr spc="50" dirty="0"/>
              <a:t> </a:t>
            </a:r>
            <a:r>
              <a:rPr spc="-10" dirty="0"/>
              <a:t>mention?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987166" y="2321943"/>
            <a:ext cx="8085455" cy="1778000"/>
            <a:chOff x="987166" y="2321943"/>
            <a:chExt cx="8085455" cy="177800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87166" y="2321943"/>
              <a:ext cx="8085396" cy="177800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7738" y="2480480"/>
              <a:ext cx="153356" cy="15335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7738" y="3130085"/>
              <a:ext cx="153356" cy="153356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7738" y="3779690"/>
              <a:ext cx="153356" cy="153356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T1:</a:t>
            </a:r>
            <a:r>
              <a:rPr spc="30" dirty="0"/>
              <a:t> </a:t>
            </a:r>
            <a:r>
              <a:rPr dirty="0"/>
              <a:t>A</a:t>
            </a:r>
            <a:r>
              <a:rPr spc="45" dirty="0"/>
              <a:t> </a:t>
            </a:r>
            <a:r>
              <a:rPr dirty="0"/>
              <a:t>Theological</a:t>
            </a:r>
            <a:r>
              <a:rPr spc="40" dirty="0"/>
              <a:t> </a:t>
            </a:r>
            <a:r>
              <a:rPr dirty="0"/>
              <a:t>Claim</a:t>
            </a:r>
            <a:r>
              <a:rPr spc="45" dirty="0"/>
              <a:t> </a:t>
            </a:r>
            <a:r>
              <a:rPr dirty="0"/>
              <a:t>is</a:t>
            </a:r>
            <a:r>
              <a:rPr spc="40" dirty="0"/>
              <a:t> </a:t>
            </a:r>
            <a:r>
              <a:rPr dirty="0"/>
              <a:t>a</a:t>
            </a:r>
            <a:r>
              <a:rPr spc="45" dirty="0"/>
              <a:t> </a:t>
            </a:r>
            <a:r>
              <a:rPr dirty="0"/>
              <a:t>DIRECT</a:t>
            </a:r>
            <a:r>
              <a:rPr spc="40" dirty="0"/>
              <a:t> </a:t>
            </a:r>
            <a:r>
              <a:rPr dirty="0"/>
              <a:t>TRANSLATION</a:t>
            </a:r>
            <a:r>
              <a:rPr spc="40" dirty="0"/>
              <a:t> </a:t>
            </a:r>
            <a:r>
              <a:rPr dirty="0"/>
              <a:t>of</a:t>
            </a:r>
            <a:r>
              <a:rPr spc="45" dirty="0"/>
              <a:t> </a:t>
            </a:r>
            <a:r>
              <a:rPr spc="-10" dirty="0"/>
              <a:t>Scripture</a:t>
            </a:r>
          </a:p>
          <a:p>
            <a:pPr marL="12700">
              <a:lnSpc>
                <a:spcPct val="100000"/>
              </a:lnSpc>
              <a:spcBef>
                <a:spcPts val="2175"/>
              </a:spcBef>
            </a:pPr>
            <a:r>
              <a:rPr dirty="0"/>
              <a:t>T2:</a:t>
            </a:r>
            <a:r>
              <a:rPr spc="40" dirty="0"/>
              <a:t> </a:t>
            </a:r>
            <a:r>
              <a:rPr dirty="0"/>
              <a:t>A</a:t>
            </a:r>
            <a:r>
              <a:rPr spc="40" dirty="0"/>
              <a:t> </a:t>
            </a:r>
            <a:r>
              <a:rPr dirty="0"/>
              <a:t>Theological</a:t>
            </a:r>
            <a:r>
              <a:rPr spc="35" dirty="0"/>
              <a:t> </a:t>
            </a:r>
            <a:r>
              <a:rPr dirty="0"/>
              <a:t>Claim</a:t>
            </a:r>
            <a:r>
              <a:rPr spc="40" dirty="0"/>
              <a:t> </a:t>
            </a:r>
            <a:r>
              <a:rPr dirty="0"/>
              <a:t>is</a:t>
            </a:r>
            <a:r>
              <a:rPr spc="40" dirty="0"/>
              <a:t> </a:t>
            </a:r>
            <a:r>
              <a:rPr dirty="0"/>
              <a:t>an</a:t>
            </a:r>
            <a:r>
              <a:rPr spc="40" dirty="0"/>
              <a:t> </a:t>
            </a:r>
            <a:r>
              <a:rPr dirty="0"/>
              <a:t>ENTAILMENT</a:t>
            </a:r>
            <a:r>
              <a:rPr spc="40" dirty="0"/>
              <a:t> </a:t>
            </a:r>
            <a:r>
              <a:rPr dirty="0"/>
              <a:t>of</a:t>
            </a:r>
            <a:r>
              <a:rPr spc="35" dirty="0"/>
              <a:t> </a:t>
            </a:r>
            <a:r>
              <a:rPr spc="-10" dirty="0"/>
              <a:t>Scripture</a:t>
            </a:r>
          </a:p>
          <a:p>
            <a:pPr marL="12700">
              <a:lnSpc>
                <a:spcPct val="100000"/>
              </a:lnSpc>
              <a:spcBef>
                <a:spcPts val="2175"/>
              </a:spcBef>
            </a:pPr>
            <a:r>
              <a:rPr dirty="0"/>
              <a:t>T3:</a:t>
            </a:r>
            <a:r>
              <a:rPr spc="30" dirty="0"/>
              <a:t> </a:t>
            </a:r>
            <a:r>
              <a:rPr dirty="0"/>
              <a:t>A</a:t>
            </a:r>
            <a:r>
              <a:rPr spc="40" dirty="0"/>
              <a:t> </a:t>
            </a:r>
            <a:r>
              <a:rPr dirty="0"/>
              <a:t>Theological</a:t>
            </a:r>
            <a:r>
              <a:rPr spc="40" dirty="0"/>
              <a:t> </a:t>
            </a:r>
            <a:r>
              <a:rPr dirty="0"/>
              <a:t>Claim</a:t>
            </a:r>
            <a:r>
              <a:rPr spc="40" dirty="0"/>
              <a:t> </a:t>
            </a:r>
            <a:r>
              <a:rPr dirty="0"/>
              <a:t>is</a:t>
            </a:r>
            <a:r>
              <a:rPr spc="515" dirty="0"/>
              <a:t> </a:t>
            </a:r>
            <a:r>
              <a:rPr dirty="0"/>
              <a:t>INDUCTIVELY</a:t>
            </a:r>
            <a:r>
              <a:rPr spc="40" dirty="0"/>
              <a:t> </a:t>
            </a:r>
            <a:r>
              <a:rPr dirty="0"/>
              <a:t>related</a:t>
            </a:r>
            <a:r>
              <a:rPr spc="40" dirty="0"/>
              <a:t> </a:t>
            </a:r>
            <a:r>
              <a:rPr dirty="0"/>
              <a:t>to</a:t>
            </a:r>
            <a:r>
              <a:rPr spc="40" dirty="0"/>
              <a:t> </a:t>
            </a:r>
            <a:r>
              <a:rPr spc="-10" dirty="0"/>
              <a:t>Scripture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29002" y="1288769"/>
            <a:ext cx="6404098" cy="94107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10451" y="1333811"/>
            <a:ext cx="5837555" cy="853440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938530" marR="5080" indent="-926465">
              <a:lnSpc>
                <a:spcPct val="103800"/>
              </a:lnSpc>
              <a:spcBef>
                <a:spcPts val="10"/>
              </a:spcBef>
            </a:pPr>
            <a:r>
              <a:rPr dirty="0"/>
              <a:t>How</a:t>
            </a:r>
            <a:r>
              <a:rPr spc="35" dirty="0"/>
              <a:t> </a:t>
            </a:r>
            <a:r>
              <a:rPr dirty="0"/>
              <a:t>Does</a:t>
            </a:r>
            <a:r>
              <a:rPr spc="45" dirty="0"/>
              <a:t> </a:t>
            </a:r>
            <a:r>
              <a:rPr dirty="0"/>
              <a:t>the</a:t>
            </a:r>
            <a:r>
              <a:rPr spc="45" dirty="0"/>
              <a:t> </a:t>
            </a:r>
            <a:r>
              <a:rPr dirty="0"/>
              <a:t>Bible</a:t>
            </a:r>
            <a:r>
              <a:rPr spc="45" dirty="0"/>
              <a:t> </a:t>
            </a:r>
            <a:r>
              <a:rPr dirty="0"/>
              <a:t>Relate</a:t>
            </a:r>
            <a:r>
              <a:rPr spc="45" dirty="0"/>
              <a:t> </a:t>
            </a:r>
            <a:r>
              <a:rPr dirty="0"/>
              <a:t>to</a:t>
            </a:r>
            <a:r>
              <a:rPr spc="45" dirty="0"/>
              <a:t> </a:t>
            </a:r>
            <a:r>
              <a:rPr dirty="0"/>
              <a:t>Topics</a:t>
            </a:r>
            <a:r>
              <a:rPr spc="45" dirty="0"/>
              <a:t> </a:t>
            </a:r>
            <a:r>
              <a:rPr dirty="0"/>
              <a:t>that</a:t>
            </a:r>
            <a:r>
              <a:rPr spc="45" dirty="0"/>
              <a:t> </a:t>
            </a:r>
            <a:r>
              <a:rPr spc="-25" dirty="0"/>
              <a:t>it </a:t>
            </a:r>
            <a:r>
              <a:rPr dirty="0"/>
              <a:t>does</a:t>
            </a:r>
            <a:r>
              <a:rPr spc="40" dirty="0"/>
              <a:t> </a:t>
            </a:r>
            <a:r>
              <a:rPr dirty="0"/>
              <a:t>not</a:t>
            </a:r>
            <a:r>
              <a:rPr spc="50" dirty="0"/>
              <a:t> </a:t>
            </a:r>
            <a:r>
              <a:rPr dirty="0"/>
              <a:t>explicitly</a:t>
            </a:r>
            <a:r>
              <a:rPr spc="50" dirty="0"/>
              <a:t> </a:t>
            </a:r>
            <a:r>
              <a:rPr spc="-10" dirty="0"/>
              <a:t>mention?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623964" y="2321943"/>
            <a:ext cx="8448675" cy="4271010"/>
            <a:chOff x="623964" y="2321943"/>
            <a:chExt cx="8448675" cy="427101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87166" y="2321943"/>
              <a:ext cx="8085396" cy="177800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7738" y="2480480"/>
              <a:ext cx="153356" cy="15335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7738" y="3130085"/>
              <a:ext cx="153356" cy="153356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7738" y="3779690"/>
              <a:ext cx="153356" cy="153356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23964" y="3351313"/>
              <a:ext cx="7606868" cy="3241178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879466" y="4539621"/>
              <a:ext cx="117147" cy="140576"/>
            </a:xfrm>
            <a:prstGeom prst="rect">
              <a:avLst/>
            </a:prstGeom>
          </p:spPr>
        </p:pic>
      </p:grpSp>
      <p:sp>
        <p:nvSpPr>
          <p:cNvPr id="11" name="object 1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T1:</a:t>
            </a:r>
            <a:r>
              <a:rPr spc="30" dirty="0"/>
              <a:t> </a:t>
            </a:r>
            <a:r>
              <a:rPr dirty="0"/>
              <a:t>A</a:t>
            </a:r>
            <a:r>
              <a:rPr spc="45" dirty="0"/>
              <a:t> </a:t>
            </a:r>
            <a:r>
              <a:rPr dirty="0"/>
              <a:t>Theological</a:t>
            </a:r>
            <a:r>
              <a:rPr spc="40" dirty="0"/>
              <a:t> </a:t>
            </a:r>
            <a:r>
              <a:rPr dirty="0"/>
              <a:t>Claim</a:t>
            </a:r>
            <a:r>
              <a:rPr spc="45" dirty="0"/>
              <a:t> </a:t>
            </a:r>
            <a:r>
              <a:rPr dirty="0"/>
              <a:t>is</a:t>
            </a:r>
            <a:r>
              <a:rPr spc="40" dirty="0"/>
              <a:t> </a:t>
            </a:r>
            <a:r>
              <a:rPr dirty="0"/>
              <a:t>a</a:t>
            </a:r>
            <a:r>
              <a:rPr spc="45" dirty="0"/>
              <a:t> </a:t>
            </a:r>
            <a:r>
              <a:rPr dirty="0"/>
              <a:t>DIRECT</a:t>
            </a:r>
            <a:r>
              <a:rPr spc="40" dirty="0"/>
              <a:t> </a:t>
            </a:r>
            <a:r>
              <a:rPr dirty="0"/>
              <a:t>TRANSLATION</a:t>
            </a:r>
            <a:r>
              <a:rPr spc="40" dirty="0"/>
              <a:t> </a:t>
            </a:r>
            <a:r>
              <a:rPr dirty="0"/>
              <a:t>of</a:t>
            </a:r>
            <a:r>
              <a:rPr spc="45" dirty="0"/>
              <a:t> </a:t>
            </a:r>
            <a:r>
              <a:rPr spc="-10" dirty="0"/>
              <a:t>Scripture</a:t>
            </a:r>
          </a:p>
          <a:p>
            <a:pPr marL="12700">
              <a:lnSpc>
                <a:spcPct val="100000"/>
              </a:lnSpc>
              <a:spcBef>
                <a:spcPts val="2175"/>
              </a:spcBef>
            </a:pPr>
            <a:r>
              <a:rPr dirty="0"/>
              <a:t>T2:</a:t>
            </a:r>
            <a:r>
              <a:rPr spc="35" dirty="0"/>
              <a:t> </a:t>
            </a:r>
            <a:r>
              <a:rPr dirty="0"/>
              <a:t>A</a:t>
            </a:r>
            <a:r>
              <a:rPr spc="40" dirty="0"/>
              <a:t> </a:t>
            </a:r>
            <a:r>
              <a:rPr dirty="0"/>
              <a:t>Theological</a:t>
            </a:r>
            <a:r>
              <a:rPr spc="35" dirty="0"/>
              <a:t> </a:t>
            </a:r>
            <a:r>
              <a:rPr dirty="0"/>
              <a:t>Claim</a:t>
            </a:r>
            <a:r>
              <a:rPr spc="35" dirty="0"/>
              <a:t> </a:t>
            </a:r>
            <a:r>
              <a:rPr dirty="0"/>
              <a:t>is</a:t>
            </a:r>
            <a:r>
              <a:rPr spc="35" dirty="0"/>
              <a:t> </a:t>
            </a:r>
            <a:r>
              <a:rPr dirty="0"/>
              <a:t>an</a:t>
            </a:r>
            <a:r>
              <a:rPr spc="50" dirty="0"/>
              <a:t> </a:t>
            </a:r>
            <a:r>
              <a:rPr dirty="0">
                <a:solidFill>
                  <a:srgbClr val="A21F1C"/>
                </a:solidFill>
              </a:rPr>
              <a:t>ENTAILMENT</a:t>
            </a:r>
            <a:r>
              <a:rPr spc="40" dirty="0">
                <a:solidFill>
                  <a:srgbClr val="A21F1C"/>
                </a:solidFill>
              </a:rPr>
              <a:t> </a:t>
            </a:r>
            <a:r>
              <a:rPr dirty="0"/>
              <a:t>of</a:t>
            </a:r>
            <a:r>
              <a:rPr spc="35" dirty="0"/>
              <a:t> </a:t>
            </a:r>
            <a:r>
              <a:rPr spc="-10" dirty="0"/>
              <a:t>Scripture</a:t>
            </a:r>
          </a:p>
          <a:p>
            <a:pPr marL="12700">
              <a:lnSpc>
                <a:spcPct val="100000"/>
              </a:lnSpc>
              <a:spcBef>
                <a:spcPts val="2175"/>
              </a:spcBef>
            </a:pPr>
            <a:r>
              <a:rPr dirty="0"/>
              <a:t>T3:</a:t>
            </a:r>
            <a:r>
              <a:rPr spc="30" dirty="0"/>
              <a:t> </a:t>
            </a:r>
            <a:r>
              <a:rPr dirty="0"/>
              <a:t>A</a:t>
            </a:r>
            <a:r>
              <a:rPr spc="40" dirty="0"/>
              <a:t> </a:t>
            </a:r>
            <a:r>
              <a:rPr dirty="0"/>
              <a:t>Theological</a:t>
            </a:r>
            <a:r>
              <a:rPr spc="40" dirty="0"/>
              <a:t> </a:t>
            </a:r>
            <a:r>
              <a:rPr dirty="0"/>
              <a:t>Claim</a:t>
            </a:r>
            <a:r>
              <a:rPr spc="40" dirty="0"/>
              <a:t> </a:t>
            </a:r>
            <a:r>
              <a:rPr dirty="0"/>
              <a:t>is</a:t>
            </a:r>
            <a:r>
              <a:rPr spc="515" dirty="0"/>
              <a:t> </a:t>
            </a:r>
            <a:r>
              <a:rPr dirty="0"/>
              <a:t>INDUCTIVELY</a:t>
            </a:r>
            <a:r>
              <a:rPr spc="40" dirty="0"/>
              <a:t> </a:t>
            </a:r>
            <a:r>
              <a:rPr dirty="0"/>
              <a:t>related</a:t>
            </a:r>
            <a:r>
              <a:rPr spc="40" dirty="0"/>
              <a:t> </a:t>
            </a:r>
            <a:r>
              <a:rPr dirty="0"/>
              <a:t>to</a:t>
            </a:r>
            <a:r>
              <a:rPr spc="40" dirty="0"/>
              <a:t> </a:t>
            </a:r>
            <a:r>
              <a:rPr spc="-10" dirty="0"/>
              <a:t>Scripture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pc="-10" dirty="0"/>
          </a:p>
          <a:p>
            <a:pPr marL="880110" marR="934719" algn="just">
              <a:lnSpc>
                <a:spcPct val="102400"/>
              </a:lnSpc>
            </a:pPr>
            <a:r>
              <a:rPr sz="2250" dirty="0"/>
              <a:t>Entailment:</a:t>
            </a:r>
            <a:r>
              <a:rPr sz="2250" spc="-25" dirty="0"/>
              <a:t> </a:t>
            </a:r>
            <a:r>
              <a:rPr sz="2250" dirty="0"/>
              <a:t>a</a:t>
            </a:r>
            <a:r>
              <a:rPr sz="2250" spc="-25" dirty="0"/>
              <a:t> </a:t>
            </a:r>
            <a:r>
              <a:rPr sz="2250" dirty="0"/>
              <a:t>conclusion</a:t>
            </a:r>
            <a:r>
              <a:rPr sz="2250" spc="-25" dirty="0"/>
              <a:t> </a:t>
            </a:r>
            <a:r>
              <a:rPr sz="2250" dirty="0"/>
              <a:t>necessarily</a:t>
            </a:r>
            <a:r>
              <a:rPr sz="2250" spc="-25" dirty="0"/>
              <a:t> </a:t>
            </a:r>
            <a:r>
              <a:rPr sz="2250" dirty="0"/>
              <a:t>follows</a:t>
            </a:r>
            <a:r>
              <a:rPr sz="2250" spc="-25" dirty="0"/>
              <a:t> </a:t>
            </a:r>
            <a:r>
              <a:rPr sz="2250" spc="-20" dirty="0"/>
              <a:t>from </a:t>
            </a:r>
            <a:r>
              <a:rPr sz="2250" dirty="0"/>
              <a:t>the</a:t>
            </a:r>
            <a:r>
              <a:rPr sz="2250" spc="-10" dirty="0"/>
              <a:t> </a:t>
            </a:r>
            <a:r>
              <a:rPr sz="2250" dirty="0"/>
              <a:t>premises</a:t>
            </a:r>
            <a:r>
              <a:rPr sz="2250" spc="-10" dirty="0"/>
              <a:t> </a:t>
            </a:r>
            <a:r>
              <a:rPr sz="2250" dirty="0"/>
              <a:t>(If</a:t>
            </a:r>
            <a:r>
              <a:rPr sz="2250" spc="-10" dirty="0"/>
              <a:t> </a:t>
            </a:r>
            <a:r>
              <a:rPr sz="2250" dirty="0"/>
              <a:t>it</a:t>
            </a:r>
            <a:r>
              <a:rPr sz="2250" spc="-10" dirty="0"/>
              <a:t> </a:t>
            </a:r>
            <a:r>
              <a:rPr sz="2250" dirty="0"/>
              <a:t>is</a:t>
            </a:r>
            <a:r>
              <a:rPr sz="2250" spc="-10" dirty="0"/>
              <a:t> </a:t>
            </a:r>
            <a:r>
              <a:rPr sz="2250" dirty="0"/>
              <a:t>raining,</a:t>
            </a:r>
            <a:r>
              <a:rPr sz="2250" spc="-10" dirty="0"/>
              <a:t> </a:t>
            </a:r>
            <a:r>
              <a:rPr sz="2250" dirty="0"/>
              <a:t>then</a:t>
            </a:r>
            <a:r>
              <a:rPr sz="2250" spc="-10" dirty="0"/>
              <a:t> </a:t>
            </a:r>
            <a:r>
              <a:rPr sz="2250" dirty="0"/>
              <a:t>the</a:t>
            </a:r>
            <a:r>
              <a:rPr sz="2250" spc="-10" dirty="0"/>
              <a:t> </a:t>
            </a:r>
            <a:r>
              <a:rPr sz="2250" dirty="0"/>
              <a:t>pavement</a:t>
            </a:r>
            <a:r>
              <a:rPr sz="2250" spc="-10" dirty="0"/>
              <a:t> </a:t>
            </a:r>
            <a:r>
              <a:rPr sz="2250" spc="-25" dirty="0"/>
              <a:t>is </a:t>
            </a:r>
            <a:r>
              <a:rPr sz="2250" dirty="0"/>
              <a:t>wet;</a:t>
            </a:r>
            <a:r>
              <a:rPr sz="2250" spc="-15" dirty="0"/>
              <a:t> </a:t>
            </a:r>
            <a:r>
              <a:rPr sz="2250" dirty="0"/>
              <a:t>It</a:t>
            </a:r>
            <a:r>
              <a:rPr sz="2250" spc="-10" dirty="0"/>
              <a:t> </a:t>
            </a:r>
            <a:r>
              <a:rPr sz="2250" dirty="0"/>
              <a:t>is</a:t>
            </a:r>
            <a:r>
              <a:rPr sz="2250" spc="-10" dirty="0"/>
              <a:t> </a:t>
            </a:r>
            <a:r>
              <a:rPr sz="2250" dirty="0"/>
              <a:t>raining;</a:t>
            </a:r>
            <a:r>
              <a:rPr sz="2250" spc="-10" dirty="0"/>
              <a:t> </a:t>
            </a:r>
            <a:r>
              <a:rPr sz="2250" dirty="0"/>
              <a:t>therefore</a:t>
            </a:r>
            <a:r>
              <a:rPr sz="2250" spc="-15" dirty="0"/>
              <a:t> </a:t>
            </a:r>
            <a:r>
              <a:rPr sz="2250" dirty="0"/>
              <a:t>the</a:t>
            </a:r>
            <a:r>
              <a:rPr sz="2250" spc="-10" dirty="0"/>
              <a:t> </a:t>
            </a:r>
            <a:r>
              <a:rPr sz="2250" dirty="0"/>
              <a:t>pavement</a:t>
            </a:r>
            <a:r>
              <a:rPr sz="2250" spc="-10" dirty="0"/>
              <a:t> </a:t>
            </a:r>
            <a:r>
              <a:rPr sz="2250" dirty="0"/>
              <a:t>is</a:t>
            </a:r>
            <a:r>
              <a:rPr sz="2250" spc="-10" dirty="0"/>
              <a:t> wet).</a:t>
            </a:r>
            <a:endParaRPr sz="225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29002" y="1288769"/>
            <a:ext cx="6404098" cy="94107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10451" y="1333811"/>
            <a:ext cx="5837555" cy="853440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938530" marR="5080" indent="-926465">
              <a:lnSpc>
                <a:spcPct val="103800"/>
              </a:lnSpc>
              <a:spcBef>
                <a:spcPts val="10"/>
              </a:spcBef>
            </a:pPr>
            <a:r>
              <a:rPr dirty="0"/>
              <a:t>How</a:t>
            </a:r>
            <a:r>
              <a:rPr spc="35" dirty="0"/>
              <a:t> </a:t>
            </a:r>
            <a:r>
              <a:rPr dirty="0"/>
              <a:t>Does</a:t>
            </a:r>
            <a:r>
              <a:rPr spc="45" dirty="0"/>
              <a:t> </a:t>
            </a:r>
            <a:r>
              <a:rPr dirty="0"/>
              <a:t>the</a:t>
            </a:r>
            <a:r>
              <a:rPr spc="45" dirty="0"/>
              <a:t> </a:t>
            </a:r>
            <a:r>
              <a:rPr dirty="0"/>
              <a:t>Bible</a:t>
            </a:r>
            <a:r>
              <a:rPr spc="45" dirty="0"/>
              <a:t> </a:t>
            </a:r>
            <a:r>
              <a:rPr dirty="0"/>
              <a:t>Relate</a:t>
            </a:r>
            <a:r>
              <a:rPr spc="45" dirty="0"/>
              <a:t> </a:t>
            </a:r>
            <a:r>
              <a:rPr dirty="0"/>
              <a:t>to</a:t>
            </a:r>
            <a:r>
              <a:rPr spc="45" dirty="0"/>
              <a:t> </a:t>
            </a:r>
            <a:r>
              <a:rPr dirty="0"/>
              <a:t>Topics</a:t>
            </a:r>
            <a:r>
              <a:rPr spc="45" dirty="0"/>
              <a:t> </a:t>
            </a:r>
            <a:r>
              <a:rPr dirty="0"/>
              <a:t>that</a:t>
            </a:r>
            <a:r>
              <a:rPr spc="45" dirty="0"/>
              <a:t> </a:t>
            </a:r>
            <a:r>
              <a:rPr spc="-25" dirty="0"/>
              <a:t>it </a:t>
            </a:r>
            <a:r>
              <a:rPr dirty="0"/>
              <a:t>does</a:t>
            </a:r>
            <a:r>
              <a:rPr spc="40" dirty="0"/>
              <a:t> </a:t>
            </a:r>
            <a:r>
              <a:rPr dirty="0"/>
              <a:t>not</a:t>
            </a:r>
            <a:r>
              <a:rPr spc="50" dirty="0"/>
              <a:t> </a:t>
            </a:r>
            <a:r>
              <a:rPr dirty="0"/>
              <a:t>explicitly</a:t>
            </a:r>
            <a:r>
              <a:rPr spc="50" dirty="0"/>
              <a:t> </a:t>
            </a:r>
            <a:r>
              <a:rPr spc="-10" dirty="0"/>
              <a:t>mention?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623964" y="2321943"/>
            <a:ext cx="8448675" cy="4271010"/>
            <a:chOff x="623964" y="2321943"/>
            <a:chExt cx="8448675" cy="427101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87166" y="2321943"/>
              <a:ext cx="8085396" cy="177800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7738" y="2480480"/>
              <a:ext cx="153356" cy="15335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7738" y="3130085"/>
              <a:ext cx="153356" cy="153356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7738" y="3779690"/>
              <a:ext cx="153356" cy="153356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23964" y="3351313"/>
              <a:ext cx="7606868" cy="3241178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879466" y="4539621"/>
              <a:ext cx="117147" cy="140576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879466" y="5592609"/>
              <a:ext cx="117147" cy="140576"/>
            </a:xfrm>
            <a:prstGeom prst="rect">
              <a:avLst/>
            </a:prstGeom>
          </p:spPr>
        </p:pic>
      </p:grpSp>
      <p:sp>
        <p:nvSpPr>
          <p:cNvPr id="12" name="object 1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T1:</a:t>
            </a:r>
            <a:r>
              <a:rPr spc="30" dirty="0"/>
              <a:t> </a:t>
            </a:r>
            <a:r>
              <a:rPr dirty="0"/>
              <a:t>A</a:t>
            </a:r>
            <a:r>
              <a:rPr spc="45" dirty="0"/>
              <a:t> </a:t>
            </a:r>
            <a:r>
              <a:rPr dirty="0"/>
              <a:t>Theological</a:t>
            </a:r>
            <a:r>
              <a:rPr spc="40" dirty="0"/>
              <a:t> </a:t>
            </a:r>
            <a:r>
              <a:rPr dirty="0"/>
              <a:t>Claim</a:t>
            </a:r>
            <a:r>
              <a:rPr spc="45" dirty="0"/>
              <a:t> </a:t>
            </a:r>
            <a:r>
              <a:rPr dirty="0"/>
              <a:t>is</a:t>
            </a:r>
            <a:r>
              <a:rPr spc="40" dirty="0"/>
              <a:t> </a:t>
            </a:r>
            <a:r>
              <a:rPr dirty="0"/>
              <a:t>a</a:t>
            </a:r>
            <a:r>
              <a:rPr spc="45" dirty="0"/>
              <a:t> </a:t>
            </a:r>
            <a:r>
              <a:rPr dirty="0"/>
              <a:t>DIRECT</a:t>
            </a:r>
            <a:r>
              <a:rPr spc="40" dirty="0"/>
              <a:t> </a:t>
            </a:r>
            <a:r>
              <a:rPr dirty="0"/>
              <a:t>TRANSLATION</a:t>
            </a:r>
            <a:r>
              <a:rPr spc="40" dirty="0"/>
              <a:t> </a:t>
            </a:r>
            <a:r>
              <a:rPr dirty="0"/>
              <a:t>of</a:t>
            </a:r>
            <a:r>
              <a:rPr spc="45" dirty="0"/>
              <a:t> </a:t>
            </a:r>
            <a:r>
              <a:rPr spc="-10" dirty="0"/>
              <a:t>Scripture</a:t>
            </a:r>
          </a:p>
          <a:p>
            <a:pPr marL="12700">
              <a:lnSpc>
                <a:spcPct val="100000"/>
              </a:lnSpc>
              <a:spcBef>
                <a:spcPts val="2175"/>
              </a:spcBef>
            </a:pPr>
            <a:r>
              <a:rPr dirty="0"/>
              <a:t>T2:</a:t>
            </a:r>
            <a:r>
              <a:rPr spc="35" dirty="0"/>
              <a:t> </a:t>
            </a:r>
            <a:r>
              <a:rPr dirty="0"/>
              <a:t>A</a:t>
            </a:r>
            <a:r>
              <a:rPr spc="40" dirty="0"/>
              <a:t> </a:t>
            </a:r>
            <a:r>
              <a:rPr dirty="0"/>
              <a:t>Theological</a:t>
            </a:r>
            <a:r>
              <a:rPr spc="35" dirty="0"/>
              <a:t> </a:t>
            </a:r>
            <a:r>
              <a:rPr dirty="0"/>
              <a:t>Claim</a:t>
            </a:r>
            <a:r>
              <a:rPr spc="35" dirty="0"/>
              <a:t> </a:t>
            </a:r>
            <a:r>
              <a:rPr dirty="0"/>
              <a:t>is</a:t>
            </a:r>
            <a:r>
              <a:rPr spc="35" dirty="0"/>
              <a:t> </a:t>
            </a:r>
            <a:r>
              <a:rPr dirty="0"/>
              <a:t>an</a:t>
            </a:r>
            <a:r>
              <a:rPr spc="50" dirty="0"/>
              <a:t> </a:t>
            </a:r>
            <a:r>
              <a:rPr dirty="0">
                <a:solidFill>
                  <a:srgbClr val="A21F1C"/>
                </a:solidFill>
              </a:rPr>
              <a:t>ENTAILMENT</a:t>
            </a:r>
            <a:r>
              <a:rPr spc="40" dirty="0">
                <a:solidFill>
                  <a:srgbClr val="A21F1C"/>
                </a:solidFill>
              </a:rPr>
              <a:t> </a:t>
            </a:r>
            <a:r>
              <a:rPr dirty="0"/>
              <a:t>of</a:t>
            </a:r>
            <a:r>
              <a:rPr spc="35" dirty="0"/>
              <a:t> </a:t>
            </a:r>
            <a:r>
              <a:rPr spc="-10" dirty="0"/>
              <a:t>Scripture</a:t>
            </a:r>
          </a:p>
          <a:p>
            <a:pPr marL="12700">
              <a:lnSpc>
                <a:spcPct val="100000"/>
              </a:lnSpc>
              <a:spcBef>
                <a:spcPts val="2175"/>
              </a:spcBef>
            </a:pPr>
            <a:r>
              <a:rPr dirty="0"/>
              <a:t>T3:</a:t>
            </a:r>
            <a:r>
              <a:rPr spc="30" dirty="0"/>
              <a:t> </a:t>
            </a:r>
            <a:r>
              <a:rPr dirty="0"/>
              <a:t>A</a:t>
            </a:r>
            <a:r>
              <a:rPr spc="40" dirty="0"/>
              <a:t> </a:t>
            </a:r>
            <a:r>
              <a:rPr dirty="0"/>
              <a:t>Theological</a:t>
            </a:r>
            <a:r>
              <a:rPr spc="40" dirty="0"/>
              <a:t> </a:t>
            </a:r>
            <a:r>
              <a:rPr dirty="0"/>
              <a:t>Claim</a:t>
            </a:r>
            <a:r>
              <a:rPr spc="40" dirty="0"/>
              <a:t> </a:t>
            </a:r>
            <a:r>
              <a:rPr dirty="0"/>
              <a:t>is</a:t>
            </a:r>
            <a:r>
              <a:rPr spc="515" dirty="0"/>
              <a:t> </a:t>
            </a:r>
            <a:r>
              <a:rPr dirty="0"/>
              <a:t>INDUCTIVELY</a:t>
            </a:r>
            <a:r>
              <a:rPr spc="40" dirty="0"/>
              <a:t> </a:t>
            </a:r>
            <a:r>
              <a:rPr dirty="0"/>
              <a:t>related</a:t>
            </a:r>
            <a:r>
              <a:rPr spc="40" dirty="0"/>
              <a:t> </a:t>
            </a:r>
            <a:r>
              <a:rPr dirty="0"/>
              <a:t>to</a:t>
            </a:r>
            <a:r>
              <a:rPr spc="40" dirty="0"/>
              <a:t> </a:t>
            </a:r>
            <a:r>
              <a:rPr spc="-10" dirty="0"/>
              <a:t>Scripture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pc="-10" dirty="0"/>
          </a:p>
          <a:p>
            <a:pPr marL="880110" marR="934719" algn="just">
              <a:lnSpc>
                <a:spcPct val="102400"/>
              </a:lnSpc>
            </a:pPr>
            <a:r>
              <a:rPr sz="2250" dirty="0"/>
              <a:t>Entailment:</a:t>
            </a:r>
            <a:r>
              <a:rPr sz="2250" spc="-25" dirty="0"/>
              <a:t> </a:t>
            </a:r>
            <a:r>
              <a:rPr sz="2250" dirty="0"/>
              <a:t>a</a:t>
            </a:r>
            <a:r>
              <a:rPr sz="2250" spc="-25" dirty="0"/>
              <a:t> </a:t>
            </a:r>
            <a:r>
              <a:rPr sz="2250" dirty="0"/>
              <a:t>conclusion</a:t>
            </a:r>
            <a:r>
              <a:rPr sz="2250" spc="-25" dirty="0"/>
              <a:t> </a:t>
            </a:r>
            <a:r>
              <a:rPr sz="2250" dirty="0"/>
              <a:t>necessarily</a:t>
            </a:r>
            <a:r>
              <a:rPr sz="2250" spc="-25" dirty="0"/>
              <a:t> </a:t>
            </a:r>
            <a:r>
              <a:rPr sz="2250" dirty="0"/>
              <a:t>follows</a:t>
            </a:r>
            <a:r>
              <a:rPr sz="2250" spc="-25" dirty="0"/>
              <a:t> </a:t>
            </a:r>
            <a:r>
              <a:rPr sz="2250" spc="-20" dirty="0"/>
              <a:t>from </a:t>
            </a:r>
            <a:r>
              <a:rPr sz="2250" dirty="0"/>
              <a:t>the</a:t>
            </a:r>
            <a:r>
              <a:rPr sz="2250" spc="-10" dirty="0"/>
              <a:t> </a:t>
            </a:r>
            <a:r>
              <a:rPr sz="2250" dirty="0"/>
              <a:t>premises</a:t>
            </a:r>
            <a:r>
              <a:rPr sz="2250" spc="-10" dirty="0"/>
              <a:t> </a:t>
            </a:r>
            <a:r>
              <a:rPr sz="2250" dirty="0"/>
              <a:t>(If</a:t>
            </a:r>
            <a:r>
              <a:rPr sz="2250" spc="-10" dirty="0"/>
              <a:t> </a:t>
            </a:r>
            <a:r>
              <a:rPr sz="2250" dirty="0"/>
              <a:t>it</a:t>
            </a:r>
            <a:r>
              <a:rPr sz="2250" spc="-10" dirty="0"/>
              <a:t> </a:t>
            </a:r>
            <a:r>
              <a:rPr sz="2250" dirty="0"/>
              <a:t>is</a:t>
            </a:r>
            <a:r>
              <a:rPr sz="2250" spc="-10" dirty="0"/>
              <a:t> </a:t>
            </a:r>
            <a:r>
              <a:rPr sz="2250" dirty="0"/>
              <a:t>raining,</a:t>
            </a:r>
            <a:r>
              <a:rPr sz="2250" spc="-10" dirty="0"/>
              <a:t> </a:t>
            </a:r>
            <a:r>
              <a:rPr sz="2250" dirty="0"/>
              <a:t>then</a:t>
            </a:r>
            <a:r>
              <a:rPr sz="2250" spc="-10" dirty="0"/>
              <a:t> </a:t>
            </a:r>
            <a:r>
              <a:rPr sz="2250" dirty="0"/>
              <a:t>the</a:t>
            </a:r>
            <a:r>
              <a:rPr sz="2250" spc="-10" dirty="0"/>
              <a:t> </a:t>
            </a:r>
            <a:r>
              <a:rPr sz="2250" dirty="0"/>
              <a:t>pavement</a:t>
            </a:r>
            <a:r>
              <a:rPr sz="2250" spc="-10" dirty="0"/>
              <a:t> </a:t>
            </a:r>
            <a:r>
              <a:rPr sz="2250" spc="-25" dirty="0"/>
              <a:t>is </a:t>
            </a:r>
            <a:r>
              <a:rPr sz="2250" dirty="0"/>
              <a:t>wet;</a:t>
            </a:r>
            <a:r>
              <a:rPr sz="2250" spc="-15" dirty="0"/>
              <a:t> </a:t>
            </a:r>
            <a:r>
              <a:rPr sz="2250" dirty="0"/>
              <a:t>It</a:t>
            </a:r>
            <a:r>
              <a:rPr sz="2250" spc="-10" dirty="0"/>
              <a:t> </a:t>
            </a:r>
            <a:r>
              <a:rPr sz="2250" dirty="0"/>
              <a:t>is</a:t>
            </a:r>
            <a:r>
              <a:rPr sz="2250" spc="-10" dirty="0"/>
              <a:t> </a:t>
            </a:r>
            <a:r>
              <a:rPr sz="2250" dirty="0"/>
              <a:t>raining;</a:t>
            </a:r>
            <a:r>
              <a:rPr sz="2250" spc="-10" dirty="0"/>
              <a:t> </a:t>
            </a:r>
            <a:r>
              <a:rPr sz="2250" dirty="0"/>
              <a:t>therefore</a:t>
            </a:r>
            <a:r>
              <a:rPr sz="2250" spc="-15" dirty="0"/>
              <a:t> </a:t>
            </a:r>
            <a:r>
              <a:rPr sz="2250" dirty="0"/>
              <a:t>the</a:t>
            </a:r>
            <a:r>
              <a:rPr sz="2250" spc="-10" dirty="0"/>
              <a:t> </a:t>
            </a:r>
            <a:r>
              <a:rPr sz="2250" dirty="0"/>
              <a:t>pavement</a:t>
            </a:r>
            <a:r>
              <a:rPr sz="2250" spc="-10" dirty="0"/>
              <a:t> </a:t>
            </a:r>
            <a:r>
              <a:rPr sz="2250" dirty="0"/>
              <a:t>is</a:t>
            </a:r>
            <a:r>
              <a:rPr sz="2250" spc="-10" dirty="0"/>
              <a:t> wet).</a:t>
            </a:r>
            <a:endParaRPr sz="2250"/>
          </a:p>
          <a:p>
            <a:pPr marL="880110" marR="1149350" algn="just">
              <a:lnSpc>
                <a:spcPts val="2760"/>
              </a:lnSpc>
              <a:spcBef>
                <a:spcPts val="105"/>
              </a:spcBef>
            </a:pPr>
            <a:r>
              <a:rPr sz="2250" dirty="0"/>
              <a:t>Does</a:t>
            </a:r>
            <a:r>
              <a:rPr sz="2250" spc="-10" dirty="0"/>
              <a:t> </a:t>
            </a:r>
            <a:r>
              <a:rPr sz="2250" dirty="0"/>
              <a:t>God</a:t>
            </a:r>
            <a:r>
              <a:rPr sz="2250" spc="-5" dirty="0"/>
              <a:t> </a:t>
            </a:r>
            <a:r>
              <a:rPr sz="2250" dirty="0"/>
              <a:t>exist?</a:t>
            </a:r>
            <a:r>
              <a:rPr sz="2250" spc="-5" dirty="0"/>
              <a:t> </a:t>
            </a:r>
            <a:r>
              <a:rPr sz="2250" dirty="0"/>
              <a:t>No</a:t>
            </a:r>
            <a:r>
              <a:rPr sz="2250" spc="-10" dirty="0"/>
              <a:t> </a:t>
            </a:r>
            <a:r>
              <a:rPr sz="2250" dirty="0"/>
              <a:t>Scripture</a:t>
            </a:r>
            <a:r>
              <a:rPr sz="2250" spc="-5" dirty="0"/>
              <a:t> </a:t>
            </a:r>
            <a:r>
              <a:rPr sz="2250" dirty="0"/>
              <a:t>passage</a:t>
            </a:r>
            <a:r>
              <a:rPr sz="2250" spc="-5" dirty="0"/>
              <a:t> </a:t>
            </a:r>
            <a:r>
              <a:rPr sz="2250" dirty="0"/>
              <a:t>says</a:t>
            </a:r>
            <a:r>
              <a:rPr sz="2250" spc="-5" dirty="0"/>
              <a:t> </a:t>
            </a:r>
            <a:r>
              <a:rPr sz="2250" spc="-20" dirty="0"/>
              <a:t>“God </a:t>
            </a:r>
            <a:r>
              <a:rPr sz="2250" dirty="0"/>
              <a:t>exists”</a:t>
            </a:r>
            <a:r>
              <a:rPr sz="2250" spc="-15" dirty="0"/>
              <a:t> </a:t>
            </a:r>
            <a:r>
              <a:rPr sz="2250" dirty="0"/>
              <a:t>verbatim,</a:t>
            </a:r>
            <a:r>
              <a:rPr sz="2250" spc="-15" dirty="0"/>
              <a:t> </a:t>
            </a:r>
            <a:r>
              <a:rPr sz="2250" dirty="0"/>
              <a:t>but</a:t>
            </a:r>
            <a:r>
              <a:rPr sz="2250" spc="-15" dirty="0"/>
              <a:t> </a:t>
            </a:r>
            <a:r>
              <a:rPr sz="2250" dirty="0"/>
              <a:t>if</a:t>
            </a:r>
            <a:r>
              <a:rPr sz="2250" spc="-15" dirty="0"/>
              <a:t> </a:t>
            </a:r>
            <a:r>
              <a:rPr sz="2250" dirty="0"/>
              <a:t>everything</a:t>
            </a:r>
            <a:r>
              <a:rPr sz="2250" spc="-15" dirty="0"/>
              <a:t> </a:t>
            </a:r>
            <a:r>
              <a:rPr sz="2250" dirty="0"/>
              <a:t>the</a:t>
            </a:r>
            <a:r>
              <a:rPr sz="2250" spc="-15" dirty="0"/>
              <a:t> </a:t>
            </a:r>
            <a:r>
              <a:rPr sz="2250" dirty="0"/>
              <a:t>bible</a:t>
            </a:r>
            <a:r>
              <a:rPr sz="2250" spc="-10" dirty="0"/>
              <a:t> </a:t>
            </a:r>
            <a:r>
              <a:rPr sz="2250" spc="-20" dirty="0"/>
              <a:t>says </a:t>
            </a:r>
            <a:r>
              <a:rPr sz="2250" dirty="0"/>
              <a:t>about</a:t>
            </a:r>
            <a:r>
              <a:rPr sz="2250" spc="-20" dirty="0"/>
              <a:t> </a:t>
            </a:r>
            <a:r>
              <a:rPr sz="2250" dirty="0"/>
              <a:t>God</a:t>
            </a:r>
            <a:r>
              <a:rPr sz="2250" spc="-10" dirty="0"/>
              <a:t> </a:t>
            </a:r>
            <a:r>
              <a:rPr sz="2250" dirty="0"/>
              <a:t>is</a:t>
            </a:r>
            <a:r>
              <a:rPr sz="2250" spc="-10" dirty="0"/>
              <a:t> </a:t>
            </a:r>
            <a:r>
              <a:rPr sz="2250" dirty="0"/>
              <a:t>true,</a:t>
            </a:r>
            <a:r>
              <a:rPr sz="2250" spc="-10" dirty="0"/>
              <a:t> </a:t>
            </a:r>
            <a:r>
              <a:rPr sz="2250" dirty="0"/>
              <a:t>then</a:t>
            </a:r>
            <a:r>
              <a:rPr sz="2250" spc="-10" dirty="0"/>
              <a:t> </a:t>
            </a:r>
            <a:r>
              <a:rPr sz="2250" dirty="0"/>
              <a:t>God</a:t>
            </a:r>
            <a:r>
              <a:rPr sz="2250" spc="-10" dirty="0"/>
              <a:t> </a:t>
            </a:r>
            <a:r>
              <a:rPr sz="2250" dirty="0"/>
              <a:t>necessarily</a:t>
            </a:r>
            <a:r>
              <a:rPr sz="2250" spc="-10" dirty="0"/>
              <a:t> exists.</a:t>
            </a:r>
            <a:endParaRPr sz="225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29002" y="1288769"/>
            <a:ext cx="6404098" cy="94107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10451" y="1333811"/>
            <a:ext cx="5837555" cy="853440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938530" marR="5080" indent="-926465">
              <a:lnSpc>
                <a:spcPct val="103800"/>
              </a:lnSpc>
              <a:spcBef>
                <a:spcPts val="10"/>
              </a:spcBef>
            </a:pPr>
            <a:r>
              <a:rPr dirty="0"/>
              <a:t>How</a:t>
            </a:r>
            <a:r>
              <a:rPr spc="35" dirty="0"/>
              <a:t> </a:t>
            </a:r>
            <a:r>
              <a:rPr dirty="0"/>
              <a:t>Does</a:t>
            </a:r>
            <a:r>
              <a:rPr spc="45" dirty="0"/>
              <a:t> </a:t>
            </a:r>
            <a:r>
              <a:rPr dirty="0"/>
              <a:t>the</a:t>
            </a:r>
            <a:r>
              <a:rPr spc="45" dirty="0"/>
              <a:t> </a:t>
            </a:r>
            <a:r>
              <a:rPr dirty="0"/>
              <a:t>Bible</a:t>
            </a:r>
            <a:r>
              <a:rPr spc="45" dirty="0"/>
              <a:t> </a:t>
            </a:r>
            <a:r>
              <a:rPr dirty="0"/>
              <a:t>Relate</a:t>
            </a:r>
            <a:r>
              <a:rPr spc="45" dirty="0"/>
              <a:t> </a:t>
            </a:r>
            <a:r>
              <a:rPr dirty="0"/>
              <a:t>to</a:t>
            </a:r>
            <a:r>
              <a:rPr spc="45" dirty="0"/>
              <a:t> </a:t>
            </a:r>
            <a:r>
              <a:rPr dirty="0"/>
              <a:t>Topics</a:t>
            </a:r>
            <a:r>
              <a:rPr spc="45" dirty="0"/>
              <a:t> </a:t>
            </a:r>
            <a:r>
              <a:rPr dirty="0"/>
              <a:t>that</a:t>
            </a:r>
            <a:r>
              <a:rPr spc="45" dirty="0"/>
              <a:t> </a:t>
            </a:r>
            <a:r>
              <a:rPr spc="-25" dirty="0"/>
              <a:t>it </a:t>
            </a:r>
            <a:r>
              <a:rPr dirty="0"/>
              <a:t>does</a:t>
            </a:r>
            <a:r>
              <a:rPr spc="40" dirty="0"/>
              <a:t> </a:t>
            </a:r>
            <a:r>
              <a:rPr dirty="0"/>
              <a:t>not</a:t>
            </a:r>
            <a:r>
              <a:rPr spc="50" dirty="0"/>
              <a:t> </a:t>
            </a:r>
            <a:r>
              <a:rPr dirty="0"/>
              <a:t>explicitly</a:t>
            </a:r>
            <a:r>
              <a:rPr spc="50" dirty="0"/>
              <a:t> </a:t>
            </a:r>
            <a:r>
              <a:rPr spc="-10" dirty="0"/>
              <a:t>mention?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987166" y="2321943"/>
            <a:ext cx="8085455" cy="1778000"/>
            <a:chOff x="987166" y="2321943"/>
            <a:chExt cx="8085455" cy="177800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87166" y="2321943"/>
              <a:ext cx="8085396" cy="177800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7738" y="2480480"/>
              <a:ext cx="153356" cy="15335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7738" y="3130085"/>
              <a:ext cx="153356" cy="153356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7738" y="3779690"/>
              <a:ext cx="153356" cy="153356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T1:</a:t>
            </a:r>
            <a:r>
              <a:rPr spc="30" dirty="0"/>
              <a:t> </a:t>
            </a:r>
            <a:r>
              <a:rPr dirty="0"/>
              <a:t>A</a:t>
            </a:r>
            <a:r>
              <a:rPr spc="45" dirty="0"/>
              <a:t> </a:t>
            </a:r>
            <a:r>
              <a:rPr dirty="0"/>
              <a:t>Theological</a:t>
            </a:r>
            <a:r>
              <a:rPr spc="40" dirty="0"/>
              <a:t> </a:t>
            </a:r>
            <a:r>
              <a:rPr dirty="0"/>
              <a:t>Claim</a:t>
            </a:r>
            <a:r>
              <a:rPr spc="45" dirty="0"/>
              <a:t> </a:t>
            </a:r>
            <a:r>
              <a:rPr dirty="0"/>
              <a:t>is</a:t>
            </a:r>
            <a:r>
              <a:rPr spc="40" dirty="0"/>
              <a:t> </a:t>
            </a:r>
            <a:r>
              <a:rPr dirty="0"/>
              <a:t>a</a:t>
            </a:r>
            <a:r>
              <a:rPr spc="45" dirty="0"/>
              <a:t> </a:t>
            </a:r>
            <a:r>
              <a:rPr dirty="0"/>
              <a:t>DIRECT</a:t>
            </a:r>
            <a:r>
              <a:rPr spc="40" dirty="0"/>
              <a:t> </a:t>
            </a:r>
            <a:r>
              <a:rPr dirty="0"/>
              <a:t>TRANSLATION</a:t>
            </a:r>
            <a:r>
              <a:rPr spc="40" dirty="0"/>
              <a:t> </a:t>
            </a:r>
            <a:r>
              <a:rPr dirty="0"/>
              <a:t>of</a:t>
            </a:r>
            <a:r>
              <a:rPr spc="45" dirty="0"/>
              <a:t> </a:t>
            </a:r>
            <a:r>
              <a:rPr spc="-10" dirty="0"/>
              <a:t>Scripture</a:t>
            </a:r>
          </a:p>
          <a:p>
            <a:pPr marL="12700">
              <a:lnSpc>
                <a:spcPct val="100000"/>
              </a:lnSpc>
              <a:spcBef>
                <a:spcPts val="2175"/>
              </a:spcBef>
            </a:pPr>
            <a:r>
              <a:rPr dirty="0"/>
              <a:t>T2:</a:t>
            </a:r>
            <a:r>
              <a:rPr spc="40" dirty="0"/>
              <a:t> </a:t>
            </a:r>
            <a:r>
              <a:rPr dirty="0"/>
              <a:t>A</a:t>
            </a:r>
            <a:r>
              <a:rPr spc="40" dirty="0"/>
              <a:t> </a:t>
            </a:r>
            <a:r>
              <a:rPr dirty="0"/>
              <a:t>Theological</a:t>
            </a:r>
            <a:r>
              <a:rPr spc="35" dirty="0"/>
              <a:t> </a:t>
            </a:r>
            <a:r>
              <a:rPr dirty="0"/>
              <a:t>Claim</a:t>
            </a:r>
            <a:r>
              <a:rPr spc="40" dirty="0"/>
              <a:t> </a:t>
            </a:r>
            <a:r>
              <a:rPr dirty="0"/>
              <a:t>is</a:t>
            </a:r>
            <a:r>
              <a:rPr spc="40" dirty="0"/>
              <a:t> </a:t>
            </a:r>
            <a:r>
              <a:rPr dirty="0"/>
              <a:t>an</a:t>
            </a:r>
            <a:r>
              <a:rPr spc="40" dirty="0"/>
              <a:t> </a:t>
            </a:r>
            <a:r>
              <a:rPr dirty="0"/>
              <a:t>ENTAILMENT</a:t>
            </a:r>
            <a:r>
              <a:rPr spc="40" dirty="0"/>
              <a:t> </a:t>
            </a:r>
            <a:r>
              <a:rPr dirty="0"/>
              <a:t>of</a:t>
            </a:r>
            <a:r>
              <a:rPr spc="35" dirty="0"/>
              <a:t> </a:t>
            </a:r>
            <a:r>
              <a:rPr spc="-10" dirty="0"/>
              <a:t>Scripture</a:t>
            </a:r>
          </a:p>
          <a:p>
            <a:pPr marL="12700">
              <a:lnSpc>
                <a:spcPct val="100000"/>
              </a:lnSpc>
              <a:spcBef>
                <a:spcPts val="2175"/>
              </a:spcBef>
            </a:pPr>
            <a:r>
              <a:rPr dirty="0"/>
              <a:t>T3:</a:t>
            </a:r>
            <a:r>
              <a:rPr spc="30" dirty="0"/>
              <a:t> </a:t>
            </a:r>
            <a:r>
              <a:rPr dirty="0"/>
              <a:t>A</a:t>
            </a:r>
            <a:r>
              <a:rPr spc="40" dirty="0"/>
              <a:t> </a:t>
            </a:r>
            <a:r>
              <a:rPr dirty="0"/>
              <a:t>Theological</a:t>
            </a:r>
            <a:r>
              <a:rPr spc="40" dirty="0"/>
              <a:t> </a:t>
            </a:r>
            <a:r>
              <a:rPr dirty="0"/>
              <a:t>Claim</a:t>
            </a:r>
            <a:r>
              <a:rPr spc="40" dirty="0"/>
              <a:t> </a:t>
            </a:r>
            <a:r>
              <a:rPr dirty="0"/>
              <a:t>is</a:t>
            </a:r>
            <a:r>
              <a:rPr spc="515" dirty="0"/>
              <a:t> </a:t>
            </a:r>
            <a:r>
              <a:rPr dirty="0"/>
              <a:t>INDUCTIVELY</a:t>
            </a:r>
            <a:r>
              <a:rPr spc="40" dirty="0"/>
              <a:t> </a:t>
            </a:r>
            <a:r>
              <a:rPr dirty="0"/>
              <a:t>related</a:t>
            </a:r>
            <a:r>
              <a:rPr spc="40" dirty="0"/>
              <a:t> </a:t>
            </a:r>
            <a:r>
              <a:rPr dirty="0"/>
              <a:t>to</a:t>
            </a:r>
            <a:r>
              <a:rPr spc="40" dirty="0"/>
              <a:t> </a:t>
            </a:r>
            <a:r>
              <a:rPr spc="-10" dirty="0"/>
              <a:t>Scripture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29002" y="1288769"/>
            <a:ext cx="6404098" cy="94107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10451" y="1333811"/>
            <a:ext cx="5837555" cy="853440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938530" marR="5080" indent="-926465">
              <a:lnSpc>
                <a:spcPct val="103800"/>
              </a:lnSpc>
              <a:spcBef>
                <a:spcPts val="10"/>
              </a:spcBef>
            </a:pPr>
            <a:r>
              <a:rPr dirty="0"/>
              <a:t>How</a:t>
            </a:r>
            <a:r>
              <a:rPr spc="35" dirty="0"/>
              <a:t> </a:t>
            </a:r>
            <a:r>
              <a:rPr dirty="0"/>
              <a:t>Does</a:t>
            </a:r>
            <a:r>
              <a:rPr spc="45" dirty="0"/>
              <a:t> </a:t>
            </a:r>
            <a:r>
              <a:rPr dirty="0"/>
              <a:t>the</a:t>
            </a:r>
            <a:r>
              <a:rPr spc="45" dirty="0"/>
              <a:t> </a:t>
            </a:r>
            <a:r>
              <a:rPr dirty="0"/>
              <a:t>Bible</a:t>
            </a:r>
            <a:r>
              <a:rPr spc="45" dirty="0"/>
              <a:t> </a:t>
            </a:r>
            <a:r>
              <a:rPr dirty="0"/>
              <a:t>Relate</a:t>
            </a:r>
            <a:r>
              <a:rPr spc="45" dirty="0"/>
              <a:t> </a:t>
            </a:r>
            <a:r>
              <a:rPr dirty="0"/>
              <a:t>to</a:t>
            </a:r>
            <a:r>
              <a:rPr spc="45" dirty="0"/>
              <a:t> </a:t>
            </a:r>
            <a:r>
              <a:rPr dirty="0"/>
              <a:t>Topics</a:t>
            </a:r>
            <a:r>
              <a:rPr spc="45" dirty="0"/>
              <a:t> </a:t>
            </a:r>
            <a:r>
              <a:rPr dirty="0"/>
              <a:t>that</a:t>
            </a:r>
            <a:r>
              <a:rPr spc="45" dirty="0"/>
              <a:t> </a:t>
            </a:r>
            <a:r>
              <a:rPr spc="-25" dirty="0"/>
              <a:t>it </a:t>
            </a:r>
            <a:r>
              <a:rPr dirty="0"/>
              <a:t>does</a:t>
            </a:r>
            <a:r>
              <a:rPr spc="40" dirty="0"/>
              <a:t> </a:t>
            </a:r>
            <a:r>
              <a:rPr dirty="0"/>
              <a:t>not</a:t>
            </a:r>
            <a:r>
              <a:rPr spc="50" dirty="0"/>
              <a:t> </a:t>
            </a:r>
            <a:r>
              <a:rPr dirty="0"/>
              <a:t>explicitly</a:t>
            </a:r>
            <a:r>
              <a:rPr spc="50" dirty="0"/>
              <a:t> </a:t>
            </a:r>
            <a:r>
              <a:rPr spc="-10" dirty="0"/>
              <a:t>mention?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241029" y="2321943"/>
            <a:ext cx="8831580" cy="4267200"/>
            <a:chOff x="241029" y="2321943"/>
            <a:chExt cx="8831580" cy="426720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87166" y="2321943"/>
              <a:ext cx="8085396" cy="177800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7738" y="2480480"/>
              <a:ext cx="153356" cy="15335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7738" y="3130085"/>
              <a:ext cx="153356" cy="153356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7738" y="3779690"/>
              <a:ext cx="153356" cy="153356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1029" y="3877193"/>
              <a:ext cx="7989803" cy="2711866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879466" y="4288436"/>
              <a:ext cx="112887" cy="135464"/>
            </a:xfrm>
            <a:prstGeom prst="rect">
              <a:avLst/>
            </a:prstGeom>
          </p:spPr>
        </p:pic>
      </p:grpSp>
      <p:sp>
        <p:nvSpPr>
          <p:cNvPr id="11" name="object 1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T1:</a:t>
            </a:r>
            <a:r>
              <a:rPr spc="30" dirty="0"/>
              <a:t> </a:t>
            </a:r>
            <a:r>
              <a:rPr dirty="0"/>
              <a:t>A</a:t>
            </a:r>
            <a:r>
              <a:rPr spc="45" dirty="0"/>
              <a:t> </a:t>
            </a:r>
            <a:r>
              <a:rPr dirty="0"/>
              <a:t>Theological</a:t>
            </a:r>
            <a:r>
              <a:rPr spc="40" dirty="0"/>
              <a:t> </a:t>
            </a:r>
            <a:r>
              <a:rPr dirty="0"/>
              <a:t>Claim</a:t>
            </a:r>
            <a:r>
              <a:rPr spc="45" dirty="0"/>
              <a:t> </a:t>
            </a:r>
            <a:r>
              <a:rPr dirty="0"/>
              <a:t>is</a:t>
            </a:r>
            <a:r>
              <a:rPr spc="40" dirty="0"/>
              <a:t> </a:t>
            </a:r>
            <a:r>
              <a:rPr dirty="0"/>
              <a:t>a</a:t>
            </a:r>
            <a:r>
              <a:rPr spc="45" dirty="0"/>
              <a:t> </a:t>
            </a:r>
            <a:r>
              <a:rPr dirty="0"/>
              <a:t>DIRECT</a:t>
            </a:r>
            <a:r>
              <a:rPr spc="40" dirty="0"/>
              <a:t> </a:t>
            </a:r>
            <a:r>
              <a:rPr dirty="0"/>
              <a:t>TRANSLATION</a:t>
            </a:r>
            <a:r>
              <a:rPr spc="40" dirty="0"/>
              <a:t> </a:t>
            </a:r>
            <a:r>
              <a:rPr dirty="0"/>
              <a:t>of</a:t>
            </a:r>
            <a:r>
              <a:rPr spc="45" dirty="0"/>
              <a:t> </a:t>
            </a:r>
            <a:r>
              <a:rPr spc="-10" dirty="0"/>
              <a:t>Scripture</a:t>
            </a:r>
          </a:p>
          <a:p>
            <a:pPr marL="12700">
              <a:lnSpc>
                <a:spcPct val="100000"/>
              </a:lnSpc>
              <a:spcBef>
                <a:spcPts val="2175"/>
              </a:spcBef>
            </a:pPr>
            <a:r>
              <a:rPr dirty="0"/>
              <a:t>T2:</a:t>
            </a:r>
            <a:r>
              <a:rPr spc="40" dirty="0"/>
              <a:t> </a:t>
            </a:r>
            <a:r>
              <a:rPr dirty="0"/>
              <a:t>A</a:t>
            </a:r>
            <a:r>
              <a:rPr spc="40" dirty="0"/>
              <a:t> </a:t>
            </a:r>
            <a:r>
              <a:rPr dirty="0"/>
              <a:t>Theological</a:t>
            </a:r>
            <a:r>
              <a:rPr spc="35" dirty="0"/>
              <a:t> </a:t>
            </a:r>
            <a:r>
              <a:rPr dirty="0"/>
              <a:t>Claim</a:t>
            </a:r>
            <a:r>
              <a:rPr spc="40" dirty="0"/>
              <a:t> </a:t>
            </a:r>
            <a:r>
              <a:rPr dirty="0"/>
              <a:t>is</a:t>
            </a:r>
            <a:r>
              <a:rPr spc="40" dirty="0"/>
              <a:t> </a:t>
            </a:r>
            <a:r>
              <a:rPr dirty="0"/>
              <a:t>an</a:t>
            </a:r>
            <a:r>
              <a:rPr spc="40" dirty="0"/>
              <a:t> </a:t>
            </a:r>
            <a:r>
              <a:rPr dirty="0"/>
              <a:t>ENTAILMENT</a:t>
            </a:r>
            <a:r>
              <a:rPr spc="40" dirty="0"/>
              <a:t> </a:t>
            </a:r>
            <a:r>
              <a:rPr dirty="0"/>
              <a:t>of</a:t>
            </a:r>
            <a:r>
              <a:rPr spc="35" dirty="0"/>
              <a:t> </a:t>
            </a:r>
            <a:r>
              <a:rPr spc="-10" dirty="0"/>
              <a:t>Scripture</a:t>
            </a:r>
          </a:p>
          <a:p>
            <a:pPr marL="12700">
              <a:lnSpc>
                <a:spcPct val="100000"/>
              </a:lnSpc>
              <a:spcBef>
                <a:spcPts val="2195"/>
              </a:spcBef>
            </a:pPr>
            <a:r>
              <a:rPr dirty="0"/>
              <a:t>T3:</a:t>
            </a:r>
            <a:r>
              <a:rPr spc="30" dirty="0"/>
              <a:t> </a:t>
            </a:r>
            <a:r>
              <a:rPr dirty="0"/>
              <a:t>A</a:t>
            </a:r>
            <a:r>
              <a:rPr spc="40" dirty="0"/>
              <a:t> </a:t>
            </a:r>
            <a:r>
              <a:rPr dirty="0"/>
              <a:t>Theological</a:t>
            </a:r>
            <a:r>
              <a:rPr spc="40" dirty="0"/>
              <a:t> </a:t>
            </a:r>
            <a:r>
              <a:rPr dirty="0"/>
              <a:t>Claim</a:t>
            </a:r>
            <a:r>
              <a:rPr spc="40" dirty="0"/>
              <a:t> </a:t>
            </a:r>
            <a:r>
              <a:rPr dirty="0"/>
              <a:t>is</a:t>
            </a:r>
            <a:r>
              <a:rPr spc="520" dirty="0"/>
              <a:t> </a:t>
            </a:r>
            <a:r>
              <a:rPr dirty="0">
                <a:solidFill>
                  <a:srgbClr val="A21F1C"/>
                </a:solidFill>
              </a:rPr>
              <a:t>INDUCTIVELY</a:t>
            </a:r>
            <a:r>
              <a:rPr spc="35" dirty="0">
                <a:solidFill>
                  <a:srgbClr val="A21F1C"/>
                </a:solidFill>
              </a:rPr>
              <a:t> </a:t>
            </a:r>
            <a:r>
              <a:rPr dirty="0"/>
              <a:t>related</a:t>
            </a:r>
            <a:r>
              <a:rPr spc="40" dirty="0"/>
              <a:t> </a:t>
            </a:r>
            <a:r>
              <a:rPr dirty="0"/>
              <a:t>to</a:t>
            </a:r>
            <a:r>
              <a:rPr spc="40" dirty="0"/>
              <a:t> </a:t>
            </a:r>
            <a:r>
              <a:rPr spc="-10" dirty="0"/>
              <a:t>Scripture</a:t>
            </a:r>
          </a:p>
          <a:p>
            <a:pPr marL="880110" marR="1004569">
              <a:lnSpc>
                <a:spcPct val="102299"/>
              </a:lnSpc>
              <a:spcBef>
                <a:spcPts val="1100"/>
              </a:spcBef>
            </a:pPr>
            <a:r>
              <a:rPr sz="2150" dirty="0"/>
              <a:t>Induction:</a:t>
            </a:r>
            <a:r>
              <a:rPr sz="2150" spc="45" dirty="0"/>
              <a:t> </a:t>
            </a:r>
            <a:r>
              <a:rPr sz="2150" dirty="0"/>
              <a:t>conclusion</a:t>
            </a:r>
            <a:r>
              <a:rPr sz="2150" spc="55" dirty="0"/>
              <a:t> </a:t>
            </a:r>
            <a:r>
              <a:rPr sz="2150" dirty="0"/>
              <a:t>does</a:t>
            </a:r>
            <a:r>
              <a:rPr sz="2150" spc="50" dirty="0"/>
              <a:t> </a:t>
            </a:r>
            <a:r>
              <a:rPr sz="2150" dirty="0"/>
              <a:t>not</a:t>
            </a:r>
            <a:r>
              <a:rPr sz="2150" spc="55" dirty="0"/>
              <a:t> </a:t>
            </a:r>
            <a:r>
              <a:rPr sz="2150" dirty="0"/>
              <a:t>necessarily</a:t>
            </a:r>
            <a:r>
              <a:rPr sz="2150" spc="55" dirty="0"/>
              <a:t> </a:t>
            </a:r>
            <a:r>
              <a:rPr sz="2150" spc="-10" dirty="0"/>
              <a:t>follow, </a:t>
            </a:r>
            <a:r>
              <a:rPr sz="2150" dirty="0"/>
              <a:t>but</a:t>
            </a:r>
            <a:r>
              <a:rPr sz="2150" spc="20" dirty="0"/>
              <a:t> </a:t>
            </a:r>
            <a:r>
              <a:rPr sz="2150" dirty="0"/>
              <a:t>is</a:t>
            </a:r>
            <a:r>
              <a:rPr sz="2150" spc="35" dirty="0"/>
              <a:t> </a:t>
            </a:r>
            <a:r>
              <a:rPr sz="2150" dirty="0"/>
              <a:t>most</a:t>
            </a:r>
            <a:r>
              <a:rPr sz="2150" spc="30" dirty="0"/>
              <a:t> </a:t>
            </a:r>
            <a:r>
              <a:rPr sz="2150" dirty="0"/>
              <a:t>probable</a:t>
            </a:r>
            <a:r>
              <a:rPr sz="2150" spc="35" dirty="0"/>
              <a:t> </a:t>
            </a:r>
            <a:r>
              <a:rPr sz="2150" dirty="0"/>
              <a:t>(all</a:t>
            </a:r>
            <a:r>
              <a:rPr sz="2150" spc="30" dirty="0"/>
              <a:t> </a:t>
            </a:r>
            <a:r>
              <a:rPr sz="2150" dirty="0"/>
              <a:t>of</a:t>
            </a:r>
            <a:r>
              <a:rPr sz="2150" spc="35" dirty="0"/>
              <a:t> </a:t>
            </a:r>
            <a:r>
              <a:rPr sz="2150" dirty="0"/>
              <a:t>the</a:t>
            </a:r>
            <a:r>
              <a:rPr sz="2150" spc="30" dirty="0"/>
              <a:t> </a:t>
            </a:r>
            <a:r>
              <a:rPr sz="2150" dirty="0"/>
              <a:t>crows</a:t>
            </a:r>
            <a:r>
              <a:rPr sz="2150" spc="35" dirty="0"/>
              <a:t> </a:t>
            </a:r>
            <a:r>
              <a:rPr sz="2150" dirty="0"/>
              <a:t>I’ve</a:t>
            </a:r>
            <a:r>
              <a:rPr sz="2150" spc="30" dirty="0"/>
              <a:t> </a:t>
            </a:r>
            <a:r>
              <a:rPr sz="2150" dirty="0"/>
              <a:t>ever</a:t>
            </a:r>
            <a:r>
              <a:rPr sz="2150" spc="35" dirty="0"/>
              <a:t> </a:t>
            </a:r>
            <a:r>
              <a:rPr sz="2150" spc="-20" dirty="0"/>
              <a:t>seen </a:t>
            </a:r>
            <a:r>
              <a:rPr sz="2150" dirty="0"/>
              <a:t>are</a:t>
            </a:r>
            <a:r>
              <a:rPr sz="2150" spc="40" dirty="0"/>
              <a:t> </a:t>
            </a:r>
            <a:r>
              <a:rPr sz="2150" dirty="0"/>
              <a:t>black;</a:t>
            </a:r>
            <a:r>
              <a:rPr sz="2150" spc="40" dirty="0"/>
              <a:t> </a:t>
            </a:r>
            <a:r>
              <a:rPr sz="2150" dirty="0"/>
              <a:t>therefore</a:t>
            </a:r>
            <a:r>
              <a:rPr sz="2150" spc="40" dirty="0"/>
              <a:t> </a:t>
            </a:r>
            <a:r>
              <a:rPr sz="2150" dirty="0"/>
              <a:t>all</a:t>
            </a:r>
            <a:r>
              <a:rPr sz="2150" spc="40" dirty="0"/>
              <a:t> </a:t>
            </a:r>
            <a:r>
              <a:rPr sz="2150" dirty="0"/>
              <a:t>crows</a:t>
            </a:r>
            <a:r>
              <a:rPr sz="2150" spc="40" dirty="0"/>
              <a:t> </a:t>
            </a:r>
            <a:r>
              <a:rPr sz="2150" dirty="0"/>
              <a:t>are</a:t>
            </a:r>
            <a:r>
              <a:rPr sz="2150" spc="40" dirty="0"/>
              <a:t> </a:t>
            </a:r>
            <a:r>
              <a:rPr sz="2150" spc="-10" dirty="0"/>
              <a:t>black).</a:t>
            </a:r>
            <a:endParaRPr sz="215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29002" y="1288769"/>
            <a:ext cx="6404098" cy="94107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10451" y="1333811"/>
            <a:ext cx="5837555" cy="853440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938530" marR="5080" indent="-926465">
              <a:lnSpc>
                <a:spcPct val="103800"/>
              </a:lnSpc>
              <a:spcBef>
                <a:spcPts val="10"/>
              </a:spcBef>
            </a:pPr>
            <a:r>
              <a:rPr dirty="0"/>
              <a:t>How</a:t>
            </a:r>
            <a:r>
              <a:rPr spc="35" dirty="0"/>
              <a:t> </a:t>
            </a:r>
            <a:r>
              <a:rPr dirty="0"/>
              <a:t>Does</a:t>
            </a:r>
            <a:r>
              <a:rPr spc="45" dirty="0"/>
              <a:t> </a:t>
            </a:r>
            <a:r>
              <a:rPr dirty="0"/>
              <a:t>the</a:t>
            </a:r>
            <a:r>
              <a:rPr spc="45" dirty="0"/>
              <a:t> </a:t>
            </a:r>
            <a:r>
              <a:rPr dirty="0"/>
              <a:t>Bible</a:t>
            </a:r>
            <a:r>
              <a:rPr spc="45" dirty="0"/>
              <a:t> </a:t>
            </a:r>
            <a:r>
              <a:rPr dirty="0"/>
              <a:t>Relate</a:t>
            </a:r>
            <a:r>
              <a:rPr spc="45" dirty="0"/>
              <a:t> </a:t>
            </a:r>
            <a:r>
              <a:rPr dirty="0"/>
              <a:t>to</a:t>
            </a:r>
            <a:r>
              <a:rPr spc="45" dirty="0"/>
              <a:t> </a:t>
            </a:r>
            <a:r>
              <a:rPr dirty="0"/>
              <a:t>Topics</a:t>
            </a:r>
            <a:r>
              <a:rPr spc="45" dirty="0"/>
              <a:t> </a:t>
            </a:r>
            <a:r>
              <a:rPr dirty="0"/>
              <a:t>that</a:t>
            </a:r>
            <a:r>
              <a:rPr spc="45" dirty="0"/>
              <a:t> </a:t>
            </a:r>
            <a:r>
              <a:rPr spc="-25" dirty="0"/>
              <a:t>it </a:t>
            </a:r>
            <a:r>
              <a:rPr dirty="0"/>
              <a:t>does</a:t>
            </a:r>
            <a:r>
              <a:rPr spc="40" dirty="0"/>
              <a:t> </a:t>
            </a:r>
            <a:r>
              <a:rPr dirty="0"/>
              <a:t>not</a:t>
            </a:r>
            <a:r>
              <a:rPr spc="50" dirty="0"/>
              <a:t> </a:t>
            </a:r>
            <a:r>
              <a:rPr dirty="0"/>
              <a:t>explicitly</a:t>
            </a:r>
            <a:r>
              <a:rPr spc="50" dirty="0"/>
              <a:t> </a:t>
            </a:r>
            <a:r>
              <a:rPr spc="-10" dirty="0"/>
              <a:t>mention?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241029" y="2321943"/>
            <a:ext cx="8831580" cy="4267200"/>
            <a:chOff x="241029" y="2321943"/>
            <a:chExt cx="8831580" cy="426720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87166" y="2321943"/>
              <a:ext cx="8085396" cy="177800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7738" y="2480480"/>
              <a:ext cx="153356" cy="15335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7738" y="3130085"/>
              <a:ext cx="153356" cy="153356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7738" y="3779690"/>
              <a:ext cx="153356" cy="153356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1029" y="3877193"/>
              <a:ext cx="7989803" cy="2711866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879466" y="4288436"/>
              <a:ext cx="112887" cy="135464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879466" y="5294276"/>
              <a:ext cx="112887" cy="135464"/>
            </a:xfrm>
            <a:prstGeom prst="rect">
              <a:avLst/>
            </a:prstGeom>
          </p:spPr>
        </p:pic>
      </p:grpSp>
      <p:sp>
        <p:nvSpPr>
          <p:cNvPr id="12" name="object 1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T1:</a:t>
            </a:r>
            <a:r>
              <a:rPr spc="30" dirty="0"/>
              <a:t> </a:t>
            </a:r>
            <a:r>
              <a:rPr dirty="0"/>
              <a:t>A</a:t>
            </a:r>
            <a:r>
              <a:rPr spc="45" dirty="0"/>
              <a:t> </a:t>
            </a:r>
            <a:r>
              <a:rPr dirty="0"/>
              <a:t>Theological</a:t>
            </a:r>
            <a:r>
              <a:rPr spc="40" dirty="0"/>
              <a:t> </a:t>
            </a:r>
            <a:r>
              <a:rPr dirty="0"/>
              <a:t>Claim</a:t>
            </a:r>
            <a:r>
              <a:rPr spc="45" dirty="0"/>
              <a:t> </a:t>
            </a:r>
            <a:r>
              <a:rPr dirty="0"/>
              <a:t>is</a:t>
            </a:r>
            <a:r>
              <a:rPr spc="40" dirty="0"/>
              <a:t> </a:t>
            </a:r>
            <a:r>
              <a:rPr dirty="0"/>
              <a:t>a</a:t>
            </a:r>
            <a:r>
              <a:rPr spc="45" dirty="0"/>
              <a:t> </a:t>
            </a:r>
            <a:r>
              <a:rPr dirty="0"/>
              <a:t>DIRECT</a:t>
            </a:r>
            <a:r>
              <a:rPr spc="40" dirty="0"/>
              <a:t> </a:t>
            </a:r>
            <a:r>
              <a:rPr dirty="0"/>
              <a:t>TRANSLATION</a:t>
            </a:r>
            <a:r>
              <a:rPr spc="40" dirty="0"/>
              <a:t> </a:t>
            </a:r>
            <a:r>
              <a:rPr dirty="0"/>
              <a:t>of</a:t>
            </a:r>
            <a:r>
              <a:rPr spc="45" dirty="0"/>
              <a:t> </a:t>
            </a:r>
            <a:r>
              <a:rPr spc="-10" dirty="0"/>
              <a:t>Scripture</a:t>
            </a:r>
          </a:p>
          <a:p>
            <a:pPr marL="12700">
              <a:lnSpc>
                <a:spcPct val="100000"/>
              </a:lnSpc>
              <a:spcBef>
                <a:spcPts val="2175"/>
              </a:spcBef>
            </a:pPr>
            <a:r>
              <a:rPr dirty="0"/>
              <a:t>T2:</a:t>
            </a:r>
            <a:r>
              <a:rPr spc="40" dirty="0"/>
              <a:t> </a:t>
            </a:r>
            <a:r>
              <a:rPr dirty="0"/>
              <a:t>A</a:t>
            </a:r>
            <a:r>
              <a:rPr spc="40" dirty="0"/>
              <a:t> </a:t>
            </a:r>
            <a:r>
              <a:rPr dirty="0"/>
              <a:t>Theological</a:t>
            </a:r>
            <a:r>
              <a:rPr spc="35" dirty="0"/>
              <a:t> </a:t>
            </a:r>
            <a:r>
              <a:rPr dirty="0"/>
              <a:t>Claim</a:t>
            </a:r>
            <a:r>
              <a:rPr spc="40" dirty="0"/>
              <a:t> </a:t>
            </a:r>
            <a:r>
              <a:rPr dirty="0"/>
              <a:t>is</a:t>
            </a:r>
            <a:r>
              <a:rPr spc="40" dirty="0"/>
              <a:t> </a:t>
            </a:r>
            <a:r>
              <a:rPr dirty="0"/>
              <a:t>an</a:t>
            </a:r>
            <a:r>
              <a:rPr spc="40" dirty="0"/>
              <a:t> </a:t>
            </a:r>
            <a:r>
              <a:rPr dirty="0"/>
              <a:t>ENTAILMENT</a:t>
            </a:r>
            <a:r>
              <a:rPr spc="40" dirty="0"/>
              <a:t> </a:t>
            </a:r>
            <a:r>
              <a:rPr dirty="0"/>
              <a:t>of</a:t>
            </a:r>
            <a:r>
              <a:rPr spc="35" dirty="0"/>
              <a:t> </a:t>
            </a:r>
            <a:r>
              <a:rPr spc="-10" dirty="0"/>
              <a:t>Scripture</a:t>
            </a:r>
          </a:p>
          <a:p>
            <a:pPr marL="12700">
              <a:lnSpc>
                <a:spcPct val="100000"/>
              </a:lnSpc>
              <a:spcBef>
                <a:spcPts val="2195"/>
              </a:spcBef>
            </a:pPr>
            <a:r>
              <a:rPr dirty="0"/>
              <a:t>T3:</a:t>
            </a:r>
            <a:r>
              <a:rPr spc="30" dirty="0"/>
              <a:t> </a:t>
            </a:r>
            <a:r>
              <a:rPr dirty="0"/>
              <a:t>A</a:t>
            </a:r>
            <a:r>
              <a:rPr spc="40" dirty="0"/>
              <a:t> </a:t>
            </a:r>
            <a:r>
              <a:rPr dirty="0"/>
              <a:t>Theological</a:t>
            </a:r>
            <a:r>
              <a:rPr spc="40" dirty="0"/>
              <a:t> </a:t>
            </a:r>
            <a:r>
              <a:rPr dirty="0"/>
              <a:t>Claim</a:t>
            </a:r>
            <a:r>
              <a:rPr spc="40" dirty="0"/>
              <a:t> </a:t>
            </a:r>
            <a:r>
              <a:rPr dirty="0"/>
              <a:t>is</a:t>
            </a:r>
            <a:r>
              <a:rPr spc="520" dirty="0"/>
              <a:t> </a:t>
            </a:r>
            <a:r>
              <a:rPr dirty="0">
                <a:solidFill>
                  <a:srgbClr val="A21F1C"/>
                </a:solidFill>
              </a:rPr>
              <a:t>INDUCTIVELY</a:t>
            </a:r>
            <a:r>
              <a:rPr spc="35" dirty="0">
                <a:solidFill>
                  <a:srgbClr val="A21F1C"/>
                </a:solidFill>
              </a:rPr>
              <a:t> </a:t>
            </a:r>
            <a:r>
              <a:rPr dirty="0"/>
              <a:t>related</a:t>
            </a:r>
            <a:r>
              <a:rPr spc="40" dirty="0"/>
              <a:t> </a:t>
            </a:r>
            <a:r>
              <a:rPr dirty="0"/>
              <a:t>to</a:t>
            </a:r>
            <a:r>
              <a:rPr spc="40" dirty="0"/>
              <a:t> </a:t>
            </a:r>
            <a:r>
              <a:rPr spc="-10" dirty="0"/>
              <a:t>Scripture</a:t>
            </a:r>
          </a:p>
          <a:p>
            <a:pPr marL="880110" marR="1004569">
              <a:lnSpc>
                <a:spcPct val="102299"/>
              </a:lnSpc>
              <a:spcBef>
                <a:spcPts val="1100"/>
              </a:spcBef>
            </a:pPr>
            <a:r>
              <a:rPr sz="2150" dirty="0"/>
              <a:t>Induction:</a:t>
            </a:r>
            <a:r>
              <a:rPr sz="2150" spc="45" dirty="0"/>
              <a:t> </a:t>
            </a:r>
            <a:r>
              <a:rPr sz="2150" dirty="0"/>
              <a:t>conclusion</a:t>
            </a:r>
            <a:r>
              <a:rPr sz="2150" spc="55" dirty="0"/>
              <a:t> </a:t>
            </a:r>
            <a:r>
              <a:rPr sz="2150" dirty="0"/>
              <a:t>does</a:t>
            </a:r>
            <a:r>
              <a:rPr sz="2150" spc="50" dirty="0"/>
              <a:t> </a:t>
            </a:r>
            <a:r>
              <a:rPr sz="2150" dirty="0"/>
              <a:t>not</a:t>
            </a:r>
            <a:r>
              <a:rPr sz="2150" spc="55" dirty="0"/>
              <a:t> </a:t>
            </a:r>
            <a:r>
              <a:rPr sz="2150" dirty="0"/>
              <a:t>necessarily</a:t>
            </a:r>
            <a:r>
              <a:rPr sz="2150" spc="55" dirty="0"/>
              <a:t> </a:t>
            </a:r>
            <a:r>
              <a:rPr sz="2150" spc="-10" dirty="0"/>
              <a:t>follow, </a:t>
            </a:r>
            <a:r>
              <a:rPr sz="2150" dirty="0"/>
              <a:t>but</a:t>
            </a:r>
            <a:r>
              <a:rPr sz="2150" spc="20" dirty="0"/>
              <a:t> </a:t>
            </a:r>
            <a:r>
              <a:rPr sz="2150" dirty="0"/>
              <a:t>is</a:t>
            </a:r>
            <a:r>
              <a:rPr sz="2150" spc="35" dirty="0"/>
              <a:t> </a:t>
            </a:r>
            <a:r>
              <a:rPr sz="2150" dirty="0"/>
              <a:t>most</a:t>
            </a:r>
            <a:r>
              <a:rPr sz="2150" spc="30" dirty="0"/>
              <a:t> </a:t>
            </a:r>
            <a:r>
              <a:rPr sz="2150" dirty="0"/>
              <a:t>probable</a:t>
            </a:r>
            <a:r>
              <a:rPr sz="2150" spc="35" dirty="0"/>
              <a:t> </a:t>
            </a:r>
            <a:r>
              <a:rPr sz="2150" dirty="0"/>
              <a:t>(all</a:t>
            </a:r>
            <a:r>
              <a:rPr sz="2150" spc="30" dirty="0"/>
              <a:t> </a:t>
            </a:r>
            <a:r>
              <a:rPr sz="2150" dirty="0"/>
              <a:t>of</a:t>
            </a:r>
            <a:r>
              <a:rPr sz="2150" spc="35" dirty="0"/>
              <a:t> </a:t>
            </a:r>
            <a:r>
              <a:rPr sz="2150" dirty="0"/>
              <a:t>the</a:t>
            </a:r>
            <a:r>
              <a:rPr sz="2150" spc="30" dirty="0"/>
              <a:t> </a:t>
            </a:r>
            <a:r>
              <a:rPr sz="2150" dirty="0"/>
              <a:t>crows</a:t>
            </a:r>
            <a:r>
              <a:rPr sz="2150" spc="35" dirty="0"/>
              <a:t> </a:t>
            </a:r>
            <a:r>
              <a:rPr sz="2150" dirty="0"/>
              <a:t>I’ve</a:t>
            </a:r>
            <a:r>
              <a:rPr sz="2150" spc="30" dirty="0"/>
              <a:t> </a:t>
            </a:r>
            <a:r>
              <a:rPr sz="2150" dirty="0"/>
              <a:t>ever</a:t>
            </a:r>
            <a:r>
              <a:rPr sz="2150" spc="35" dirty="0"/>
              <a:t> </a:t>
            </a:r>
            <a:r>
              <a:rPr sz="2150" spc="-20" dirty="0"/>
              <a:t>seen </a:t>
            </a:r>
            <a:r>
              <a:rPr sz="2150" dirty="0"/>
              <a:t>are</a:t>
            </a:r>
            <a:r>
              <a:rPr sz="2150" spc="40" dirty="0"/>
              <a:t> </a:t>
            </a:r>
            <a:r>
              <a:rPr sz="2150" dirty="0"/>
              <a:t>black;</a:t>
            </a:r>
            <a:r>
              <a:rPr sz="2150" spc="40" dirty="0"/>
              <a:t> </a:t>
            </a:r>
            <a:r>
              <a:rPr sz="2150" dirty="0"/>
              <a:t>therefore</a:t>
            </a:r>
            <a:r>
              <a:rPr sz="2150" spc="40" dirty="0"/>
              <a:t> </a:t>
            </a:r>
            <a:r>
              <a:rPr sz="2150" dirty="0"/>
              <a:t>all</a:t>
            </a:r>
            <a:r>
              <a:rPr sz="2150" spc="40" dirty="0"/>
              <a:t> </a:t>
            </a:r>
            <a:r>
              <a:rPr sz="2150" dirty="0"/>
              <a:t>crows</a:t>
            </a:r>
            <a:r>
              <a:rPr sz="2150" spc="40" dirty="0"/>
              <a:t> </a:t>
            </a:r>
            <a:r>
              <a:rPr sz="2150" dirty="0"/>
              <a:t>are</a:t>
            </a:r>
            <a:r>
              <a:rPr sz="2150" spc="40" dirty="0"/>
              <a:t> </a:t>
            </a:r>
            <a:r>
              <a:rPr sz="2150" spc="-10" dirty="0"/>
              <a:t>black).</a:t>
            </a:r>
            <a:endParaRPr sz="2150"/>
          </a:p>
          <a:p>
            <a:pPr marL="880110" marR="1080135">
              <a:lnSpc>
                <a:spcPct val="102299"/>
              </a:lnSpc>
            </a:pPr>
            <a:r>
              <a:rPr sz="2150" dirty="0"/>
              <a:t>Theological</a:t>
            </a:r>
            <a:r>
              <a:rPr sz="2150" spc="55" dirty="0"/>
              <a:t> </a:t>
            </a:r>
            <a:r>
              <a:rPr sz="2150" dirty="0"/>
              <a:t>approaches</a:t>
            </a:r>
            <a:r>
              <a:rPr sz="2150" spc="60" dirty="0"/>
              <a:t> </a:t>
            </a:r>
            <a:r>
              <a:rPr sz="2150" dirty="0"/>
              <a:t>to</a:t>
            </a:r>
            <a:r>
              <a:rPr sz="2150" spc="55" dirty="0"/>
              <a:t> </a:t>
            </a:r>
            <a:r>
              <a:rPr sz="2150" dirty="0"/>
              <a:t>Scripture,</a:t>
            </a:r>
            <a:r>
              <a:rPr sz="2150" spc="55" dirty="0"/>
              <a:t> </a:t>
            </a:r>
            <a:r>
              <a:rPr sz="2150" dirty="0"/>
              <a:t>like</a:t>
            </a:r>
            <a:r>
              <a:rPr sz="2150" spc="55" dirty="0"/>
              <a:t> </a:t>
            </a:r>
            <a:r>
              <a:rPr sz="2150" spc="-10" dirty="0"/>
              <a:t>allegory, </a:t>
            </a:r>
            <a:r>
              <a:rPr sz="2150" dirty="0"/>
              <a:t>figural</a:t>
            </a:r>
            <a:r>
              <a:rPr sz="2150" spc="50" dirty="0"/>
              <a:t> </a:t>
            </a:r>
            <a:r>
              <a:rPr sz="2150" dirty="0"/>
              <a:t>reading,</a:t>
            </a:r>
            <a:r>
              <a:rPr sz="2150" spc="65" dirty="0"/>
              <a:t> </a:t>
            </a:r>
            <a:r>
              <a:rPr sz="2150" dirty="0"/>
              <a:t>partitive</a:t>
            </a:r>
            <a:r>
              <a:rPr sz="2150" spc="60" dirty="0"/>
              <a:t> </a:t>
            </a:r>
            <a:r>
              <a:rPr sz="2150" dirty="0"/>
              <a:t>exegesis,</a:t>
            </a:r>
            <a:r>
              <a:rPr sz="2150" spc="65" dirty="0"/>
              <a:t> </a:t>
            </a:r>
            <a:r>
              <a:rPr sz="2150" spc="-10" dirty="0"/>
              <a:t>prospological </a:t>
            </a:r>
            <a:r>
              <a:rPr sz="2150" dirty="0"/>
              <a:t>exegesis,</a:t>
            </a:r>
            <a:r>
              <a:rPr sz="2150" spc="60" dirty="0"/>
              <a:t> </a:t>
            </a:r>
            <a:r>
              <a:rPr sz="2150" spc="-20" dirty="0"/>
              <a:t>etc.</a:t>
            </a:r>
            <a:endParaRPr sz="215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29002" y="1288769"/>
            <a:ext cx="6404098" cy="94107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10451" y="1333811"/>
            <a:ext cx="5837555" cy="853440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938530" marR="5080" indent="-926465">
              <a:lnSpc>
                <a:spcPct val="103800"/>
              </a:lnSpc>
              <a:spcBef>
                <a:spcPts val="10"/>
              </a:spcBef>
            </a:pPr>
            <a:r>
              <a:rPr dirty="0"/>
              <a:t>How</a:t>
            </a:r>
            <a:r>
              <a:rPr spc="35" dirty="0"/>
              <a:t> </a:t>
            </a:r>
            <a:r>
              <a:rPr dirty="0"/>
              <a:t>Does</a:t>
            </a:r>
            <a:r>
              <a:rPr spc="45" dirty="0"/>
              <a:t> </a:t>
            </a:r>
            <a:r>
              <a:rPr dirty="0"/>
              <a:t>the</a:t>
            </a:r>
            <a:r>
              <a:rPr spc="45" dirty="0"/>
              <a:t> </a:t>
            </a:r>
            <a:r>
              <a:rPr dirty="0"/>
              <a:t>Bible</a:t>
            </a:r>
            <a:r>
              <a:rPr spc="45" dirty="0"/>
              <a:t> </a:t>
            </a:r>
            <a:r>
              <a:rPr dirty="0"/>
              <a:t>Relate</a:t>
            </a:r>
            <a:r>
              <a:rPr spc="45" dirty="0"/>
              <a:t> </a:t>
            </a:r>
            <a:r>
              <a:rPr dirty="0"/>
              <a:t>to</a:t>
            </a:r>
            <a:r>
              <a:rPr spc="45" dirty="0"/>
              <a:t> </a:t>
            </a:r>
            <a:r>
              <a:rPr dirty="0"/>
              <a:t>Topics</a:t>
            </a:r>
            <a:r>
              <a:rPr spc="45" dirty="0"/>
              <a:t> </a:t>
            </a:r>
            <a:r>
              <a:rPr dirty="0"/>
              <a:t>that</a:t>
            </a:r>
            <a:r>
              <a:rPr spc="45" dirty="0"/>
              <a:t> </a:t>
            </a:r>
            <a:r>
              <a:rPr spc="-25" dirty="0"/>
              <a:t>it </a:t>
            </a:r>
            <a:r>
              <a:rPr dirty="0"/>
              <a:t>does</a:t>
            </a:r>
            <a:r>
              <a:rPr spc="40" dirty="0"/>
              <a:t> </a:t>
            </a:r>
            <a:r>
              <a:rPr dirty="0"/>
              <a:t>not</a:t>
            </a:r>
            <a:r>
              <a:rPr spc="50" dirty="0"/>
              <a:t> </a:t>
            </a:r>
            <a:r>
              <a:rPr dirty="0"/>
              <a:t>explicitly</a:t>
            </a:r>
            <a:r>
              <a:rPr spc="50" dirty="0"/>
              <a:t> </a:t>
            </a:r>
            <a:r>
              <a:rPr spc="-10" dirty="0"/>
              <a:t>mention?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241029" y="2321943"/>
            <a:ext cx="8831580" cy="4267200"/>
            <a:chOff x="241029" y="2321943"/>
            <a:chExt cx="8831580" cy="426720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87166" y="2321943"/>
              <a:ext cx="8085396" cy="177800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7738" y="2480480"/>
              <a:ext cx="153356" cy="15335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7738" y="3130085"/>
              <a:ext cx="153356" cy="153356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7738" y="3779690"/>
              <a:ext cx="153356" cy="153356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1029" y="3877193"/>
              <a:ext cx="7989803" cy="2711866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879466" y="4288436"/>
              <a:ext cx="112887" cy="135464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879466" y="5294276"/>
              <a:ext cx="112887" cy="135464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879466" y="6300116"/>
              <a:ext cx="112887" cy="135464"/>
            </a:xfrm>
            <a:prstGeom prst="rect">
              <a:avLst/>
            </a:prstGeom>
          </p:spPr>
        </p:pic>
      </p:grpSp>
      <p:sp>
        <p:nvSpPr>
          <p:cNvPr id="13" name="object 1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T1:</a:t>
            </a:r>
            <a:r>
              <a:rPr spc="30" dirty="0"/>
              <a:t> </a:t>
            </a:r>
            <a:r>
              <a:rPr dirty="0"/>
              <a:t>A</a:t>
            </a:r>
            <a:r>
              <a:rPr spc="45" dirty="0"/>
              <a:t> </a:t>
            </a:r>
            <a:r>
              <a:rPr dirty="0"/>
              <a:t>Theological</a:t>
            </a:r>
            <a:r>
              <a:rPr spc="40" dirty="0"/>
              <a:t> </a:t>
            </a:r>
            <a:r>
              <a:rPr dirty="0"/>
              <a:t>Claim</a:t>
            </a:r>
            <a:r>
              <a:rPr spc="45" dirty="0"/>
              <a:t> </a:t>
            </a:r>
            <a:r>
              <a:rPr dirty="0"/>
              <a:t>is</a:t>
            </a:r>
            <a:r>
              <a:rPr spc="40" dirty="0"/>
              <a:t> </a:t>
            </a:r>
            <a:r>
              <a:rPr dirty="0"/>
              <a:t>a</a:t>
            </a:r>
            <a:r>
              <a:rPr spc="45" dirty="0"/>
              <a:t> </a:t>
            </a:r>
            <a:r>
              <a:rPr dirty="0"/>
              <a:t>DIRECT</a:t>
            </a:r>
            <a:r>
              <a:rPr spc="40" dirty="0"/>
              <a:t> </a:t>
            </a:r>
            <a:r>
              <a:rPr dirty="0"/>
              <a:t>TRANSLATION</a:t>
            </a:r>
            <a:r>
              <a:rPr spc="40" dirty="0"/>
              <a:t> </a:t>
            </a:r>
            <a:r>
              <a:rPr dirty="0"/>
              <a:t>of</a:t>
            </a:r>
            <a:r>
              <a:rPr spc="45" dirty="0"/>
              <a:t> </a:t>
            </a:r>
            <a:r>
              <a:rPr spc="-10" dirty="0"/>
              <a:t>Scripture</a:t>
            </a:r>
          </a:p>
          <a:p>
            <a:pPr marL="12700">
              <a:lnSpc>
                <a:spcPct val="100000"/>
              </a:lnSpc>
              <a:spcBef>
                <a:spcPts val="2175"/>
              </a:spcBef>
            </a:pPr>
            <a:r>
              <a:rPr dirty="0"/>
              <a:t>T2:</a:t>
            </a:r>
            <a:r>
              <a:rPr spc="40" dirty="0"/>
              <a:t> </a:t>
            </a:r>
            <a:r>
              <a:rPr dirty="0"/>
              <a:t>A</a:t>
            </a:r>
            <a:r>
              <a:rPr spc="40" dirty="0"/>
              <a:t> </a:t>
            </a:r>
            <a:r>
              <a:rPr dirty="0"/>
              <a:t>Theological</a:t>
            </a:r>
            <a:r>
              <a:rPr spc="35" dirty="0"/>
              <a:t> </a:t>
            </a:r>
            <a:r>
              <a:rPr dirty="0"/>
              <a:t>Claim</a:t>
            </a:r>
            <a:r>
              <a:rPr spc="40" dirty="0"/>
              <a:t> </a:t>
            </a:r>
            <a:r>
              <a:rPr dirty="0"/>
              <a:t>is</a:t>
            </a:r>
            <a:r>
              <a:rPr spc="40" dirty="0"/>
              <a:t> </a:t>
            </a:r>
            <a:r>
              <a:rPr dirty="0"/>
              <a:t>an</a:t>
            </a:r>
            <a:r>
              <a:rPr spc="40" dirty="0"/>
              <a:t> </a:t>
            </a:r>
            <a:r>
              <a:rPr dirty="0"/>
              <a:t>ENTAILMENT</a:t>
            </a:r>
            <a:r>
              <a:rPr spc="40" dirty="0"/>
              <a:t> </a:t>
            </a:r>
            <a:r>
              <a:rPr dirty="0"/>
              <a:t>of</a:t>
            </a:r>
            <a:r>
              <a:rPr spc="35" dirty="0"/>
              <a:t> </a:t>
            </a:r>
            <a:r>
              <a:rPr spc="-10" dirty="0"/>
              <a:t>Scripture</a:t>
            </a:r>
          </a:p>
          <a:p>
            <a:pPr marL="12700">
              <a:lnSpc>
                <a:spcPct val="100000"/>
              </a:lnSpc>
              <a:spcBef>
                <a:spcPts val="2195"/>
              </a:spcBef>
            </a:pPr>
            <a:r>
              <a:rPr dirty="0"/>
              <a:t>T3:</a:t>
            </a:r>
            <a:r>
              <a:rPr spc="30" dirty="0"/>
              <a:t> </a:t>
            </a:r>
            <a:r>
              <a:rPr dirty="0"/>
              <a:t>A</a:t>
            </a:r>
            <a:r>
              <a:rPr spc="40" dirty="0"/>
              <a:t> </a:t>
            </a:r>
            <a:r>
              <a:rPr dirty="0"/>
              <a:t>Theological</a:t>
            </a:r>
            <a:r>
              <a:rPr spc="40" dirty="0"/>
              <a:t> </a:t>
            </a:r>
            <a:r>
              <a:rPr dirty="0"/>
              <a:t>Claim</a:t>
            </a:r>
            <a:r>
              <a:rPr spc="40" dirty="0"/>
              <a:t> </a:t>
            </a:r>
            <a:r>
              <a:rPr dirty="0"/>
              <a:t>is</a:t>
            </a:r>
            <a:r>
              <a:rPr spc="520" dirty="0"/>
              <a:t> </a:t>
            </a:r>
            <a:r>
              <a:rPr dirty="0">
                <a:solidFill>
                  <a:srgbClr val="A21F1C"/>
                </a:solidFill>
              </a:rPr>
              <a:t>INDUCTIVELY</a:t>
            </a:r>
            <a:r>
              <a:rPr spc="35" dirty="0">
                <a:solidFill>
                  <a:srgbClr val="A21F1C"/>
                </a:solidFill>
              </a:rPr>
              <a:t> </a:t>
            </a:r>
            <a:r>
              <a:rPr dirty="0"/>
              <a:t>related</a:t>
            </a:r>
            <a:r>
              <a:rPr spc="40" dirty="0"/>
              <a:t> </a:t>
            </a:r>
            <a:r>
              <a:rPr dirty="0"/>
              <a:t>to</a:t>
            </a:r>
            <a:r>
              <a:rPr spc="40" dirty="0"/>
              <a:t> </a:t>
            </a:r>
            <a:r>
              <a:rPr spc="-10" dirty="0"/>
              <a:t>Scripture</a:t>
            </a:r>
          </a:p>
          <a:p>
            <a:pPr marL="880110" marR="1004569">
              <a:lnSpc>
                <a:spcPct val="102299"/>
              </a:lnSpc>
              <a:spcBef>
                <a:spcPts val="1100"/>
              </a:spcBef>
            </a:pPr>
            <a:r>
              <a:rPr sz="2150" dirty="0"/>
              <a:t>Induction:</a:t>
            </a:r>
            <a:r>
              <a:rPr sz="2150" spc="45" dirty="0"/>
              <a:t> </a:t>
            </a:r>
            <a:r>
              <a:rPr sz="2150" dirty="0"/>
              <a:t>conclusion</a:t>
            </a:r>
            <a:r>
              <a:rPr sz="2150" spc="55" dirty="0"/>
              <a:t> </a:t>
            </a:r>
            <a:r>
              <a:rPr sz="2150" dirty="0"/>
              <a:t>does</a:t>
            </a:r>
            <a:r>
              <a:rPr sz="2150" spc="50" dirty="0"/>
              <a:t> </a:t>
            </a:r>
            <a:r>
              <a:rPr sz="2150" dirty="0"/>
              <a:t>not</a:t>
            </a:r>
            <a:r>
              <a:rPr sz="2150" spc="55" dirty="0"/>
              <a:t> </a:t>
            </a:r>
            <a:r>
              <a:rPr sz="2150" dirty="0"/>
              <a:t>necessarily</a:t>
            </a:r>
            <a:r>
              <a:rPr sz="2150" spc="55" dirty="0"/>
              <a:t> </a:t>
            </a:r>
            <a:r>
              <a:rPr sz="2150" spc="-10" dirty="0"/>
              <a:t>follow, </a:t>
            </a:r>
            <a:r>
              <a:rPr sz="2150" dirty="0"/>
              <a:t>but</a:t>
            </a:r>
            <a:r>
              <a:rPr sz="2150" spc="20" dirty="0"/>
              <a:t> </a:t>
            </a:r>
            <a:r>
              <a:rPr sz="2150" dirty="0"/>
              <a:t>is</a:t>
            </a:r>
            <a:r>
              <a:rPr sz="2150" spc="35" dirty="0"/>
              <a:t> </a:t>
            </a:r>
            <a:r>
              <a:rPr sz="2150" dirty="0"/>
              <a:t>most</a:t>
            </a:r>
            <a:r>
              <a:rPr sz="2150" spc="30" dirty="0"/>
              <a:t> </a:t>
            </a:r>
            <a:r>
              <a:rPr sz="2150" dirty="0"/>
              <a:t>probable</a:t>
            </a:r>
            <a:r>
              <a:rPr sz="2150" spc="35" dirty="0"/>
              <a:t> </a:t>
            </a:r>
            <a:r>
              <a:rPr sz="2150" dirty="0"/>
              <a:t>(all</a:t>
            </a:r>
            <a:r>
              <a:rPr sz="2150" spc="30" dirty="0"/>
              <a:t> </a:t>
            </a:r>
            <a:r>
              <a:rPr sz="2150" dirty="0"/>
              <a:t>of</a:t>
            </a:r>
            <a:r>
              <a:rPr sz="2150" spc="35" dirty="0"/>
              <a:t> </a:t>
            </a:r>
            <a:r>
              <a:rPr sz="2150" dirty="0"/>
              <a:t>the</a:t>
            </a:r>
            <a:r>
              <a:rPr sz="2150" spc="30" dirty="0"/>
              <a:t> </a:t>
            </a:r>
            <a:r>
              <a:rPr sz="2150" dirty="0"/>
              <a:t>crows</a:t>
            </a:r>
            <a:r>
              <a:rPr sz="2150" spc="35" dirty="0"/>
              <a:t> </a:t>
            </a:r>
            <a:r>
              <a:rPr sz="2150" dirty="0"/>
              <a:t>I’ve</a:t>
            </a:r>
            <a:r>
              <a:rPr sz="2150" spc="30" dirty="0"/>
              <a:t> </a:t>
            </a:r>
            <a:r>
              <a:rPr sz="2150" dirty="0"/>
              <a:t>ever</a:t>
            </a:r>
            <a:r>
              <a:rPr sz="2150" spc="35" dirty="0"/>
              <a:t> </a:t>
            </a:r>
            <a:r>
              <a:rPr sz="2150" spc="-20" dirty="0"/>
              <a:t>seen </a:t>
            </a:r>
            <a:r>
              <a:rPr sz="2150" dirty="0"/>
              <a:t>are</a:t>
            </a:r>
            <a:r>
              <a:rPr sz="2150" spc="40" dirty="0"/>
              <a:t> </a:t>
            </a:r>
            <a:r>
              <a:rPr sz="2150" dirty="0"/>
              <a:t>black;</a:t>
            </a:r>
            <a:r>
              <a:rPr sz="2150" spc="40" dirty="0"/>
              <a:t> </a:t>
            </a:r>
            <a:r>
              <a:rPr sz="2150" dirty="0"/>
              <a:t>therefore</a:t>
            </a:r>
            <a:r>
              <a:rPr sz="2150" spc="40" dirty="0"/>
              <a:t> </a:t>
            </a:r>
            <a:r>
              <a:rPr sz="2150" dirty="0"/>
              <a:t>all</a:t>
            </a:r>
            <a:r>
              <a:rPr sz="2150" spc="40" dirty="0"/>
              <a:t> </a:t>
            </a:r>
            <a:r>
              <a:rPr sz="2150" dirty="0"/>
              <a:t>crows</a:t>
            </a:r>
            <a:r>
              <a:rPr sz="2150" spc="40" dirty="0"/>
              <a:t> </a:t>
            </a:r>
            <a:r>
              <a:rPr sz="2150" dirty="0"/>
              <a:t>are</a:t>
            </a:r>
            <a:r>
              <a:rPr sz="2150" spc="40" dirty="0"/>
              <a:t> </a:t>
            </a:r>
            <a:r>
              <a:rPr sz="2150" spc="-10" dirty="0"/>
              <a:t>black).</a:t>
            </a:r>
            <a:endParaRPr sz="2150"/>
          </a:p>
          <a:p>
            <a:pPr marL="880110" marR="1080135">
              <a:lnSpc>
                <a:spcPct val="102299"/>
              </a:lnSpc>
            </a:pPr>
            <a:r>
              <a:rPr sz="2150" dirty="0"/>
              <a:t>Theological</a:t>
            </a:r>
            <a:r>
              <a:rPr sz="2150" spc="55" dirty="0"/>
              <a:t> </a:t>
            </a:r>
            <a:r>
              <a:rPr sz="2150" dirty="0"/>
              <a:t>approaches</a:t>
            </a:r>
            <a:r>
              <a:rPr sz="2150" spc="60" dirty="0"/>
              <a:t> </a:t>
            </a:r>
            <a:r>
              <a:rPr sz="2150" dirty="0"/>
              <a:t>to</a:t>
            </a:r>
            <a:r>
              <a:rPr sz="2150" spc="55" dirty="0"/>
              <a:t> </a:t>
            </a:r>
            <a:r>
              <a:rPr sz="2150" dirty="0"/>
              <a:t>Scripture,</a:t>
            </a:r>
            <a:r>
              <a:rPr sz="2150" spc="55" dirty="0"/>
              <a:t> </a:t>
            </a:r>
            <a:r>
              <a:rPr sz="2150" dirty="0"/>
              <a:t>like</a:t>
            </a:r>
            <a:r>
              <a:rPr sz="2150" spc="55" dirty="0"/>
              <a:t> </a:t>
            </a:r>
            <a:r>
              <a:rPr sz="2150" spc="-10" dirty="0"/>
              <a:t>allegory, </a:t>
            </a:r>
            <a:r>
              <a:rPr sz="2150" dirty="0"/>
              <a:t>figural</a:t>
            </a:r>
            <a:r>
              <a:rPr sz="2150" spc="50" dirty="0"/>
              <a:t> </a:t>
            </a:r>
            <a:r>
              <a:rPr sz="2150" dirty="0"/>
              <a:t>reading,</a:t>
            </a:r>
            <a:r>
              <a:rPr sz="2150" spc="65" dirty="0"/>
              <a:t> </a:t>
            </a:r>
            <a:r>
              <a:rPr sz="2150" dirty="0"/>
              <a:t>partitive</a:t>
            </a:r>
            <a:r>
              <a:rPr sz="2150" spc="60" dirty="0"/>
              <a:t> </a:t>
            </a:r>
            <a:r>
              <a:rPr sz="2150" dirty="0"/>
              <a:t>exegesis,</a:t>
            </a:r>
            <a:r>
              <a:rPr sz="2150" spc="65" dirty="0"/>
              <a:t> </a:t>
            </a:r>
            <a:r>
              <a:rPr sz="2150" spc="-10" dirty="0"/>
              <a:t>prospological </a:t>
            </a:r>
            <a:r>
              <a:rPr sz="2150" dirty="0"/>
              <a:t>exegesis,</a:t>
            </a:r>
            <a:r>
              <a:rPr sz="2150" spc="60" dirty="0"/>
              <a:t> </a:t>
            </a:r>
            <a:r>
              <a:rPr sz="2150" spc="-20" dirty="0"/>
              <a:t>etc.</a:t>
            </a:r>
            <a:endParaRPr sz="2150"/>
          </a:p>
          <a:p>
            <a:pPr marL="880110">
              <a:lnSpc>
                <a:spcPct val="100000"/>
              </a:lnSpc>
              <a:spcBef>
                <a:spcPts val="60"/>
              </a:spcBef>
            </a:pPr>
            <a:r>
              <a:rPr sz="2150" dirty="0"/>
              <a:t>Doctrine</a:t>
            </a:r>
            <a:r>
              <a:rPr sz="2150" spc="30" dirty="0"/>
              <a:t> </a:t>
            </a:r>
            <a:r>
              <a:rPr sz="2150" dirty="0"/>
              <a:t>of</a:t>
            </a:r>
            <a:r>
              <a:rPr sz="2150" spc="35" dirty="0"/>
              <a:t> </a:t>
            </a:r>
            <a:r>
              <a:rPr sz="2150" dirty="0"/>
              <a:t>the</a:t>
            </a:r>
            <a:r>
              <a:rPr sz="2150" spc="30" dirty="0"/>
              <a:t> </a:t>
            </a:r>
            <a:r>
              <a:rPr sz="2150" spc="-10" dirty="0"/>
              <a:t>Trinity</a:t>
            </a:r>
            <a:endParaRPr sz="215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5936" y="1464043"/>
            <a:ext cx="7473315" cy="560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spc="-55" dirty="0">
                <a:solidFill>
                  <a:srgbClr val="800D02"/>
                </a:solidFill>
              </a:rPr>
              <a:t>The</a:t>
            </a:r>
            <a:r>
              <a:rPr sz="3500" spc="-120" dirty="0">
                <a:solidFill>
                  <a:srgbClr val="800D02"/>
                </a:solidFill>
              </a:rPr>
              <a:t> </a:t>
            </a:r>
            <a:r>
              <a:rPr sz="3500" spc="-75" dirty="0">
                <a:solidFill>
                  <a:srgbClr val="800D02"/>
                </a:solidFill>
              </a:rPr>
              <a:t>Normative</a:t>
            </a:r>
            <a:r>
              <a:rPr sz="3500" spc="-120" dirty="0">
                <a:solidFill>
                  <a:srgbClr val="800D02"/>
                </a:solidFill>
              </a:rPr>
              <a:t> </a:t>
            </a:r>
            <a:r>
              <a:rPr sz="3500" spc="-65" dirty="0">
                <a:solidFill>
                  <a:srgbClr val="800D02"/>
                </a:solidFill>
              </a:rPr>
              <a:t>Task:</a:t>
            </a:r>
            <a:r>
              <a:rPr sz="3500" spc="-114" dirty="0">
                <a:solidFill>
                  <a:srgbClr val="800D02"/>
                </a:solidFill>
              </a:rPr>
              <a:t> </a:t>
            </a:r>
            <a:r>
              <a:rPr sz="3500" spc="-55" dirty="0">
                <a:solidFill>
                  <a:srgbClr val="800D02"/>
                </a:solidFill>
              </a:rPr>
              <a:t>What</a:t>
            </a:r>
            <a:r>
              <a:rPr sz="3500" spc="-114" dirty="0">
                <a:solidFill>
                  <a:srgbClr val="800D02"/>
                </a:solidFill>
              </a:rPr>
              <a:t> </a:t>
            </a:r>
            <a:r>
              <a:rPr sz="3500" spc="-65" dirty="0">
                <a:solidFill>
                  <a:srgbClr val="800D02"/>
                </a:solidFill>
              </a:rPr>
              <a:t>Should</a:t>
            </a:r>
            <a:r>
              <a:rPr sz="3500" spc="-110" dirty="0">
                <a:solidFill>
                  <a:srgbClr val="800D02"/>
                </a:solidFill>
              </a:rPr>
              <a:t> </a:t>
            </a:r>
            <a:r>
              <a:rPr sz="3500" spc="-60" dirty="0">
                <a:solidFill>
                  <a:srgbClr val="800D02"/>
                </a:solidFill>
              </a:rPr>
              <a:t>Race</a:t>
            </a:r>
            <a:r>
              <a:rPr sz="3500" spc="-114" dirty="0">
                <a:solidFill>
                  <a:srgbClr val="800D02"/>
                </a:solidFill>
              </a:rPr>
              <a:t> </a:t>
            </a:r>
            <a:r>
              <a:rPr sz="3500" spc="-25" dirty="0">
                <a:solidFill>
                  <a:srgbClr val="800D02"/>
                </a:solidFill>
              </a:rPr>
              <a:t>Be?</a:t>
            </a:r>
            <a:endParaRPr sz="35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29002" y="4118339"/>
            <a:ext cx="6404098" cy="94106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05936" y="2332518"/>
            <a:ext cx="7991475" cy="268414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379095" marR="5080" indent="-367030">
              <a:lnSpc>
                <a:spcPts val="2490"/>
              </a:lnSpc>
              <a:spcBef>
                <a:spcPts val="375"/>
              </a:spcBef>
              <a:buClr>
                <a:srgbClr val="000000"/>
              </a:buClr>
              <a:buAutoNum type="arabicPeriod"/>
              <a:tabLst>
                <a:tab pos="379095" algn="l"/>
              </a:tabLst>
            </a:pP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However</a:t>
            </a:r>
            <a:r>
              <a:rPr sz="2250" spc="-1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we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choose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to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answer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that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question,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we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want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to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have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spc="-50" dirty="0">
                <a:solidFill>
                  <a:srgbClr val="FFFFFF"/>
                </a:solidFill>
                <a:latin typeface="Impact"/>
                <a:cs typeface="Impact"/>
              </a:rPr>
              <a:t>a 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theologically-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informed</a:t>
            </a:r>
            <a:r>
              <a:rPr sz="2250" spc="-2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(and</a:t>
            </a:r>
            <a:r>
              <a:rPr sz="22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therefore</a:t>
            </a:r>
            <a:r>
              <a:rPr sz="22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biblically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oriented)</a:t>
            </a:r>
            <a:r>
              <a:rPr sz="22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way</a:t>
            </a:r>
            <a:r>
              <a:rPr sz="22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spc="-25" dirty="0">
                <a:solidFill>
                  <a:srgbClr val="FFFFFF"/>
                </a:solidFill>
                <a:latin typeface="Impact"/>
                <a:cs typeface="Impact"/>
              </a:rPr>
              <a:t>of 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speaking.</a:t>
            </a:r>
            <a:endParaRPr sz="2250">
              <a:latin typeface="Impact"/>
              <a:cs typeface="Impact"/>
            </a:endParaRPr>
          </a:p>
          <a:p>
            <a:pPr marL="379095" indent="-366395">
              <a:lnSpc>
                <a:spcPct val="100000"/>
              </a:lnSpc>
              <a:spcBef>
                <a:spcPts val="1590"/>
              </a:spcBef>
              <a:buClr>
                <a:srgbClr val="000000"/>
              </a:buClr>
              <a:buAutoNum type="arabicPeriod"/>
              <a:tabLst>
                <a:tab pos="379095" algn="l"/>
              </a:tabLst>
            </a:pP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But</a:t>
            </a:r>
            <a:r>
              <a:rPr sz="2250" spc="-2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that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raises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a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complicated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question…</a:t>
            </a:r>
            <a:endParaRPr sz="2250">
              <a:latin typeface="Impact"/>
              <a:cs typeface="Impact"/>
            </a:endParaRPr>
          </a:p>
          <a:p>
            <a:pPr marL="2542540" marR="553720" indent="-926465">
              <a:lnSpc>
                <a:spcPct val="103800"/>
              </a:lnSpc>
              <a:spcBef>
                <a:spcPts val="2290"/>
              </a:spcBef>
            </a:pP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How</a:t>
            </a:r>
            <a:r>
              <a:rPr sz="26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Does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Bible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Relate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to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Topics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that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25" dirty="0">
                <a:solidFill>
                  <a:srgbClr val="FFFFFF"/>
                </a:solidFill>
                <a:latin typeface="Impact"/>
                <a:cs typeface="Impact"/>
              </a:rPr>
              <a:t>it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does</a:t>
            </a:r>
            <a:r>
              <a:rPr sz="26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not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explicitly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10" dirty="0">
                <a:solidFill>
                  <a:srgbClr val="FFFFFF"/>
                </a:solidFill>
                <a:latin typeface="Impact"/>
                <a:cs typeface="Impact"/>
              </a:rPr>
              <a:t>mention?</a:t>
            </a:r>
            <a:endParaRPr sz="265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5936" y="1464043"/>
            <a:ext cx="7473315" cy="560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spc="-55" dirty="0">
                <a:solidFill>
                  <a:srgbClr val="800D02"/>
                </a:solidFill>
              </a:rPr>
              <a:t>The</a:t>
            </a:r>
            <a:r>
              <a:rPr sz="3500" spc="-120" dirty="0">
                <a:solidFill>
                  <a:srgbClr val="800D02"/>
                </a:solidFill>
              </a:rPr>
              <a:t> </a:t>
            </a:r>
            <a:r>
              <a:rPr sz="3500" spc="-75" dirty="0">
                <a:solidFill>
                  <a:srgbClr val="800D02"/>
                </a:solidFill>
              </a:rPr>
              <a:t>Normative</a:t>
            </a:r>
            <a:r>
              <a:rPr sz="3500" spc="-120" dirty="0">
                <a:solidFill>
                  <a:srgbClr val="800D02"/>
                </a:solidFill>
              </a:rPr>
              <a:t> </a:t>
            </a:r>
            <a:r>
              <a:rPr sz="3500" spc="-65" dirty="0">
                <a:solidFill>
                  <a:srgbClr val="800D02"/>
                </a:solidFill>
              </a:rPr>
              <a:t>Task:</a:t>
            </a:r>
            <a:r>
              <a:rPr sz="3500" spc="-114" dirty="0">
                <a:solidFill>
                  <a:srgbClr val="800D02"/>
                </a:solidFill>
              </a:rPr>
              <a:t> </a:t>
            </a:r>
            <a:r>
              <a:rPr sz="3500" spc="-55" dirty="0">
                <a:solidFill>
                  <a:srgbClr val="800D02"/>
                </a:solidFill>
              </a:rPr>
              <a:t>What</a:t>
            </a:r>
            <a:r>
              <a:rPr sz="3500" spc="-114" dirty="0">
                <a:solidFill>
                  <a:srgbClr val="800D02"/>
                </a:solidFill>
              </a:rPr>
              <a:t> </a:t>
            </a:r>
            <a:r>
              <a:rPr sz="3500" spc="-65" dirty="0">
                <a:solidFill>
                  <a:srgbClr val="800D02"/>
                </a:solidFill>
              </a:rPr>
              <a:t>Should</a:t>
            </a:r>
            <a:r>
              <a:rPr sz="3500" spc="-110" dirty="0">
                <a:solidFill>
                  <a:srgbClr val="800D02"/>
                </a:solidFill>
              </a:rPr>
              <a:t> </a:t>
            </a:r>
            <a:r>
              <a:rPr sz="3500" spc="-60" dirty="0">
                <a:solidFill>
                  <a:srgbClr val="800D02"/>
                </a:solidFill>
              </a:rPr>
              <a:t>Race</a:t>
            </a:r>
            <a:r>
              <a:rPr sz="3500" spc="-114" dirty="0">
                <a:solidFill>
                  <a:srgbClr val="800D02"/>
                </a:solidFill>
              </a:rPr>
              <a:t> </a:t>
            </a:r>
            <a:r>
              <a:rPr sz="3500" spc="-25" dirty="0">
                <a:solidFill>
                  <a:srgbClr val="800D02"/>
                </a:solidFill>
              </a:rPr>
              <a:t>Be?</a:t>
            </a:r>
            <a:endParaRPr sz="35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44502" y="4118339"/>
            <a:ext cx="6488598" cy="2229672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05936" y="2332518"/>
            <a:ext cx="7991475" cy="397319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379095" marR="5080" indent="-367030">
              <a:lnSpc>
                <a:spcPts val="2490"/>
              </a:lnSpc>
              <a:spcBef>
                <a:spcPts val="375"/>
              </a:spcBef>
              <a:buClr>
                <a:srgbClr val="000000"/>
              </a:buClr>
              <a:buAutoNum type="arabicPeriod"/>
              <a:tabLst>
                <a:tab pos="379095" algn="l"/>
              </a:tabLst>
            </a:pP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However</a:t>
            </a:r>
            <a:r>
              <a:rPr sz="2250" spc="-1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we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choose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to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answer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that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question,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we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want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to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have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spc="-50" dirty="0">
                <a:solidFill>
                  <a:srgbClr val="FFFFFF"/>
                </a:solidFill>
                <a:latin typeface="Impact"/>
                <a:cs typeface="Impact"/>
              </a:rPr>
              <a:t>a 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theologically-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informed</a:t>
            </a:r>
            <a:r>
              <a:rPr sz="2250" spc="-2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(and</a:t>
            </a:r>
            <a:r>
              <a:rPr sz="22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therefore</a:t>
            </a:r>
            <a:r>
              <a:rPr sz="22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biblically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oriented)</a:t>
            </a:r>
            <a:r>
              <a:rPr sz="22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way</a:t>
            </a:r>
            <a:r>
              <a:rPr sz="2250" spc="-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spc="-25" dirty="0">
                <a:solidFill>
                  <a:srgbClr val="FFFFFF"/>
                </a:solidFill>
                <a:latin typeface="Impact"/>
                <a:cs typeface="Impact"/>
              </a:rPr>
              <a:t>of 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speaking.</a:t>
            </a:r>
            <a:endParaRPr sz="2250">
              <a:latin typeface="Impact"/>
              <a:cs typeface="Impact"/>
            </a:endParaRPr>
          </a:p>
          <a:p>
            <a:pPr marL="379095" indent="-366395">
              <a:lnSpc>
                <a:spcPct val="100000"/>
              </a:lnSpc>
              <a:spcBef>
                <a:spcPts val="1590"/>
              </a:spcBef>
              <a:buClr>
                <a:srgbClr val="000000"/>
              </a:buClr>
              <a:buAutoNum type="arabicPeriod"/>
              <a:tabLst>
                <a:tab pos="379095" algn="l"/>
              </a:tabLst>
            </a:pP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But</a:t>
            </a:r>
            <a:r>
              <a:rPr sz="2250" spc="-2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that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raises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a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250" dirty="0">
                <a:solidFill>
                  <a:srgbClr val="FFFFFF"/>
                </a:solidFill>
                <a:latin typeface="Impact"/>
                <a:cs typeface="Impact"/>
              </a:rPr>
              <a:t>complicated</a:t>
            </a:r>
            <a:r>
              <a:rPr sz="2250" spc="-10" dirty="0">
                <a:solidFill>
                  <a:srgbClr val="FFFFFF"/>
                </a:solidFill>
                <a:latin typeface="Impact"/>
                <a:cs typeface="Impact"/>
              </a:rPr>
              <a:t> question…</a:t>
            </a:r>
            <a:endParaRPr sz="2250">
              <a:latin typeface="Impact"/>
              <a:cs typeface="Impact"/>
            </a:endParaRPr>
          </a:p>
          <a:p>
            <a:pPr marL="2542540" marR="553720" indent="-926465">
              <a:lnSpc>
                <a:spcPct val="103800"/>
              </a:lnSpc>
              <a:spcBef>
                <a:spcPts val="2290"/>
              </a:spcBef>
            </a:pP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How</a:t>
            </a:r>
            <a:r>
              <a:rPr sz="26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Does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Bible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Relate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to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Topics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that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25" dirty="0">
                <a:solidFill>
                  <a:srgbClr val="FFFFFF"/>
                </a:solidFill>
                <a:latin typeface="Impact"/>
                <a:cs typeface="Impact"/>
              </a:rPr>
              <a:t>it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does</a:t>
            </a:r>
            <a:r>
              <a:rPr sz="26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not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explicitly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10" dirty="0">
                <a:solidFill>
                  <a:srgbClr val="FFFFFF"/>
                </a:solidFill>
                <a:latin typeface="Impact"/>
                <a:cs typeface="Impact"/>
              </a:rPr>
              <a:t>mention?</a:t>
            </a:r>
            <a:endParaRPr sz="2650">
              <a:latin typeface="Impact"/>
              <a:cs typeface="Impact"/>
            </a:endParaRPr>
          </a:p>
          <a:p>
            <a:pPr>
              <a:lnSpc>
                <a:spcPct val="100000"/>
              </a:lnSpc>
            </a:pPr>
            <a:endParaRPr sz="3200">
              <a:latin typeface="Impact"/>
              <a:cs typeface="Impact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500">
              <a:latin typeface="Impact"/>
              <a:cs typeface="Impact"/>
            </a:endParaRPr>
          </a:p>
          <a:p>
            <a:pPr marL="2769870">
              <a:lnSpc>
                <a:spcPct val="100000"/>
              </a:lnSpc>
            </a:pP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A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CASE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STUDY: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Acts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20" dirty="0">
                <a:solidFill>
                  <a:srgbClr val="FFFFFF"/>
                </a:solidFill>
                <a:latin typeface="Impact"/>
                <a:cs typeface="Impact"/>
              </a:rPr>
              <a:t>17:26</a:t>
            </a:r>
            <a:endParaRPr sz="265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36691" y="1158284"/>
            <a:ext cx="6393240" cy="52197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861945">
              <a:lnSpc>
                <a:spcPct val="100000"/>
              </a:lnSpc>
              <a:spcBef>
                <a:spcPts val="130"/>
              </a:spcBef>
            </a:pPr>
            <a:r>
              <a:rPr dirty="0"/>
              <a:t>A</a:t>
            </a:r>
            <a:r>
              <a:rPr spc="45" dirty="0"/>
              <a:t> </a:t>
            </a:r>
            <a:r>
              <a:rPr dirty="0"/>
              <a:t>CASE</a:t>
            </a:r>
            <a:r>
              <a:rPr spc="50" dirty="0"/>
              <a:t> </a:t>
            </a:r>
            <a:r>
              <a:rPr dirty="0"/>
              <a:t>STUDY:</a:t>
            </a:r>
            <a:r>
              <a:rPr spc="45" dirty="0"/>
              <a:t> </a:t>
            </a:r>
            <a:r>
              <a:rPr dirty="0"/>
              <a:t>Acts</a:t>
            </a:r>
            <a:r>
              <a:rPr spc="45" dirty="0"/>
              <a:t> </a:t>
            </a:r>
            <a:r>
              <a:rPr spc="-20" dirty="0"/>
              <a:t>17:26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5936" y="1464043"/>
            <a:ext cx="6288405" cy="9359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spc="-70" dirty="0">
                <a:solidFill>
                  <a:srgbClr val="800D02"/>
                </a:solidFill>
              </a:rPr>
              <a:t>Unpacking</a:t>
            </a:r>
            <a:r>
              <a:rPr sz="3500" spc="-100" dirty="0">
                <a:solidFill>
                  <a:srgbClr val="800D02"/>
                </a:solidFill>
              </a:rPr>
              <a:t> </a:t>
            </a:r>
            <a:r>
              <a:rPr sz="3500" spc="-55" dirty="0">
                <a:solidFill>
                  <a:srgbClr val="800D02"/>
                </a:solidFill>
              </a:rPr>
              <a:t>the</a:t>
            </a:r>
            <a:r>
              <a:rPr sz="3500" spc="-100" dirty="0">
                <a:solidFill>
                  <a:srgbClr val="800D02"/>
                </a:solidFill>
              </a:rPr>
              <a:t> </a:t>
            </a:r>
            <a:r>
              <a:rPr sz="3500" spc="-10" dirty="0">
                <a:solidFill>
                  <a:srgbClr val="800D02"/>
                </a:solidFill>
              </a:rPr>
              <a:t>Question</a:t>
            </a:r>
            <a:endParaRPr sz="3500"/>
          </a:p>
          <a:p>
            <a:pPr marL="2771140">
              <a:lnSpc>
                <a:spcPct val="100000"/>
              </a:lnSpc>
              <a:spcBef>
                <a:spcPts val="15"/>
              </a:spcBef>
            </a:pPr>
            <a:r>
              <a:rPr sz="2450" u="sng" dirty="0">
                <a:uFill>
                  <a:solidFill>
                    <a:srgbClr val="FFFFFF"/>
                  </a:solidFill>
                </a:uFill>
              </a:rPr>
              <a:t>Theology</a:t>
            </a:r>
            <a:r>
              <a:rPr sz="2450" u="sng" spc="40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and</a:t>
            </a:r>
            <a:r>
              <a:rPr sz="2450" u="sng" spc="35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Race:</a:t>
            </a:r>
            <a:r>
              <a:rPr sz="2450" u="sng" spc="40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2</a:t>
            </a:r>
            <a:r>
              <a:rPr sz="2450" u="sng" spc="35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spc="-20" dirty="0">
                <a:uFill>
                  <a:solidFill>
                    <a:srgbClr val="FFFFFF"/>
                  </a:solidFill>
                </a:uFill>
              </a:rPr>
              <a:t>Tasks</a:t>
            </a:r>
            <a:endParaRPr sz="245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72935" y="2708917"/>
            <a:ext cx="2769715" cy="49022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05936" y="2764685"/>
            <a:ext cx="8909685" cy="957313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220085">
              <a:lnSpc>
                <a:spcPct val="100000"/>
              </a:lnSpc>
              <a:spcBef>
                <a:spcPts val="125"/>
              </a:spcBef>
            </a:pPr>
            <a:r>
              <a:rPr sz="3675" baseline="2267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3675" spc="82" baseline="2267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675" baseline="2267" dirty="0">
                <a:solidFill>
                  <a:srgbClr val="FFFFFF"/>
                </a:solidFill>
                <a:latin typeface="Impact"/>
                <a:cs typeface="Impact"/>
              </a:rPr>
              <a:t>Descriptive</a:t>
            </a:r>
            <a:r>
              <a:rPr sz="3675" spc="97" baseline="2267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675" spc="-7" baseline="2267" dirty="0" err="1" smtClean="0">
                <a:solidFill>
                  <a:srgbClr val="FFFFFF"/>
                </a:solidFill>
                <a:latin typeface="Impact"/>
                <a:cs typeface="Impact"/>
              </a:rPr>
              <a:t>T</a:t>
            </a:r>
            <a:r>
              <a:rPr sz="3675" baseline="2267" dirty="0" err="1" smtClean="0">
                <a:solidFill>
                  <a:srgbClr val="FFFFFF"/>
                </a:solidFill>
                <a:latin typeface="Impact"/>
                <a:cs typeface="Impact"/>
              </a:rPr>
              <a:t>a</a:t>
            </a:r>
            <a:r>
              <a:rPr sz="3675" spc="-1597" baseline="2267" dirty="0" err="1" smtClean="0">
                <a:solidFill>
                  <a:srgbClr val="FFFFFF"/>
                </a:solidFill>
                <a:latin typeface="Impact"/>
                <a:cs typeface="Impact"/>
              </a:rPr>
              <a:t>s</a:t>
            </a:r>
            <a:r>
              <a:rPr lang="en-US" sz="2450" spc="-75" dirty="0" err="1" smtClean="0">
                <a:solidFill>
                  <a:srgbClr val="FFFFFF"/>
                </a:solidFill>
                <a:latin typeface="Impact"/>
                <a:cs typeface="Impact"/>
              </a:rPr>
              <a:t>sk</a:t>
            </a:r>
            <a:endParaRPr sz="2450" dirty="0">
              <a:latin typeface="Impact"/>
              <a:cs typeface="Impact"/>
            </a:endParaRPr>
          </a:p>
          <a:p>
            <a:pPr marL="379095" marR="5080" indent="-367030">
              <a:lnSpc>
                <a:spcPts val="2150"/>
              </a:lnSpc>
              <a:tabLst>
                <a:tab pos="379095" algn="l"/>
              </a:tabLst>
            </a:pPr>
            <a:r>
              <a:rPr sz="1950" spc="-25" dirty="0">
                <a:latin typeface="Impact"/>
                <a:cs typeface="Impact"/>
              </a:rPr>
              <a:t>1.</a:t>
            </a:r>
            <a:r>
              <a:rPr sz="1950" dirty="0">
                <a:latin typeface="Impact"/>
                <a:cs typeface="Impact"/>
              </a:rPr>
              <a:t>	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We</a:t>
            </a:r>
            <a:r>
              <a:rPr sz="1950" spc="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are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looking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to</a:t>
            </a:r>
            <a:r>
              <a:rPr sz="1950" spc="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say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what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race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is,</a:t>
            </a:r>
            <a:r>
              <a:rPr sz="1950" spc="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as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it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is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experienced,</a:t>
            </a:r>
            <a:r>
              <a:rPr sz="1950" spc="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not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what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it</a:t>
            </a:r>
            <a:r>
              <a:rPr sz="1950" spc="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should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or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spc="-10" dirty="0">
                <a:solidFill>
                  <a:srgbClr val="FFFFFF"/>
                </a:solidFill>
                <a:latin typeface="Impact"/>
                <a:cs typeface="Impact"/>
              </a:rPr>
              <a:t>should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not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spc="-25" dirty="0">
                <a:solidFill>
                  <a:srgbClr val="FFFFFF"/>
                </a:solidFill>
                <a:latin typeface="Impact"/>
                <a:cs typeface="Impact"/>
              </a:rPr>
              <a:t>be.</a:t>
            </a:r>
            <a:endParaRPr sz="1950" dirty="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5104" y="1158284"/>
            <a:ext cx="9062672" cy="160683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3355473" y="1203327"/>
            <a:ext cx="3348354" cy="4343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A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CASE</a:t>
            </a:r>
            <a:r>
              <a:rPr sz="2650" spc="5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STUDY: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dirty="0">
                <a:solidFill>
                  <a:srgbClr val="FFFFFF"/>
                </a:solidFill>
                <a:latin typeface="Impact"/>
                <a:cs typeface="Impact"/>
              </a:rPr>
              <a:t>Acts</a:t>
            </a:r>
            <a:r>
              <a:rPr sz="2650" spc="4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2650" spc="-20" dirty="0">
                <a:solidFill>
                  <a:srgbClr val="FFFFFF"/>
                </a:solidFill>
                <a:latin typeface="Impact"/>
                <a:cs typeface="Impact"/>
              </a:rPr>
              <a:t>17:26</a:t>
            </a:r>
            <a:endParaRPr sz="2650">
              <a:latin typeface="Impact"/>
              <a:cs typeface="Impac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7266" y="1697451"/>
            <a:ext cx="8919210" cy="1010285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2065" marR="5080" indent="37465" algn="ctr">
              <a:lnSpc>
                <a:spcPts val="2520"/>
              </a:lnSpc>
              <a:spcBef>
                <a:spcPts val="350"/>
              </a:spcBef>
            </a:pP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“From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one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man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he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made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all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the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nations,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that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they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should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inhabit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the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whole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earth;</a:t>
            </a:r>
            <a:r>
              <a:rPr sz="225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and he</a:t>
            </a:r>
            <a:r>
              <a:rPr sz="225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marked out</a:t>
            </a:r>
            <a:r>
              <a:rPr sz="225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their</a:t>
            </a:r>
            <a:r>
              <a:rPr sz="225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appointed times</a:t>
            </a:r>
            <a:r>
              <a:rPr sz="225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in</a:t>
            </a:r>
            <a:r>
              <a:rPr sz="225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history and</a:t>
            </a:r>
            <a:r>
              <a:rPr sz="225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the boundaries</a:t>
            </a:r>
            <a:r>
              <a:rPr sz="225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spc="-25" dirty="0">
                <a:solidFill>
                  <a:srgbClr val="FFFFFF"/>
                </a:solidFill>
                <a:latin typeface="Garamond"/>
                <a:cs typeface="Garamond"/>
              </a:rPr>
              <a:t>of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their</a:t>
            </a:r>
            <a:r>
              <a:rPr sz="225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lands.”</a:t>
            </a:r>
            <a:endParaRPr sz="22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5104" y="1158284"/>
            <a:ext cx="9062672" cy="160683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55473" y="1203327"/>
            <a:ext cx="3348354" cy="4343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A</a:t>
            </a:r>
            <a:r>
              <a:rPr spc="45" dirty="0"/>
              <a:t> </a:t>
            </a:r>
            <a:r>
              <a:rPr dirty="0"/>
              <a:t>CASE</a:t>
            </a:r>
            <a:r>
              <a:rPr spc="50" dirty="0"/>
              <a:t> </a:t>
            </a:r>
            <a:r>
              <a:rPr dirty="0"/>
              <a:t>STUDY:</a:t>
            </a:r>
            <a:r>
              <a:rPr spc="45" dirty="0"/>
              <a:t> </a:t>
            </a:r>
            <a:r>
              <a:rPr dirty="0"/>
              <a:t>Acts</a:t>
            </a:r>
            <a:r>
              <a:rPr spc="45" dirty="0"/>
              <a:t> </a:t>
            </a:r>
            <a:r>
              <a:rPr spc="-20" dirty="0"/>
              <a:t>17:26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67266" y="1697451"/>
            <a:ext cx="8919210" cy="1744345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2065" marR="5080" indent="37465" algn="ctr">
              <a:lnSpc>
                <a:spcPts val="2520"/>
              </a:lnSpc>
              <a:spcBef>
                <a:spcPts val="350"/>
              </a:spcBef>
            </a:pP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“From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one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man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he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made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all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the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nations,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that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they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should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inhabit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the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whole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earth;</a:t>
            </a:r>
            <a:r>
              <a:rPr sz="225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and he</a:t>
            </a:r>
            <a:r>
              <a:rPr sz="225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marked out</a:t>
            </a:r>
            <a:r>
              <a:rPr sz="225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their</a:t>
            </a:r>
            <a:r>
              <a:rPr sz="225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appointed times</a:t>
            </a:r>
            <a:r>
              <a:rPr sz="225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in</a:t>
            </a:r>
            <a:r>
              <a:rPr sz="225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history and</a:t>
            </a:r>
            <a:r>
              <a:rPr sz="225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the boundaries</a:t>
            </a:r>
            <a:r>
              <a:rPr sz="225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spc="-25" dirty="0">
                <a:solidFill>
                  <a:srgbClr val="FFFFFF"/>
                </a:solidFill>
                <a:latin typeface="Garamond"/>
                <a:cs typeface="Garamond"/>
              </a:rPr>
              <a:t>of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their</a:t>
            </a:r>
            <a:r>
              <a:rPr sz="225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lands.”</a:t>
            </a:r>
            <a:endParaRPr sz="2250">
              <a:latin typeface="Garamond"/>
              <a:cs typeface="Garamond"/>
            </a:endParaRPr>
          </a:p>
          <a:p>
            <a:pPr marL="434340" marR="389255" algn="ctr">
              <a:lnSpc>
                <a:spcPts val="2520"/>
              </a:lnSpc>
              <a:spcBef>
                <a:spcPts val="735"/>
              </a:spcBef>
            </a:pPr>
            <a:r>
              <a:rPr sz="225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Used</a:t>
            </a:r>
            <a:r>
              <a:rPr sz="2250" u="sng" spc="-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 </a:t>
            </a:r>
            <a:r>
              <a:rPr sz="225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historically</a:t>
            </a:r>
            <a:r>
              <a:rPr sz="2250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 </a:t>
            </a:r>
            <a:r>
              <a:rPr sz="225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 Italic"/>
                <a:cs typeface="Garamond Italic"/>
              </a:rPr>
              <a:t>both</a:t>
            </a:r>
            <a:r>
              <a:rPr sz="2250" i="1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 Italic"/>
                <a:cs typeface="Garamond Italic"/>
              </a:rPr>
              <a:t> </a:t>
            </a:r>
            <a:r>
              <a:rPr sz="225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to</a:t>
            </a:r>
            <a:r>
              <a:rPr sz="2250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 </a:t>
            </a:r>
            <a:r>
              <a:rPr sz="225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defend</a:t>
            </a:r>
            <a:r>
              <a:rPr sz="2250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 </a:t>
            </a:r>
            <a:r>
              <a:rPr sz="2250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slavery,</a:t>
            </a:r>
            <a:r>
              <a:rPr sz="2250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 </a:t>
            </a:r>
            <a:r>
              <a:rPr sz="225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segregation,</a:t>
            </a:r>
            <a:r>
              <a:rPr sz="2250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 </a:t>
            </a:r>
            <a:r>
              <a:rPr sz="225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Jim</a:t>
            </a:r>
            <a:r>
              <a:rPr sz="2250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 </a:t>
            </a:r>
            <a:r>
              <a:rPr sz="2250" u="sng" spc="-3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Crow,</a:t>
            </a:r>
            <a:r>
              <a:rPr sz="2250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 </a:t>
            </a:r>
            <a:r>
              <a:rPr sz="225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and</a:t>
            </a:r>
            <a:r>
              <a:rPr sz="2250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 </a:t>
            </a:r>
            <a:r>
              <a:rPr sz="2250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white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supremacy</a:t>
            </a:r>
            <a:r>
              <a:rPr sz="2250" u="sng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 </a:t>
            </a:r>
            <a:r>
              <a:rPr sz="225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 Italic"/>
                <a:cs typeface="Garamond Italic"/>
              </a:rPr>
              <a:t>and </a:t>
            </a:r>
            <a:r>
              <a:rPr sz="225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to challenge those very </a:t>
            </a:r>
            <a:r>
              <a:rPr sz="2250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things.</a:t>
            </a:r>
            <a:endParaRPr sz="22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5104" y="1158284"/>
            <a:ext cx="9062672" cy="160683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55473" y="1203327"/>
            <a:ext cx="3348354" cy="4343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A</a:t>
            </a:r>
            <a:r>
              <a:rPr spc="45" dirty="0"/>
              <a:t> </a:t>
            </a:r>
            <a:r>
              <a:rPr dirty="0"/>
              <a:t>CASE</a:t>
            </a:r>
            <a:r>
              <a:rPr spc="50" dirty="0"/>
              <a:t> </a:t>
            </a:r>
            <a:r>
              <a:rPr dirty="0"/>
              <a:t>STUDY:</a:t>
            </a:r>
            <a:r>
              <a:rPr spc="45" dirty="0"/>
              <a:t> </a:t>
            </a:r>
            <a:r>
              <a:rPr dirty="0"/>
              <a:t>Acts</a:t>
            </a:r>
            <a:r>
              <a:rPr spc="45" dirty="0"/>
              <a:t> </a:t>
            </a:r>
            <a:r>
              <a:rPr spc="-20" dirty="0"/>
              <a:t>17:26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133452" y="3466963"/>
            <a:ext cx="9792970" cy="3238500"/>
            <a:chOff x="133452" y="3466963"/>
            <a:chExt cx="9792970" cy="323850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3452" y="3466963"/>
              <a:ext cx="9792939" cy="323850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3908" y="3852685"/>
              <a:ext cx="112371" cy="103727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3908" y="4638498"/>
              <a:ext cx="112371" cy="103727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3908" y="5686248"/>
              <a:ext cx="112371" cy="103727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459339" y="1697451"/>
            <a:ext cx="9422765" cy="4954270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220345" marR="300990" indent="37465" algn="ctr">
              <a:lnSpc>
                <a:spcPts val="2520"/>
              </a:lnSpc>
              <a:spcBef>
                <a:spcPts val="350"/>
              </a:spcBef>
            </a:pP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“From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one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man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he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made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all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the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nations,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that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they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should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inhabit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the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whole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earth;</a:t>
            </a:r>
            <a:r>
              <a:rPr sz="225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and he</a:t>
            </a:r>
            <a:r>
              <a:rPr sz="225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marked out</a:t>
            </a:r>
            <a:r>
              <a:rPr sz="225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their</a:t>
            </a:r>
            <a:r>
              <a:rPr sz="225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appointed times</a:t>
            </a:r>
            <a:r>
              <a:rPr sz="225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in</a:t>
            </a:r>
            <a:r>
              <a:rPr sz="225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history and</a:t>
            </a:r>
            <a:r>
              <a:rPr sz="225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the boundaries</a:t>
            </a:r>
            <a:r>
              <a:rPr sz="225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spc="-25" dirty="0">
                <a:solidFill>
                  <a:srgbClr val="FFFFFF"/>
                </a:solidFill>
                <a:latin typeface="Garamond"/>
                <a:cs typeface="Garamond"/>
              </a:rPr>
              <a:t>of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their</a:t>
            </a:r>
            <a:r>
              <a:rPr sz="225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lands.”</a:t>
            </a:r>
            <a:endParaRPr sz="2250">
              <a:latin typeface="Garamond"/>
              <a:cs typeface="Garamond"/>
            </a:endParaRPr>
          </a:p>
          <a:p>
            <a:pPr marL="642620" marR="685165" algn="ctr">
              <a:lnSpc>
                <a:spcPts val="2520"/>
              </a:lnSpc>
              <a:spcBef>
                <a:spcPts val="735"/>
              </a:spcBef>
            </a:pPr>
            <a:r>
              <a:rPr sz="225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Used</a:t>
            </a:r>
            <a:r>
              <a:rPr sz="2250" u="sng" spc="-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 </a:t>
            </a:r>
            <a:r>
              <a:rPr sz="225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historically</a:t>
            </a:r>
            <a:r>
              <a:rPr sz="2250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 </a:t>
            </a:r>
            <a:r>
              <a:rPr sz="225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 Italic"/>
                <a:cs typeface="Garamond Italic"/>
              </a:rPr>
              <a:t>both</a:t>
            </a:r>
            <a:r>
              <a:rPr sz="2250" i="1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 Italic"/>
                <a:cs typeface="Garamond Italic"/>
              </a:rPr>
              <a:t> </a:t>
            </a:r>
            <a:r>
              <a:rPr sz="225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to</a:t>
            </a:r>
            <a:r>
              <a:rPr sz="2250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 </a:t>
            </a:r>
            <a:r>
              <a:rPr sz="225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defend</a:t>
            </a:r>
            <a:r>
              <a:rPr sz="2250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 </a:t>
            </a:r>
            <a:r>
              <a:rPr sz="2250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slavery,</a:t>
            </a:r>
            <a:r>
              <a:rPr sz="2250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 </a:t>
            </a:r>
            <a:r>
              <a:rPr sz="225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segregation,</a:t>
            </a:r>
            <a:r>
              <a:rPr sz="2250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 </a:t>
            </a:r>
            <a:r>
              <a:rPr sz="225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Jim</a:t>
            </a:r>
            <a:r>
              <a:rPr sz="2250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 </a:t>
            </a:r>
            <a:r>
              <a:rPr sz="2250" u="sng" spc="-3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Crow,</a:t>
            </a:r>
            <a:r>
              <a:rPr sz="2250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 </a:t>
            </a:r>
            <a:r>
              <a:rPr sz="225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and</a:t>
            </a:r>
            <a:r>
              <a:rPr sz="2250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 </a:t>
            </a:r>
            <a:r>
              <a:rPr sz="2250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white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supremacy</a:t>
            </a:r>
            <a:r>
              <a:rPr sz="2250" u="sng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 </a:t>
            </a:r>
            <a:r>
              <a:rPr sz="225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 Italic"/>
                <a:cs typeface="Garamond Italic"/>
              </a:rPr>
              <a:t>and </a:t>
            </a:r>
            <a:r>
              <a:rPr sz="225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to challenge those very </a:t>
            </a:r>
            <a:r>
              <a:rPr sz="2250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things.</a:t>
            </a:r>
            <a:endParaRPr sz="2250">
              <a:latin typeface="Garamond"/>
              <a:cs typeface="Garamond"/>
            </a:endParaRPr>
          </a:p>
          <a:p>
            <a:pPr marL="3954779">
              <a:lnSpc>
                <a:spcPts val="2110"/>
              </a:lnSpc>
              <a:spcBef>
                <a:spcPts val="375"/>
              </a:spcBef>
            </a:pPr>
            <a:r>
              <a:rPr sz="1800" u="sng" spc="-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To</a:t>
            </a:r>
            <a:r>
              <a:rPr sz="1800" u="sng" spc="-8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 </a:t>
            </a:r>
            <a:r>
              <a:rPr sz="1800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Challenge:</a:t>
            </a:r>
            <a:endParaRPr sz="1800">
              <a:latin typeface="Garamond"/>
              <a:cs typeface="Garamond"/>
            </a:endParaRPr>
          </a:p>
          <a:p>
            <a:pPr marL="12700" marR="5080">
              <a:lnSpc>
                <a:spcPts val="206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Lemuel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Haynes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(1776):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“Therefore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we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may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reasonably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Conclude,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that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Liberty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is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Equally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as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pre[c]ious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to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spc="-50" dirty="0">
                <a:solidFill>
                  <a:srgbClr val="FFFFFF"/>
                </a:solidFill>
                <a:latin typeface="Garamond"/>
                <a:cs typeface="Garamond"/>
              </a:rPr>
              <a:t>a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Black</a:t>
            </a:r>
            <a:r>
              <a:rPr sz="1800" spc="-1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man,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as it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is to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a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white one,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and Bondage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Equally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as intolerable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to the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one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as it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is to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the 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other: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Seeing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it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Effects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the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Laws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of</a:t>
            </a:r>
            <a:r>
              <a:rPr sz="1800" spc="229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nature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Equally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as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much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in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the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one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as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it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Does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in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the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other.”</a:t>
            </a:r>
            <a:endParaRPr sz="1800">
              <a:latin typeface="Garamond"/>
              <a:cs typeface="Garamond"/>
            </a:endParaRPr>
          </a:p>
          <a:p>
            <a:pPr marL="12700" marR="54610">
              <a:lnSpc>
                <a:spcPts val="2060"/>
              </a:lnSpc>
              <a:spcBef>
                <a:spcPts val="10"/>
              </a:spcBef>
            </a:pP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Zilpha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Elaw (19th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Century): “The Almighty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accounts not the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black races of</a:t>
            </a:r>
            <a:r>
              <a:rPr sz="1800" spc="23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man either in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the order </a:t>
            </a:r>
            <a:r>
              <a:rPr sz="1800" spc="-25" dirty="0">
                <a:solidFill>
                  <a:srgbClr val="FFFFFF"/>
                </a:solidFill>
                <a:latin typeface="Garamond"/>
                <a:cs typeface="Garamond"/>
              </a:rPr>
              <a:t>of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nature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or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spiritual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capacity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as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inferior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to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the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white;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for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He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bestows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his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Holy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Spirit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on,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and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dwells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in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Garamond"/>
                <a:cs typeface="Garamond"/>
              </a:rPr>
              <a:t>them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as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readily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as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in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persons of</a:t>
            </a:r>
            <a:r>
              <a:rPr sz="1800" spc="23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whiter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complexion…Oh!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that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men would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outgrow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their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nursery 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prejudices</a:t>
            </a:r>
            <a:r>
              <a:rPr sz="1800" spc="50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and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learn that</a:t>
            </a:r>
            <a:r>
              <a:rPr sz="180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‘God hate</a:t>
            </a:r>
            <a:r>
              <a:rPr sz="180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made of</a:t>
            </a:r>
            <a:r>
              <a:rPr sz="1800" spc="24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one</a:t>
            </a:r>
            <a:r>
              <a:rPr sz="180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blood…’”</a:t>
            </a:r>
            <a:endParaRPr sz="1800">
              <a:latin typeface="Garamond"/>
              <a:cs typeface="Garamond"/>
            </a:endParaRPr>
          </a:p>
          <a:p>
            <a:pPr marL="12700" marR="77470">
              <a:lnSpc>
                <a:spcPts val="2060"/>
              </a:lnSpc>
              <a:spcBef>
                <a:spcPts val="10"/>
              </a:spcBef>
            </a:pP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Harriet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Jacobs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(1861): “They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seem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to satisfy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their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consciences with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the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doctrine that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God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created </a:t>
            </a:r>
            <a:r>
              <a:rPr sz="1800" spc="-25" dirty="0">
                <a:solidFill>
                  <a:srgbClr val="FFFFFF"/>
                </a:solidFill>
                <a:latin typeface="Garamond"/>
                <a:cs typeface="Garamond"/>
              </a:rPr>
              <a:t>the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Africans</a:t>
            </a:r>
            <a:r>
              <a:rPr sz="1800" spc="-2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to</a:t>
            </a:r>
            <a:r>
              <a:rPr sz="1800" spc="-2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be</a:t>
            </a:r>
            <a:r>
              <a:rPr sz="1800" spc="-1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their</a:t>
            </a:r>
            <a:r>
              <a:rPr sz="1800" spc="-2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slaves.</a:t>
            </a:r>
            <a:r>
              <a:rPr sz="1800" spc="-1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What</a:t>
            </a:r>
            <a:r>
              <a:rPr sz="1800" spc="-2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a</a:t>
            </a:r>
            <a:r>
              <a:rPr sz="1800" spc="-1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libel</a:t>
            </a:r>
            <a:r>
              <a:rPr sz="1800" spc="-2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upon</a:t>
            </a:r>
            <a:r>
              <a:rPr sz="1800" spc="-2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the</a:t>
            </a:r>
            <a:r>
              <a:rPr sz="1800" spc="-1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heavenly</a:t>
            </a:r>
            <a:r>
              <a:rPr sz="1800" spc="-2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Father,</a:t>
            </a:r>
            <a:r>
              <a:rPr sz="1800" spc="-1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i="1" dirty="0">
                <a:solidFill>
                  <a:srgbClr val="FFFFFF"/>
                </a:solidFill>
                <a:latin typeface="Garamond Italic"/>
                <a:cs typeface="Garamond Italic"/>
              </a:rPr>
              <a:t>who</a:t>
            </a:r>
            <a:r>
              <a:rPr sz="1800" i="1" spc="-20" dirty="0">
                <a:solidFill>
                  <a:srgbClr val="FFFFFF"/>
                </a:solidFill>
                <a:latin typeface="Garamond Italic"/>
                <a:cs typeface="Garamond Italic"/>
              </a:rPr>
              <a:t> </a:t>
            </a:r>
            <a:r>
              <a:rPr sz="1800" i="1" dirty="0">
                <a:solidFill>
                  <a:srgbClr val="FFFFFF"/>
                </a:solidFill>
                <a:latin typeface="Garamond Italic"/>
                <a:cs typeface="Garamond Italic"/>
              </a:rPr>
              <a:t>‘made</a:t>
            </a:r>
            <a:r>
              <a:rPr sz="1800" i="1" spc="-15" dirty="0">
                <a:solidFill>
                  <a:srgbClr val="FFFFFF"/>
                </a:solidFill>
                <a:latin typeface="Garamond Italic"/>
                <a:cs typeface="Garamond Italic"/>
              </a:rPr>
              <a:t> </a:t>
            </a:r>
            <a:r>
              <a:rPr sz="1800" i="1" dirty="0">
                <a:solidFill>
                  <a:srgbClr val="FFFFFF"/>
                </a:solidFill>
                <a:latin typeface="Garamond Italic"/>
                <a:cs typeface="Garamond Italic"/>
              </a:rPr>
              <a:t>of</a:t>
            </a:r>
            <a:r>
              <a:rPr sz="1800" i="1" spc="375" dirty="0">
                <a:solidFill>
                  <a:srgbClr val="FFFFFF"/>
                </a:solidFill>
                <a:latin typeface="Garamond Italic"/>
                <a:cs typeface="Garamond Italic"/>
              </a:rPr>
              <a:t> </a:t>
            </a:r>
            <a:r>
              <a:rPr sz="1800" i="1" dirty="0">
                <a:solidFill>
                  <a:srgbClr val="FFFFFF"/>
                </a:solidFill>
                <a:latin typeface="Garamond Italic"/>
                <a:cs typeface="Garamond Italic"/>
              </a:rPr>
              <a:t>one</a:t>
            </a:r>
            <a:r>
              <a:rPr sz="1800" i="1" spc="-20" dirty="0">
                <a:solidFill>
                  <a:srgbClr val="FFFFFF"/>
                </a:solidFill>
                <a:latin typeface="Garamond Italic"/>
                <a:cs typeface="Garamond Italic"/>
              </a:rPr>
              <a:t> </a:t>
            </a:r>
            <a:r>
              <a:rPr sz="1800" i="1" dirty="0">
                <a:solidFill>
                  <a:srgbClr val="FFFFFF"/>
                </a:solidFill>
                <a:latin typeface="Garamond Italic"/>
                <a:cs typeface="Garamond Italic"/>
              </a:rPr>
              <a:t>blood…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’</a:t>
            </a:r>
            <a:r>
              <a:rPr sz="1800" spc="-1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And</a:t>
            </a:r>
            <a:r>
              <a:rPr sz="1800" spc="-2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then</a:t>
            </a:r>
            <a:r>
              <a:rPr sz="1800" spc="-1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Garamond"/>
                <a:cs typeface="Garamond"/>
              </a:rPr>
              <a:t>who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are</a:t>
            </a:r>
            <a:r>
              <a:rPr sz="1800" spc="-1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Africans?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Who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can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measure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the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amount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of</a:t>
            </a:r>
            <a:r>
              <a:rPr sz="1800" spc="23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Anglo-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Saxon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blood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coursing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in the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veins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of</a:t>
            </a:r>
            <a:r>
              <a:rPr sz="1800" spc="23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American slaves?”</a:t>
            </a:r>
            <a:endParaRPr sz="18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5104" y="1158284"/>
            <a:ext cx="9062672" cy="160683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55473" y="1203327"/>
            <a:ext cx="3348354" cy="4343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A</a:t>
            </a:r>
            <a:r>
              <a:rPr spc="45" dirty="0"/>
              <a:t> </a:t>
            </a:r>
            <a:r>
              <a:rPr dirty="0"/>
              <a:t>CASE</a:t>
            </a:r>
            <a:r>
              <a:rPr spc="50" dirty="0"/>
              <a:t> </a:t>
            </a:r>
            <a:r>
              <a:rPr dirty="0"/>
              <a:t>STUDY:</a:t>
            </a:r>
            <a:r>
              <a:rPr spc="45" dirty="0"/>
              <a:t> </a:t>
            </a:r>
            <a:r>
              <a:rPr dirty="0"/>
              <a:t>Acts</a:t>
            </a:r>
            <a:r>
              <a:rPr spc="45" dirty="0"/>
              <a:t> </a:t>
            </a:r>
            <a:r>
              <a:rPr spc="-20" dirty="0"/>
              <a:t>17:26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133452" y="3503250"/>
            <a:ext cx="9792970" cy="2971800"/>
            <a:chOff x="133452" y="3503250"/>
            <a:chExt cx="9792970" cy="297180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3452" y="3503250"/>
              <a:ext cx="9792939" cy="297180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3908" y="3884209"/>
              <a:ext cx="112371" cy="103727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3908" y="5193897"/>
              <a:ext cx="112371" cy="103727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3908" y="5717772"/>
              <a:ext cx="112371" cy="103727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459339" y="1697451"/>
            <a:ext cx="9368790" cy="4724400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220345" marR="247015" indent="37465" algn="ctr">
              <a:lnSpc>
                <a:spcPts val="2520"/>
              </a:lnSpc>
              <a:spcBef>
                <a:spcPts val="350"/>
              </a:spcBef>
            </a:pP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“From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one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man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he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made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all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the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nations,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that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they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should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inhabit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the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whole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earth;</a:t>
            </a:r>
            <a:r>
              <a:rPr sz="225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and he</a:t>
            </a:r>
            <a:r>
              <a:rPr sz="225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marked out</a:t>
            </a:r>
            <a:r>
              <a:rPr sz="225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their</a:t>
            </a:r>
            <a:r>
              <a:rPr sz="225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appointed times</a:t>
            </a:r>
            <a:r>
              <a:rPr sz="225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in</a:t>
            </a:r>
            <a:r>
              <a:rPr sz="225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history and</a:t>
            </a:r>
            <a:r>
              <a:rPr sz="225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the boundaries</a:t>
            </a:r>
            <a:r>
              <a:rPr sz="225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spc="-25" dirty="0">
                <a:solidFill>
                  <a:srgbClr val="FFFFFF"/>
                </a:solidFill>
                <a:latin typeface="Garamond"/>
                <a:cs typeface="Garamond"/>
              </a:rPr>
              <a:t>of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their</a:t>
            </a:r>
            <a:r>
              <a:rPr sz="225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lands.”</a:t>
            </a:r>
            <a:endParaRPr sz="2250">
              <a:latin typeface="Garamond"/>
              <a:cs typeface="Garamond"/>
            </a:endParaRPr>
          </a:p>
          <a:p>
            <a:pPr marL="642620" marR="631190" algn="ctr">
              <a:lnSpc>
                <a:spcPts val="2520"/>
              </a:lnSpc>
              <a:spcBef>
                <a:spcPts val="735"/>
              </a:spcBef>
            </a:pPr>
            <a:r>
              <a:rPr sz="225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Used</a:t>
            </a:r>
            <a:r>
              <a:rPr sz="2250" u="sng" spc="-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 </a:t>
            </a:r>
            <a:r>
              <a:rPr sz="225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historically</a:t>
            </a:r>
            <a:r>
              <a:rPr sz="2250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 </a:t>
            </a:r>
            <a:r>
              <a:rPr sz="225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 Italic"/>
                <a:cs typeface="Garamond Italic"/>
              </a:rPr>
              <a:t>both</a:t>
            </a:r>
            <a:r>
              <a:rPr sz="2250" i="1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 Italic"/>
                <a:cs typeface="Garamond Italic"/>
              </a:rPr>
              <a:t> </a:t>
            </a:r>
            <a:r>
              <a:rPr sz="225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to</a:t>
            </a:r>
            <a:r>
              <a:rPr sz="2250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 </a:t>
            </a:r>
            <a:r>
              <a:rPr sz="225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defend</a:t>
            </a:r>
            <a:r>
              <a:rPr sz="2250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 </a:t>
            </a:r>
            <a:r>
              <a:rPr sz="2250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slavery,</a:t>
            </a:r>
            <a:r>
              <a:rPr sz="2250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 </a:t>
            </a:r>
            <a:r>
              <a:rPr sz="225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segregation,</a:t>
            </a:r>
            <a:r>
              <a:rPr sz="2250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 </a:t>
            </a:r>
            <a:r>
              <a:rPr sz="225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Jim</a:t>
            </a:r>
            <a:r>
              <a:rPr sz="2250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 </a:t>
            </a:r>
            <a:r>
              <a:rPr sz="2250" u="sng" spc="-3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Crow,</a:t>
            </a:r>
            <a:r>
              <a:rPr sz="2250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 </a:t>
            </a:r>
            <a:r>
              <a:rPr sz="225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and</a:t>
            </a:r>
            <a:r>
              <a:rPr sz="2250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 </a:t>
            </a:r>
            <a:r>
              <a:rPr sz="2250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white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supremacy</a:t>
            </a:r>
            <a:r>
              <a:rPr sz="2250" u="sng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 </a:t>
            </a:r>
            <a:r>
              <a:rPr sz="225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 Italic"/>
                <a:cs typeface="Garamond Italic"/>
              </a:rPr>
              <a:t>and </a:t>
            </a:r>
            <a:r>
              <a:rPr sz="225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to challenge those very </a:t>
            </a:r>
            <a:r>
              <a:rPr sz="2250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things.</a:t>
            </a:r>
            <a:endParaRPr sz="2250">
              <a:latin typeface="Garamond"/>
              <a:cs typeface="Garamond"/>
            </a:endParaRPr>
          </a:p>
          <a:p>
            <a:pPr marL="4055745">
              <a:lnSpc>
                <a:spcPts val="2110"/>
              </a:lnSpc>
              <a:spcBef>
                <a:spcPts val="620"/>
              </a:spcBef>
            </a:pPr>
            <a:r>
              <a:rPr sz="1800" u="sng" spc="-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To</a:t>
            </a:r>
            <a:r>
              <a:rPr sz="1800" u="sng" spc="-8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 </a:t>
            </a:r>
            <a:r>
              <a:rPr sz="1800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Defend:</a:t>
            </a:r>
            <a:endParaRPr sz="1800">
              <a:latin typeface="Garamond"/>
              <a:cs typeface="Garamond"/>
            </a:endParaRPr>
          </a:p>
          <a:p>
            <a:pPr marL="12700" marR="193040">
              <a:lnSpc>
                <a:spcPts val="2060"/>
              </a:lnSpc>
              <a:spcBef>
                <a:spcPts val="105"/>
              </a:spcBef>
            </a:pP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Clarendon</a:t>
            </a:r>
            <a:r>
              <a:rPr sz="1800" spc="-1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Baptist</a:t>
            </a:r>
            <a:r>
              <a:rPr sz="1800" spc="-1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Church</a:t>
            </a:r>
            <a:r>
              <a:rPr sz="1800" spc="-1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(1957):</a:t>
            </a:r>
            <a:r>
              <a:rPr sz="1800" spc="-1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Garamond"/>
                <a:cs typeface="Garamond"/>
              </a:rPr>
              <a:t>“We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believe</a:t>
            </a:r>
            <a:r>
              <a:rPr sz="1800" spc="-1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that</a:t>
            </a:r>
            <a:r>
              <a:rPr sz="1800" spc="-1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integration</a:t>
            </a:r>
            <a:r>
              <a:rPr sz="1800" spc="-1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is</a:t>
            </a:r>
            <a:r>
              <a:rPr sz="1800" spc="-1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contrary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to</a:t>
            </a:r>
            <a:r>
              <a:rPr sz="1800" spc="-1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God’s</a:t>
            </a:r>
            <a:r>
              <a:rPr sz="1800" spc="-1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purposes</a:t>
            </a:r>
            <a:r>
              <a:rPr sz="1800" spc="-1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for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Garamond"/>
                <a:cs typeface="Garamond"/>
              </a:rPr>
              <a:t>the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races,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because: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(1)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God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made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men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different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races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and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ordained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the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basic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differences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between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races;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Garamond"/>
                <a:cs typeface="Garamond"/>
              </a:rPr>
              <a:t>(2)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Race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has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a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purpose in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the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Divine plan;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(3)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God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meant for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people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of</a:t>
            </a:r>
            <a:r>
              <a:rPr sz="1800" spc="23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differences races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to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maintain 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their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race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purity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and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racial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identity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and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seek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the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highest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development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of</a:t>
            </a:r>
            <a:r>
              <a:rPr sz="1800" spc="22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their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racial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group.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God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Garamond"/>
                <a:cs typeface="Garamond"/>
              </a:rPr>
              <a:t>has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determined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‘the</a:t>
            </a:r>
            <a:r>
              <a:rPr sz="180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bounds</a:t>
            </a:r>
            <a:r>
              <a:rPr sz="1800" spc="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of</a:t>
            </a:r>
            <a:r>
              <a:rPr sz="1800" spc="25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their</a:t>
            </a:r>
            <a:r>
              <a:rPr sz="1800" spc="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habitation’”</a:t>
            </a:r>
            <a:endParaRPr sz="1800">
              <a:latin typeface="Garamond"/>
              <a:cs typeface="Garamond"/>
            </a:endParaRPr>
          </a:p>
          <a:p>
            <a:pPr marL="12700" marR="370840">
              <a:lnSpc>
                <a:spcPts val="2060"/>
              </a:lnSpc>
              <a:spcBef>
                <a:spcPts val="10"/>
              </a:spcBef>
            </a:pP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Only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a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few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segregationist pamphlets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failed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to use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it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in the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20th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century, and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Henry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Garamond"/>
                <a:cs typeface="Garamond"/>
              </a:rPr>
              <a:t>Fancher’s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booklet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“Segregation:</a:t>
            </a:r>
            <a:r>
              <a:rPr sz="1800" spc="-2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God’s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Plan</a:t>
            </a:r>
            <a:r>
              <a:rPr sz="1800" spc="-1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and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 God’s</a:t>
            </a:r>
            <a:r>
              <a:rPr sz="1800" spc="-1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Purpose”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(1954)</a:t>
            </a:r>
            <a:r>
              <a:rPr sz="1800" spc="-1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was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a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reading</a:t>
            </a:r>
            <a:r>
              <a:rPr sz="1800" spc="-1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of</a:t>
            </a:r>
            <a:r>
              <a:rPr sz="1800" spc="22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only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this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 passage.</a:t>
            </a:r>
            <a:endParaRPr sz="1800">
              <a:latin typeface="Garamond"/>
              <a:cs typeface="Garamond"/>
            </a:endParaRPr>
          </a:p>
          <a:p>
            <a:pPr marL="12700" marR="5080" algn="just">
              <a:lnSpc>
                <a:spcPts val="2060"/>
              </a:lnSpc>
              <a:spcBef>
                <a:spcPts val="5"/>
              </a:spcBef>
            </a:pPr>
            <a:r>
              <a:rPr sz="1800" spc="-50" dirty="0">
                <a:solidFill>
                  <a:srgbClr val="FFFFFF"/>
                </a:solidFill>
                <a:latin typeface="Garamond"/>
                <a:cs typeface="Garamond"/>
              </a:rPr>
              <a:t>J.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Russell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Hawkins: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“Being so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widely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cited, Acts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17:26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was for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twentieth-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century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segregationist 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Christians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what</a:t>
            </a:r>
            <a:r>
              <a:rPr sz="180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the</a:t>
            </a:r>
            <a:r>
              <a:rPr sz="180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Curse</a:t>
            </a:r>
            <a:r>
              <a:rPr sz="1800" spc="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of</a:t>
            </a:r>
            <a:r>
              <a:rPr sz="1800" spc="25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Ham</a:t>
            </a:r>
            <a:r>
              <a:rPr sz="1800" spc="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account</a:t>
            </a:r>
            <a:r>
              <a:rPr sz="180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had</a:t>
            </a:r>
            <a:r>
              <a:rPr sz="1800" spc="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been</a:t>
            </a:r>
            <a:r>
              <a:rPr sz="180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for</a:t>
            </a:r>
            <a:r>
              <a:rPr sz="1800" spc="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nineteenth-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century</a:t>
            </a:r>
            <a:r>
              <a:rPr sz="180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proslavery</a:t>
            </a:r>
            <a:r>
              <a:rPr sz="1800" spc="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Christians:</a:t>
            </a:r>
            <a:r>
              <a:rPr sz="180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the</a:t>
            </a:r>
            <a:r>
              <a:rPr sz="1800" spc="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foundational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scriptural</a:t>
            </a:r>
            <a:r>
              <a:rPr sz="1800" spc="-1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passage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from which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much of</a:t>
            </a:r>
            <a:r>
              <a:rPr sz="1800" spc="23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their</a:t>
            </a:r>
            <a:r>
              <a:rPr sz="180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800" dirty="0">
                <a:solidFill>
                  <a:srgbClr val="FFFFFF"/>
                </a:solidFill>
                <a:latin typeface="Garamond"/>
                <a:cs typeface="Garamond"/>
              </a:rPr>
              <a:t>hermeneutic </a:t>
            </a:r>
            <a:r>
              <a:rPr sz="1800" spc="-10" dirty="0">
                <a:solidFill>
                  <a:srgbClr val="FFFFFF"/>
                </a:solidFill>
                <a:latin typeface="Garamond"/>
                <a:cs typeface="Garamond"/>
              </a:rPr>
              <a:t>sprang.”</a:t>
            </a:r>
            <a:endParaRPr sz="18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5104" y="1158284"/>
            <a:ext cx="9062672" cy="160683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55473" y="1203327"/>
            <a:ext cx="3348354" cy="4343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A</a:t>
            </a:r>
            <a:r>
              <a:rPr spc="45" dirty="0"/>
              <a:t> </a:t>
            </a:r>
            <a:r>
              <a:rPr dirty="0"/>
              <a:t>CASE</a:t>
            </a:r>
            <a:r>
              <a:rPr spc="50" dirty="0"/>
              <a:t> </a:t>
            </a:r>
            <a:r>
              <a:rPr dirty="0"/>
              <a:t>STUDY:</a:t>
            </a:r>
            <a:r>
              <a:rPr spc="45" dirty="0"/>
              <a:t> </a:t>
            </a:r>
            <a:r>
              <a:rPr dirty="0"/>
              <a:t>Acts</a:t>
            </a:r>
            <a:r>
              <a:rPr spc="45" dirty="0"/>
              <a:t> </a:t>
            </a:r>
            <a:r>
              <a:rPr spc="-20" dirty="0"/>
              <a:t>17:26</a:t>
            </a: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3336" y="3893525"/>
            <a:ext cx="9793055" cy="238760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77326" y="1697451"/>
            <a:ext cx="9704070" cy="4523105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502284" marR="299720" indent="37465" algn="ctr">
              <a:lnSpc>
                <a:spcPts val="2520"/>
              </a:lnSpc>
              <a:spcBef>
                <a:spcPts val="350"/>
              </a:spcBef>
            </a:pP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“From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one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man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he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made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all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the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nations,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that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they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should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inhabit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the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whole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earth;</a:t>
            </a:r>
            <a:r>
              <a:rPr sz="225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and he</a:t>
            </a:r>
            <a:r>
              <a:rPr sz="225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marked out</a:t>
            </a:r>
            <a:r>
              <a:rPr sz="225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their</a:t>
            </a:r>
            <a:r>
              <a:rPr sz="225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appointed times</a:t>
            </a:r>
            <a:r>
              <a:rPr sz="225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in</a:t>
            </a:r>
            <a:r>
              <a:rPr sz="225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history and</a:t>
            </a:r>
            <a:r>
              <a:rPr sz="225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the boundaries</a:t>
            </a:r>
            <a:r>
              <a:rPr sz="2250" spc="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spc="-25" dirty="0">
                <a:solidFill>
                  <a:srgbClr val="FFFFFF"/>
                </a:solidFill>
                <a:latin typeface="Garamond"/>
                <a:cs typeface="Garamond"/>
              </a:rPr>
              <a:t>of </a:t>
            </a:r>
            <a:r>
              <a:rPr sz="2250" dirty="0">
                <a:solidFill>
                  <a:srgbClr val="FFFFFF"/>
                </a:solidFill>
                <a:latin typeface="Garamond"/>
                <a:cs typeface="Garamond"/>
              </a:rPr>
              <a:t>their</a:t>
            </a:r>
            <a:r>
              <a:rPr sz="2250" spc="-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lands.”</a:t>
            </a:r>
            <a:endParaRPr sz="2250">
              <a:latin typeface="Garamond"/>
              <a:cs typeface="Garamond"/>
            </a:endParaRPr>
          </a:p>
          <a:p>
            <a:pPr marL="924560" marR="684530" algn="ctr">
              <a:lnSpc>
                <a:spcPts val="2520"/>
              </a:lnSpc>
              <a:spcBef>
                <a:spcPts val="735"/>
              </a:spcBef>
            </a:pPr>
            <a:r>
              <a:rPr sz="225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Used</a:t>
            </a:r>
            <a:r>
              <a:rPr sz="2250" u="sng" spc="-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 </a:t>
            </a:r>
            <a:r>
              <a:rPr sz="225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historically</a:t>
            </a:r>
            <a:r>
              <a:rPr sz="2250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 </a:t>
            </a:r>
            <a:r>
              <a:rPr sz="225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 Italic"/>
                <a:cs typeface="Garamond Italic"/>
              </a:rPr>
              <a:t>both</a:t>
            </a:r>
            <a:r>
              <a:rPr sz="2250" i="1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 Italic"/>
                <a:cs typeface="Garamond Italic"/>
              </a:rPr>
              <a:t> </a:t>
            </a:r>
            <a:r>
              <a:rPr sz="225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to</a:t>
            </a:r>
            <a:r>
              <a:rPr sz="2250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 </a:t>
            </a:r>
            <a:r>
              <a:rPr sz="225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defend</a:t>
            </a:r>
            <a:r>
              <a:rPr sz="2250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 </a:t>
            </a:r>
            <a:r>
              <a:rPr sz="2250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slavery,</a:t>
            </a:r>
            <a:r>
              <a:rPr sz="2250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 </a:t>
            </a:r>
            <a:r>
              <a:rPr sz="225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segregation,</a:t>
            </a:r>
            <a:r>
              <a:rPr sz="2250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 </a:t>
            </a:r>
            <a:r>
              <a:rPr sz="225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Jim</a:t>
            </a:r>
            <a:r>
              <a:rPr sz="2250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 </a:t>
            </a:r>
            <a:r>
              <a:rPr sz="2250" u="sng" spc="-3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Crow,</a:t>
            </a:r>
            <a:r>
              <a:rPr sz="2250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 </a:t>
            </a:r>
            <a:r>
              <a:rPr sz="225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and</a:t>
            </a:r>
            <a:r>
              <a:rPr sz="2250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 </a:t>
            </a:r>
            <a:r>
              <a:rPr sz="2250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white</a:t>
            </a:r>
            <a:r>
              <a:rPr sz="2250" spc="-1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25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supremacy</a:t>
            </a:r>
            <a:r>
              <a:rPr sz="2250" u="sng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 </a:t>
            </a:r>
            <a:r>
              <a:rPr sz="2250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 Italic"/>
                <a:cs typeface="Garamond Italic"/>
              </a:rPr>
              <a:t>and </a:t>
            </a:r>
            <a:r>
              <a:rPr sz="225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to challenge those very </a:t>
            </a:r>
            <a:r>
              <a:rPr sz="2250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cs typeface="Garamond"/>
              </a:rPr>
              <a:t>things.</a:t>
            </a:r>
            <a:endParaRPr sz="2250">
              <a:latin typeface="Garamond"/>
              <a:cs typeface="Garamond"/>
            </a:endParaRPr>
          </a:p>
          <a:p>
            <a:pPr>
              <a:lnSpc>
                <a:spcPct val="100000"/>
              </a:lnSpc>
            </a:pPr>
            <a:endParaRPr sz="3400">
              <a:latin typeface="Garamond"/>
              <a:cs typeface="Garamond"/>
            </a:endParaRPr>
          </a:p>
          <a:p>
            <a:pPr marL="51435" marR="5080" indent="-39370" algn="just">
              <a:lnSpc>
                <a:spcPts val="3010"/>
              </a:lnSpc>
            </a:pP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A</a:t>
            </a:r>
            <a:r>
              <a:rPr sz="2650" spc="6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Further</a:t>
            </a:r>
            <a:r>
              <a:rPr sz="2650" spc="7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Wrinkle:</a:t>
            </a:r>
            <a:r>
              <a:rPr sz="2650" spc="7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The</a:t>
            </a:r>
            <a:r>
              <a:rPr sz="2650" spc="7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ones</a:t>
            </a:r>
            <a:r>
              <a:rPr sz="2650" spc="7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defending</a:t>
            </a:r>
            <a:r>
              <a:rPr sz="2650" spc="7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segregation</a:t>
            </a:r>
            <a:r>
              <a:rPr sz="2650" spc="7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were</a:t>
            </a:r>
            <a:r>
              <a:rPr sz="2650" spc="7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often</a:t>
            </a:r>
            <a:r>
              <a:rPr sz="2650" spc="7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spc="-10" dirty="0">
                <a:solidFill>
                  <a:srgbClr val="FFFFFF"/>
                </a:solidFill>
                <a:latin typeface="Garamond"/>
                <a:cs typeface="Garamond"/>
              </a:rPr>
              <a:t>seminary-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educated,</a:t>
            </a:r>
            <a:r>
              <a:rPr sz="2650" spc="5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literate,</a:t>
            </a:r>
            <a:r>
              <a:rPr sz="2650" spc="6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and</a:t>
            </a:r>
            <a:r>
              <a:rPr sz="2650" spc="6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intelligent,</a:t>
            </a:r>
            <a:r>
              <a:rPr sz="2650" spc="6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while</a:t>
            </a:r>
            <a:r>
              <a:rPr sz="2650" spc="6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the</a:t>
            </a:r>
            <a:r>
              <a:rPr sz="2650" spc="6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ones</a:t>
            </a:r>
            <a:r>
              <a:rPr sz="2650" spc="6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challenging</a:t>
            </a:r>
            <a:r>
              <a:rPr sz="2650" spc="6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were</a:t>
            </a:r>
            <a:r>
              <a:rPr sz="2650" spc="6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spc="-10" dirty="0">
                <a:solidFill>
                  <a:srgbClr val="FFFFFF"/>
                </a:solidFill>
                <a:latin typeface="Garamond"/>
                <a:cs typeface="Garamond"/>
              </a:rPr>
              <a:t>former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slaves,</a:t>
            </a:r>
            <a:r>
              <a:rPr sz="2650" spc="1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often</a:t>
            </a:r>
            <a:r>
              <a:rPr sz="2650" spc="3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illiterate</a:t>
            </a:r>
            <a:r>
              <a:rPr sz="2650" spc="2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at</a:t>
            </a:r>
            <a:r>
              <a:rPr sz="2650" spc="3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first,</a:t>
            </a:r>
            <a:r>
              <a:rPr sz="2650" spc="2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and</a:t>
            </a:r>
            <a:r>
              <a:rPr sz="2650" spc="3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often</a:t>
            </a:r>
            <a:r>
              <a:rPr sz="2650" spc="2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did</a:t>
            </a:r>
            <a:r>
              <a:rPr sz="2650" spc="2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not</a:t>
            </a:r>
            <a:r>
              <a:rPr sz="2650" spc="3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have</a:t>
            </a:r>
            <a:r>
              <a:rPr sz="2650" spc="2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the</a:t>
            </a:r>
            <a:r>
              <a:rPr sz="2650" spc="3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leisure</a:t>
            </a:r>
            <a:r>
              <a:rPr sz="2650" spc="2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to</a:t>
            </a:r>
            <a:r>
              <a:rPr sz="2650" spc="3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spc="-10" dirty="0">
                <a:solidFill>
                  <a:srgbClr val="FFFFFF"/>
                </a:solidFill>
                <a:latin typeface="Garamond"/>
                <a:cs typeface="Garamond"/>
              </a:rPr>
              <a:t>engage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in</a:t>
            </a:r>
            <a:r>
              <a:rPr sz="2650" spc="4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deep</a:t>
            </a:r>
            <a:r>
              <a:rPr sz="2650" spc="4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bible</a:t>
            </a:r>
            <a:r>
              <a:rPr sz="2650" spc="4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study.</a:t>
            </a:r>
            <a:r>
              <a:rPr sz="2650" spc="4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But</a:t>
            </a:r>
            <a:r>
              <a:rPr sz="2650" spc="4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the</a:t>
            </a:r>
            <a:r>
              <a:rPr sz="2650" spc="4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latter</a:t>
            </a:r>
            <a:r>
              <a:rPr sz="2650" spc="4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got</a:t>
            </a:r>
            <a:r>
              <a:rPr sz="2650" spc="4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the</a:t>
            </a:r>
            <a:r>
              <a:rPr sz="2650" spc="4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bible</a:t>
            </a:r>
            <a:r>
              <a:rPr sz="2650" spc="4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right,</a:t>
            </a:r>
            <a:r>
              <a:rPr sz="2650" spc="4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and</a:t>
            </a:r>
            <a:r>
              <a:rPr sz="2650" spc="4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former</a:t>
            </a:r>
            <a:r>
              <a:rPr sz="2650" spc="4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did</a:t>
            </a:r>
            <a:r>
              <a:rPr sz="2650" spc="4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spc="-20" dirty="0">
                <a:solidFill>
                  <a:srgbClr val="FFFFFF"/>
                </a:solidFill>
                <a:latin typeface="Garamond"/>
                <a:cs typeface="Garamond"/>
              </a:rPr>
              <a:t>not.</a:t>
            </a:r>
            <a:endParaRPr sz="265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50">
              <a:latin typeface="Garamond"/>
              <a:cs typeface="Garamond"/>
            </a:endParaRPr>
          </a:p>
          <a:p>
            <a:pPr algn="ctr">
              <a:lnSpc>
                <a:spcPct val="100000"/>
              </a:lnSpc>
            </a:pP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Question</a:t>
            </a:r>
            <a:r>
              <a:rPr sz="2650" spc="2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for</a:t>
            </a:r>
            <a:r>
              <a:rPr sz="2650" spc="3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you:</a:t>
            </a:r>
            <a:r>
              <a:rPr sz="2650" spc="3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Why</a:t>
            </a:r>
            <a:r>
              <a:rPr sz="2650" spc="3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do</a:t>
            </a:r>
            <a:r>
              <a:rPr sz="2650" spc="3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you</a:t>
            </a:r>
            <a:r>
              <a:rPr sz="2650" spc="3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think</a:t>
            </a:r>
            <a:r>
              <a:rPr sz="2650" spc="3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dirty="0">
                <a:solidFill>
                  <a:srgbClr val="FFFFFF"/>
                </a:solidFill>
                <a:latin typeface="Garamond"/>
                <a:cs typeface="Garamond"/>
              </a:rPr>
              <a:t>that</a:t>
            </a:r>
            <a:r>
              <a:rPr sz="2650" spc="3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2650" spc="-25" dirty="0">
                <a:solidFill>
                  <a:srgbClr val="FFFFFF"/>
                </a:solidFill>
                <a:latin typeface="Garamond"/>
                <a:cs typeface="Garamond"/>
              </a:rPr>
              <a:t>is?</a:t>
            </a:r>
            <a:endParaRPr sz="26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5936" y="1464043"/>
            <a:ext cx="6288405" cy="9359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spc="-70" dirty="0">
                <a:solidFill>
                  <a:srgbClr val="800D02"/>
                </a:solidFill>
              </a:rPr>
              <a:t>Unpacking</a:t>
            </a:r>
            <a:r>
              <a:rPr sz="3500" spc="-100" dirty="0">
                <a:solidFill>
                  <a:srgbClr val="800D02"/>
                </a:solidFill>
              </a:rPr>
              <a:t> </a:t>
            </a:r>
            <a:r>
              <a:rPr sz="3500" spc="-55" dirty="0">
                <a:solidFill>
                  <a:srgbClr val="800D02"/>
                </a:solidFill>
              </a:rPr>
              <a:t>the</a:t>
            </a:r>
            <a:r>
              <a:rPr sz="3500" spc="-100" dirty="0">
                <a:solidFill>
                  <a:srgbClr val="800D02"/>
                </a:solidFill>
              </a:rPr>
              <a:t> </a:t>
            </a:r>
            <a:r>
              <a:rPr sz="3500" spc="-10" dirty="0">
                <a:solidFill>
                  <a:srgbClr val="800D02"/>
                </a:solidFill>
              </a:rPr>
              <a:t>Question</a:t>
            </a:r>
            <a:endParaRPr sz="3500"/>
          </a:p>
          <a:p>
            <a:pPr marL="2771140">
              <a:lnSpc>
                <a:spcPct val="100000"/>
              </a:lnSpc>
              <a:spcBef>
                <a:spcPts val="15"/>
              </a:spcBef>
            </a:pPr>
            <a:r>
              <a:rPr sz="2450" u="sng" dirty="0">
                <a:uFill>
                  <a:solidFill>
                    <a:srgbClr val="FFFFFF"/>
                  </a:solidFill>
                </a:uFill>
              </a:rPr>
              <a:t>Theology</a:t>
            </a:r>
            <a:r>
              <a:rPr sz="2450" u="sng" spc="40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and</a:t>
            </a:r>
            <a:r>
              <a:rPr sz="2450" u="sng" spc="35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Race:</a:t>
            </a:r>
            <a:r>
              <a:rPr sz="2450" u="sng" spc="40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2</a:t>
            </a:r>
            <a:r>
              <a:rPr sz="2450" u="sng" spc="35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spc="-20" dirty="0">
                <a:uFill>
                  <a:solidFill>
                    <a:srgbClr val="FFFFFF"/>
                  </a:solidFill>
                </a:uFill>
              </a:rPr>
              <a:t>Tasks</a:t>
            </a:r>
            <a:endParaRPr sz="245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72935" y="2708917"/>
            <a:ext cx="2769715" cy="49022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05936" y="2764685"/>
            <a:ext cx="8909685" cy="2142253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220085">
              <a:lnSpc>
                <a:spcPct val="100000"/>
              </a:lnSpc>
              <a:spcBef>
                <a:spcPts val="125"/>
              </a:spcBef>
            </a:pPr>
            <a:r>
              <a:rPr sz="3675" baseline="2267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3675" spc="82" baseline="2267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675" baseline="2267" dirty="0">
                <a:solidFill>
                  <a:srgbClr val="FFFFFF"/>
                </a:solidFill>
                <a:latin typeface="Impact"/>
                <a:cs typeface="Impact"/>
              </a:rPr>
              <a:t>Descriptive</a:t>
            </a:r>
            <a:r>
              <a:rPr sz="3675" spc="97" baseline="2267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675" spc="-7" baseline="2267" dirty="0" err="1" smtClean="0">
                <a:solidFill>
                  <a:srgbClr val="FFFFFF"/>
                </a:solidFill>
                <a:latin typeface="Impact"/>
                <a:cs typeface="Impact"/>
              </a:rPr>
              <a:t>T</a:t>
            </a:r>
            <a:r>
              <a:rPr sz="3675" baseline="2267" dirty="0" err="1" smtClean="0">
                <a:solidFill>
                  <a:srgbClr val="FFFFFF"/>
                </a:solidFill>
                <a:latin typeface="Impact"/>
                <a:cs typeface="Impact"/>
              </a:rPr>
              <a:t>a</a:t>
            </a:r>
            <a:r>
              <a:rPr sz="3675" spc="-1597" baseline="2267" dirty="0" err="1" smtClean="0">
                <a:solidFill>
                  <a:srgbClr val="FFFFFF"/>
                </a:solidFill>
                <a:latin typeface="Impact"/>
                <a:cs typeface="Impact"/>
              </a:rPr>
              <a:t>s</a:t>
            </a:r>
            <a:r>
              <a:rPr lang="en-US" sz="2450" spc="-75" dirty="0" err="1" smtClean="0">
                <a:solidFill>
                  <a:srgbClr val="FFFFFF"/>
                </a:solidFill>
                <a:latin typeface="Impact"/>
                <a:cs typeface="Impact"/>
              </a:rPr>
              <a:t>sk</a:t>
            </a:r>
            <a:endParaRPr sz="2450" dirty="0">
              <a:latin typeface="Impact"/>
              <a:cs typeface="Impac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450" dirty="0">
              <a:latin typeface="Impact"/>
              <a:cs typeface="Impact"/>
            </a:endParaRPr>
          </a:p>
          <a:p>
            <a:pPr marL="379095" marR="5080" indent="-367030">
              <a:lnSpc>
                <a:spcPts val="2150"/>
              </a:lnSpc>
              <a:buClr>
                <a:srgbClr val="000000"/>
              </a:buClr>
              <a:buAutoNum type="arabicPeriod"/>
              <a:tabLst>
                <a:tab pos="379095" algn="l"/>
              </a:tabLst>
            </a:pP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We</a:t>
            </a:r>
            <a:r>
              <a:rPr sz="1950" spc="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are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looking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to</a:t>
            </a:r>
            <a:r>
              <a:rPr sz="1950" spc="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say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what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race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is,</a:t>
            </a:r>
            <a:r>
              <a:rPr sz="1950" spc="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as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it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is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experienced,</a:t>
            </a:r>
            <a:r>
              <a:rPr sz="1950" spc="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not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what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it</a:t>
            </a:r>
            <a:r>
              <a:rPr sz="1950" spc="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should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or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spc="-10" dirty="0">
                <a:solidFill>
                  <a:srgbClr val="FFFFFF"/>
                </a:solidFill>
                <a:latin typeface="Impact"/>
                <a:cs typeface="Impact"/>
              </a:rPr>
              <a:t>should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not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spc="-25" dirty="0">
                <a:solidFill>
                  <a:srgbClr val="FFFFFF"/>
                </a:solidFill>
                <a:latin typeface="Impact"/>
                <a:cs typeface="Impact"/>
              </a:rPr>
              <a:t>be.</a:t>
            </a:r>
            <a:endParaRPr sz="1950" dirty="0">
              <a:latin typeface="Impact"/>
              <a:cs typeface="Impact"/>
            </a:endParaRPr>
          </a:p>
          <a:p>
            <a:pPr marL="379095" marR="272415" indent="-367030">
              <a:lnSpc>
                <a:spcPts val="2150"/>
              </a:lnSpc>
              <a:spcBef>
                <a:spcPts val="1864"/>
              </a:spcBef>
              <a:buClr>
                <a:srgbClr val="000000"/>
              </a:buClr>
              <a:buAutoNum type="arabicPeriod"/>
              <a:tabLst>
                <a:tab pos="379095" algn="l"/>
              </a:tabLst>
            </a:pP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19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appropriate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tools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are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tools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of</a:t>
            </a:r>
            <a:r>
              <a:rPr sz="19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description,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and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disciplines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and</a:t>
            </a:r>
            <a:r>
              <a:rPr sz="19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spc="-10" dirty="0">
                <a:solidFill>
                  <a:srgbClr val="FFFFFF"/>
                </a:solidFill>
                <a:latin typeface="Impact"/>
                <a:cs typeface="Impact"/>
              </a:rPr>
              <a:t>resources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that</a:t>
            </a:r>
            <a:r>
              <a:rPr sz="19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employ</a:t>
            </a:r>
            <a:r>
              <a:rPr sz="19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those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tools</a:t>
            </a:r>
            <a:r>
              <a:rPr sz="19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are</a:t>
            </a:r>
            <a:r>
              <a:rPr sz="19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often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spc="-10" dirty="0">
                <a:solidFill>
                  <a:srgbClr val="FFFFFF"/>
                </a:solidFill>
                <a:latin typeface="Impact"/>
                <a:cs typeface="Impact"/>
              </a:rPr>
              <a:t>used.</a:t>
            </a:r>
            <a:endParaRPr sz="1950" dirty="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5936" y="1464043"/>
            <a:ext cx="6288405" cy="9359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spc="-70" dirty="0">
                <a:solidFill>
                  <a:srgbClr val="800D02"/>
                </a:solidFill>
              </a:rPr>
              <a:t>Unpacking</a:t>
            </a:r>
            <a:r>
              <a:rPr sz="3500" spc="-100" dirty="0">
                <a:solidFill>
                  <a:srgbClr val="800D02"/>
                </a:solidFill>
              </a:rPr>
              <a:t> </a:t>
            </a:r>
            <a:r>
              <a:rPr sz="3500" spc="-55" dirty="0">
                <a:solidFill>
                  <a:srgbClr val="800D02"/>
                </a:solidFill>
              </a:rPr>
              <a:t>the</a:t>
            </a:r>
            <a:r>
              <a:rPr sz="3500" spc="-100" dirty="0">
                <a:solidFill>
                  <a:srgbClr val="800D02"/>
                </a:solidFill>
              </a:rPr>
              <a:t> </a:t>
            </a:r>
            <a:r>
              <a:rPr sz="3500" spc="-10" dirty="0">
                <a:solidFill>
                  <a:srgbClr val="800D02"/>
                </a:solidFill>
              </a:rPr>
              <a:t>Question</a:t>
            </a:r>
            <a:endParaRPr sz="3500"/>
          </a:p>
          <a:p>
            <a:pPr marL="2771140">
              <a:lnSpc>
                <a:spcPct val="100000"/>
              </a:lnSpc>
              <a:spcBef>
                <a:spcPts val="15"/>
              </a:spcBef>
            </a:pPr>
            <a:r>
              <a:rPr sz="2450" u="sng" dirty="0">
                <a:uFill>
                  <a:solidFill>
                    <a:srgbClr val="FFFFFF"/>
                  </a:solidFill>
                </a:uFill>
              </a:rPr>
              <a:t>Theology</a:t>
            </a:r>
            <a:r>
              <a:rPr sz="2450" u="sng" spc="40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and</a:t>
            </a:r>
            <a:r>
              <a:rPr sz="2450" u="sng" spc="35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Race:</a:t>
            </a:r>
            <a:r>
              <a:rPr sz="2450" u="sng" spc="40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dirty="0">
                <a:uFill>
                  <a:solidFill>
                    <a:srgbClr val="FFFFFF"/>
                  </a:solidFill>
                </a:uFill>
              </a:rPr>
              <a:t>2</a:t>
            </a:r>
            <a:r>
              <a:rPr sz="2450" u="sng" spc="35" dirty="0">
                <a:uFill>
                  <a:solidFill>
                    <a:srgbClr val="FFFFFF"/>
                  </a:solidFill>
                </a:uFill>
              </a:rPr>
              <a:t> </a:t>
            </a:r>
            <a:r>
              <a:rPr sz="2450" u="sng" spc="-20" dirty="0">
                <a:uFill>
                  <a:solidFill>
                    <a:srgbClr val="FFFFFF"/>
                  </a:solidFill>
                </a:uFill>
              </a:rPr>
              <a:t>Tasks</a:t>
            </a:r>
            <a:endParaRPr sz="245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72935" y="2708917"/>
            <a:ext cx="2769715" cy="49022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05936" y="2764685"/>
            <a:ext cx="8962390" cy="323229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220085">
              <a:lnSpc>
                <a:spcPct val="100000"/>
              </a:lnSpc>
              <a:spcBef>
                <a:spcPts val="125"/>
              </a:spcBef>
            </a:pPr>
            <a:r>
              <a:rPr sz="3675" baseline="2267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3675" spc="82" baseline="2267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675" baseline="2267" dirty="0">
                <a:solidFill>
                  <a:srgbClr val="FFFFFF"/>
                </a:solidFill>
                <a:latin typeface="Impact"/>
                <a:cs typeface="Impact"/>
              </a:rPr>
              <a:t>Descriptive</a:t>
            </a:r>
            <a:r>
              <a:rPr sz="3675" spc="97" baseline="2267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3675" spc="-7" baseline="2267" dirty="0" err="1" smtClean="0">
                <a:solidFill>
                  <a:srgbClr val="FFFFFF"/>
                </a:solidFill>
                <a:latin typeface="Impact"/>
                <a:cs typeface="Impact"/>
              </a:rPr>
              <a:t>T</a:t>
            </a:r>
            <a:r>
              <a:rPr sz="3675" baseline="2267" dirty="0" err="1" smtClean="0">
                <a:solidFill>
                  <a:srgbClr val="FFFFFF"/>
                </a:solidFill>
                <a:latin typeface="Impact"/>
                <a:cs typeface="Impact"/>
              </a:rPr>
              <a:t>a</a:t>
            </a:r>
            <a:r>
              <a:rPr sz="3675" spc="-1597" baseline="2267" dirty="0" err="1" smtClean="0">
                <a:solidFill>
                  <a:srgbClr val="FFFFFF"/>
                </a:solidFill>
                <a:latin typeface="Impact"/>
                <a:cs typeface="Impact"/>
              </a:rPr>
              <a:t>s</a:t>
            </a:r>
            <a:r>
              <a:rPr lang="en-US" sz="2450" spc="-75" dirty="0" err="1" smtClean="0">
                <a:solidFill>
                  <a:srgbClr val="FFFFFF"/>
                </a:solidFill>
                <a:latin typeface="Impact"/>
                <a:cs typeface="Impact"/>
              </a:rPr>
              <a:t>sk</a:t>
            </a:r>
            <a:endParaRPr sz="2450" dirty="0">
              <a:latin typeface="Impact"/>
              <a:cs typeface="Impac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450" dirty="0">
              <a:latin typeface="Impact"/>
              <a:cs typeface="Impact"/>
            </a:endParaRPr>
          </a:p>
          <a:p>
            <a:pPr marL="379095" marR="57785" indent="-367030">
              <a:lnSpc>
                <a:spcPts val="2150"/>
              </a:lnSpc>
              <a:buClr>
                <a:srgbClr val="000000"/>
              </a:buClr>
              <a:buAutoNum type="arabicPeriod"/>
              <a:tabLst>
                <a:tab pos="379095" algn="l"/>
              </a:tabLst>
            </a:pP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We</a:t>
            </a:r>
            <a:r>
              <a:rPr sz="1950" spc="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are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looking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to</a:t>
            </a:r>
            <a:r>
              <a:rPr sz="1950" spc="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say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what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race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is,</a:t>
            </a:r>
            <a:r>
              <a:rPr sz="1950" spc="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as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it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is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experienced,</a:t>
            </a:r>
            <a:r>
              <a:rPr sz="1950" spc="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not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what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it</a:t>
            </a:r>
            <a:r>
              <a:rPr sz="1950" spc="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should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or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spc="-10" dirty="0">
                <a:solidFill>
                  <a:srgbClr val="FFFFFF"/>
                </a:solidFill>
                <a:latin typeface="Impact"/>
                <a:cs typeface="Impact"/>
              </a:rPr>
              <a:t>should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not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spc="-25" dirty="0">
                <a:solidFill>
                  <a:srgbClr val="FFFFFF"/>
                </a:solidFill>
                <a:latin typeface="Impact"/>
                <a:cs typeface="Impact"/>
              </a:rPr>
              <a:t>be.</a:t>
            </a:r>
            <a:endParaRPr sz="1950" dirty="0">
              <a:latin typeface="Impact"/>
              <a:cs typeface="Impact"/>
            </a:endParaRPr>
          </a:p>
          <a:p>
            <a:pPr marL="379095" marR="325120" indent="-367030">
              <a:lnSpc>
                <a:spcPts val="2150"/>
              </a:lnSpc>
              <a:spcBef>
                <a:spcPts val="1864"/>
              </a:spcBef>
              <a:buClr>
                <a:srgbClr val="000000"/>
              </a:buClr>
              <a:buAutoNum type="arabicPeriod"/>
              <a:tabLst>
                <a:tab pos="379095" algn="l"/>
              </a:tabLst>
            </a:pP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19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appropriate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tools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are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tools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of</a:t>
            </a:r>
            <a:r>
              <a:rPr sz="19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description,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and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disciplines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and</a:t>
            </a:r>
            <a:r>
              <a:rPr sz="19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spc="-10" dirty="0">
                <a:solidFill>
                  <a:srgbClr val="FFFFFF"/>
                </a:solidFill>
                <a:latin typeface="Impact"/>
                <a:cs typeface="Impact"/>
              </a:rPr>
              <a:t>resources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that</a:t>
            </a:r>
            <a:r>
              <a:rPr sz="19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employ</a:t>
            </a:r>
            <a:r>
              <a:rPr sz="19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those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tools</a:t>
            </a:r>
            <a:r>
              <a:rPr sz="19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are</a:t>
            </a:r>
            <a:r>
              <a:rPr sz="19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often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spc="-10" dirty="0">
                <a:solidFill>
                  <a:srgbClr val="FFFFFF"/>
                </a:solidFill>
                <a:latin typeface="Impact"/>
                <a:cs typeface="Impact"/>
              </a:rPr>
              <a:t>used.</a:t>
            </a:r>
            <a:endParaRPr sz="1950" dirty="0">
              <a:latin typeface="Impact"/>
              <a:cs typeface="Impact"/>
            </a:endParaRPr>
          </a:p>
          <a:p>
            <a:pPr marL="379095" marR="5080" indent="-367030">
              <a:lnSpc>
                <a:spcPts val="2150"/>
              </a:lnSpc>
              <a:spcBef>
                <a:spcPts val="1860"/>
              </a:spcBef>
              <a:buClr>
                <a:srgbClr val="000000"/>
              </a:buClr>
              <a:buAutoNum type="arabicPeriod"/>
              <a:tabLst>
                <a:tab pos="379095" algn="l"/>
              </a:tabLst>
            </a:pP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Relevant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questions: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What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is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practical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meaning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of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racial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terms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like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black,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spc="-10" dirty="0">
                <a:solidFill>
                  <a:srgbClr val="FFFFFF"/>
                </a:solidFill>
                <a:latin typeface="Impact"/>
                <a:cs typeface="Impact"/>
              </a:rPr>
              <a:t>white,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etc?</a:t>
            </a:r>
            <a:r>
              <a:rPr sz="19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How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are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resources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allocated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along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racialized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lines?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What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is</a:t>
            </a:r>
            <a:r>
              <a:rPr sz="1950" spc="3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racial</a:t>
            </a:r>
            <a:r>
              <a:rPr sz="1950" spc="4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spc="-10" dirty="0">
                <a:solidFill>
                  <a:srgbClr val="FFFFFF"/>
                </a:solidFill>
                <a:latin typeface="Impact"/>
                <a:cs typeface="Impact"/>
              </a:rPr>
              <a:t>makeup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of</a:t>
            </a:r>
            <a:r>
              <a:rPr sz="1950" spc="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1950" spc="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city</a:t>
            </a:r>
            <a:r>
              <a:rPr sz="1950" spc="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in</a:t>
            </a:r>
            <a:r>
              <a:rPr sz="1950" spc="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which</a:t>
            </a:r>
            <a:r>
              <a:rPr sz="1950" spc="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live,</a:t>
            </a:r>
            <a:r>
              <a:rPr sz="1950" spc="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of</a:t>
            </a:r>
            <a:r>
              <a:rPr sz="1950" spc="30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the</a:t>
            </a:r>
            <a:r>
              <a:rPr sz="1950" spc="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church</a:t>
            </a:r>
            <a:r>
              <a:rPr sz="1950" spc="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in</a:t>
            </a:r>
            <a:r>
              <a:rPr sz="1950" spc="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which</a:t>
            </a:r>
            <a:r>
              <a:rPr sz="1950" spc="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I</a:t>
            </a:r>
            <a:r>
              <a:rPr sz="1950" spc="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dirty="0">
                <a:solidFill>
                  <a:srgbClr val="FFFFFF"/>
                </a:solidFill>
                <a:latin typeface="Impact"/>
                <a:cs typeface="Impact"/>
              </a:rPr>
              <a:t>worship,</a:t>
            </a:r>
            <a:r>
              <a:rPr sz="1950" spc="25" dirty="0">
                <a:solidFill>
                  <a:srgbClr val="FFFFFF"/>
                </a:solidFill>
                <a:latin typeface="Impact"/>
                <a:cs typeface="Impact"/>
              </a:rPr>
              <a:t> </a:t>
            </a:r>
            <a:r>
              <a:rPr sz="1950" spc="-10" dirty="0">
                <a:solidFill>
                  <a:srgbClr val="FFFFFF"/>
                </a:solidFill>
                <a:latin typeface="Impact"/>
                <a:cs typeface="Impact"/>
              </a:rPr>
              <a:t>etc.?</a:t>
            </a:r>
            <a:endParaRPr sz="1950" dirty="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3156</Words>
  <Application>Microsoft Office PowerPoint</Application>
  <PresentationFormat>Custom</PresentationFormat>
  <Paragraphs>289</Paragraphs>
  <Slides>74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74</vt:i4>
      </vt:variant>
    </vt:vector>
  </HeadingPairs>
  <TitlesOfParts>
    <vt:vector size="78" baseType="lpstr">
      <vt:lpstr>Garamond</vt:lpstr>
      <vt:lpstr>Garamond Italic</vt:lpstr>
      <vt:lpstr>Impact</vt:lpstr>
      <vt:lpstr>Office Theme</vt:lpstr>
      <vt:lpstr>What Does the Bible Have to Say About Race?</vt:lpstr>
      <vt:lpstr>Unpacking the Question</vt:lpstr>
      <vt:lpstr>Unpacking the Question Theology and Race: 2 Tasks</vt:lpstr>
      <vt:lpstr>Unpacking the Question Theology and Race: 2 Tasks</vt:lpstr>
      <vt:lpstr>Unpacking the Question Theology and Race: 2 Tasks</vt:lpstr>
      <vt:lpstr>Unpacking the Question Theology and Race: 2 Tasks</vt:lpstr>
      <vt:lpstr>Unpacking the Question Theology and Race: 2 Tasks</vt:lpstr>
      <vt:lpstr>Unpacking the Question Theology and Race: 2 Tasks</vt:lpstr>
      <vt:lpstr>Unpacking the Question Theology and Race: 2 Tasks</vt:lpstr>
      <vt:lpstr>Unpacking the Question Theology and Race: 2 Tasks</vt:lpstr>
      <vt:lpstr>Unpacking the Question Theology and Race: 2 Tasks</vt:lpstr>
      <vt:lpstr>Unpacking the Question Theology and Race: 2 Tasks</vt:lpstr>
      <vt:lpstr>Unpacking the Question Theology and Race: 2 Tasks</vt:lpstr>
      <vt:lpstr>Unpacking the Question Theology and Race: 2 Tasks</vt:lpstr>
      <vt:lpstr>Unpacking the Question Theology and Race: 2 Tasks</vt:lpstr>
      <vt:lpstr>Unpacking the Question Theology and Race: 2 Tasks</vt:lpstr>
      <vt:lpstr>Unpacking the Question Theology and Race: 2 Tasks</vt:lpstr>
      <vt:lpstr>Unpacking the Question Theology and Race: 2 Tasks</vt:lpstr>
      <vt:lpstr>Unpacking the Question Theology and Race: 2 Tasks</vt:lpstr>
      <vt:lpstr>Unpacking the Question Theology and Race: 2 Tasks</vt:lpstr>
      <vt:lpstr>Unpacking the Question Theology and Race: 2 Tasks</vt:lpstr>
      <vt:lpstr>The Descriptive Task: What is Race?</vt:lpstr>
      <vt:lpstr>PowerPoint Presentation</vt:lpstr>
      <vt:lpstr>The Descriptive Task: What is Race?</vt:lpstr>
      <vt:lpstr>Race as a Biological Category</vt:lpstr>
      <vt:lpstr>Race as a Biological Category</vt:lpstr>
      <vt:lpstr>Race as a Biological Category</vt:lpstr>
      <vt:lpstr>Race as a Biological Category</vt:lpstr>
      <vt:lpstr>Race as a Biological Category</vt:lpstr>
      <vt:lpstr>The Descriptive Task: What is Race?</vt:lpstr>
      <vt:lpstr>Race as a Social Construct</vt:lpstr>
      <vt:lpstr>Race as a Social Construct</vt:lpstr>
      <vt:lpstr>Race as a Social Construct “X counts as Y in C”</vt:lpstr>
      <vt:lpstr>PowerPoint Presentation</vt:lpstr>
      <vt:lpstr>Race as a Social Construct “X counts as Y in C”</vt:lpstr>
      <vt:lpstr>Race as a Social Construct “X counts as Y in C”</vt:lpstr>
      <vt:lpstr>Race as a Social Construct “X counts as Y in C”</vt:lpstr>
      <vt:lpstr>PowerPoint Presentation</vt:lpstr>
      <vt:lpstr>Race as a Social Construct “X counts as Y in C”</vt:lpstr>
      <vt:lpstr>Race as a Social Construct “X counts as Y in C”</vt:lpstr>
      <vt:lpstr>PowerPoint Presentation</vt:lpstr>
      <vt:lpstr>Race as a Social Construct</vt:lpstr>
      <vt:lpstr>Race as a Social Construct</vt:lpstr>
      <vt:lpstr>Race as a Social Construct</vt:lpstr>
      <vt:lpstr>Race as a Social Construct</vt:lpstr>
      <vt:lpstr>Race as a Social Construct</vt:lpstr>
      <vt:lpstr>Race as a Social Construct</vt:lpstr>
      <vt:lpstr>Race as a Social Construct</vt:lpstr>
      <vt:lpstr>The Descriptive Task: What is Race?</vt:lpstr>
      <vt:lpstr>The Normative Task: What Should Race Be?</vt:lpstr>
      <vt:lpstr>PowerPoint Presentation</vt:lpstr>
      <vt:lpstr>The Normative Task: What Should Race Be?</vt:lpstr>
      <vt:lpstr>The Normative Task: What Should Race Be?</vt:lpstr>
      <vt:lpstr>The Normative Task: What Should Race Be?</vt:lpstr>
      <vt:lpstr>How Does the Bible Relate to Topics that it does not explicitly mention?</vt:lpstr>
      <vt:lpstr>How Does the Bible Relate to Topics that it does not explicitly mention?</vt:lpstr>
      <vt:lpstr>How Does the Bible Relate to Topics that it does not explicitly mention?</vt:lpstr>
      <vt:lpstr>How Does the Bible Relate to Topics that it does not explicitly mention?</vt:lpstr>
      <vt:lpstr>How Does the Bible Relate to Topics that it does not explicitly mention?</vt:lpstr>
      <vt:lpstr>How Does the Bible Relate to Topics that it does not explicitly mention?</vt:lpstr>
      <vt:lpstr>How Does the Bible Relate to Topics that it does not explicitly mention?</vt:lpstr>
      <vt:lpstr>How Does the Bible Relate to Topics that it does not explicitly mention?</vt:lpstr>
      <vt:lpstr>How Does the Bible Relate to Topics that it does not explicitly mention?</vt:lpstr>
      <vt:lpstr>How Does the Bible Relate to Topics that it does not explicitly mention?</vt:lpstr>
      <vt:lpstr>How Does the Bible Relate to Topics that it does not explicitly mention?</vt:lpstr>
      <vt:lpstr>How Does the Bible Relate to Topics that it does not explicitly mention?</vt:lpstr>
      <vt:lpstr>The Normative Task: What Should Race Be?</vt:lpstr>
      <vt:lpstr>The Normative Task: What Should Race Be?</vt:lpstr>
      <vt:lpstr>A CASE STUDY: Acts 17:26</vt:lpstr>
      <vt:lpstr>PowerPoint Presentation</vt:lpstr>
      <vt:lpstr>A CASE STUDY: Acts 17:26</vt:lpstr>
      <vt:lpstr>A CASE STUDY: Acts 17:26</vt:lpstr>
      <vt:lpstr>A CASE STUDY: Acts 17:26</vt:lpstr>
      <vt:lpstr>A CASE STUDY: Acts 17:26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Breakout Lecture 1 - What Does the Bible Have to Say About Race?</dc:title>
  <dc:creator>Fellipe do Vale</dc:creator>
  <cp:lastModifiedBy>DoddH</cp:lastModifiedBy>
  <cp:revision>2</cp:revision>
  <dcterms:created xsi:type="dcterms:W3CDTF">2023-07-18T17:59:04Z</dcterms:created>
  <dcterms:modified xsi:type="dcterms:W3CDTF">2023-07-18T18:24:21Z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2023-07-12T00:00:00Z</vt:filetime>
  </property>
  <property fmtid="{D5CDD505-2E9C-101B-9397-08002B2CF9AE}" pid="3" name="Creator">
    <vt:lpwstr>Keynote</vt:lpwstr>
  </property>
  <property fmtid="{D5CDD505-2E9C-101B-9397-08002B2CF9AE}" pid="4" name="LastSaved">
    <vt:filetime>2023-07-18T00:00:00Z</vt:filetime>
  </property>
  <property fmtid="{D5CDD505-2E9C-101B-9397-08002B2CF9AE}" pid="5" name="Producer">
    <vt:lpwstr>macOS Version 13.4.1 (Build 22F82) Quartz PDFContext</vt:lpwstr>
  </property>
</Properties>
</file>