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6.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96" r:id="rId3"/>
    <p:sldId id="300" r:id="rId4"/>
    <p:sldId id="297" r:id="rId5"/>
    <p:sldId id="279" r:id="rId6"/>
    <p:sldId id="280" r:id="rId7"/>
    <p:sldId id="263" r:id="rId8"/>
    <p:sldId id="282" r:id="rId9"/>
    <p:sldId id="281" r:id="rId10"/>
    <p:sldId id="298" r:id="rId11"/>
    <p:sldId id="269" r:id="rId12"/>
    <p:sldId id="264" r:id="rId13"/>
    <p:sldId id="266" r:id="rId14"/>
    <p:sldId id="275" r:id="rId15"/>
    <p:sldId id="287" r:id="rId16"/>
    <p:sldId id="301" r:id="rId17"/>
    <p:sldId id="286"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FF6969"/>
    <a:srgbClr val="0D0D0D"/>
    <a:srgbClr val="041119"/>
    <a:srgbClr val="54467A"/>
    <a:srgbClr val="151435"/>
    <a:srgbClr val="151434"/>
    <a:srgbClr val="151436"/>
    <a:srgbClr val="203864"/>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96416" autoAdjust="0"/>
  </p:normalViewPr>
  <p:slideViewPr>
    <p:cSldViewPr snapToGrid="0">
      <p:cViewPr varScale="1">
        <p:scale>
          <a:sx n="69" d="100"/>
          <a:sy n="69" d="100"/>
        </p:scale>
        <p:origin x="8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FE7B-31AC-4DB2-96D4-C73C713011D2}"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3AD60-446D-40CB-90EE-8CC71491DF38}" type="slidenum">
              <a:rPr lang="en-US" smtClean="0"/>
              <a:t>‹#›</a:t>
            </a:fld>
            <a:endParaRPr lang="en-US"/>
          </a:p>
        </p:txBody>
      </p:sp>
    </p:spTree>
    <p:extLst>
      <p:ext uri="{BB962C8B-B14F-4D97-AF65-F5344CB8AC3E}">
        <p14:creationId xmlns:p14="http://schemas.microsoft.com/office/powerpoint/2010/main" val="18979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2</a:t>
            </a:fld>
            <a:endParaRPr lang="en-US" altLang="en-US" dirty="0">
              <a:solidFill>
                <a:prstClr val="black"/>
              </a:solidFill>
            </a:endParaRPr>
          </a:p>
        </p:txBody>
      </p:sp>
    </p:spTree>
    <p:extLst>
      <p:ext uri="{BB962C8B-B14F-4D97-AF65-F5344CB8AC3E}">
        <p14:creationId xmlns:p14="http://schemas.microsoft.com/office/powerpoint/2010/main" val="331482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11</a:t>
            </a:fld>
            <a:endParaRPr lang="en-US" altLang="en-US" dirty="0">
              <a:solidFill>
                <a:prstClr val="black"/>
              </a:solidFill>
            </a:endParaRPr>
          </a:p>
        </p:txBody>
      </p:sp>
    </p:spTree>
    <p:extLst>
      <p:ext uri="{BB962C8B-B14F-4D97-AF65-F5344CB8AC3E}">
        <p14:creationId xmlns:p14="http://schemas.microsoft.com/office/powerpoint/2010/main" val="277886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12</a:t>
            </a:fld>
            <a:endParaRPr lang="en-US" altLang="en-US" dirty="0">
              <a:solidFill>
                <a:prstClr val="black"/>
              </a:solidFill>
            </a:endParaRPr>
          </a:p>
        </p:txBody>
      </p:sp>
    </p:spTree>
    <p:extLst>
      <p:ext uri="{BB962C8B-B14F-4D97-AF65-F5344CB8AC3E}">
        <p14:creationId xmlns:p14="http://schemas.microsoft.com/office/powerpoint/2010/main" val="34262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13</a:t>
            </a:fld>
            <a:endParaRPr lang="en-US" altLang="en-US" dirty="0">
              <a:solidFill>
                <a:prstClr val="black"/>
              </a:solidFill>
            </a:endParaRPr>
          </a:p>
        </p:txBody>
      </p:sp>
    </p:spTree>
    <p:extLst>
      <p:ext uri="{BB962C8B-B14F-4D97-AF65-F5344CB8AC3E}">
        <p14:creationId xmlns:p14="http://schemas.microsoft.com/office/powerpoint/2010/main" val="117574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14</a:t>
            </a:fld>
            <a:endParaRPr lang="en-US" altLang="en-US" dirty="0">
              <a:solidFill>
                <a:prstClr val="black"/>
              </a:solidFill>
            </a:endParaRPr>
          </a:p>
        </p:txBody>
      </p:sp>
    </p:spTree>
    <p:extLst>
      <p:ext uri="{BB962C8B-B14F-4D97-AF65-F5344CB8AC3E}">
        <p14:creationId xmlns:p14="http://schemas.microsoft.com/office/powerpoint/2010/main" val="258782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15</a:t>
            </a:fld>
            <a:endParaRPr lang="en-US" altLang="en-US" dirty="0">
              <a:solidFill>
                <a:prstClr val="black"/>
              </a:solidFill>
            </a:endParaRPr>
          </a:p>
        </p:txBody>
      </p:sp>
    </p:spTree>
    <p:extLst>
      <p:ext uri="{BB962C8B-B14F-4D97-AF65-F5344CB8AC3E}">
        <p14:creationId xmlns:p14="http://schemas.microsoft.com/office/powerpoint/2010/main" val="96886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16</a:t>
            </a:fld>
            <a:endParaRPr lang="en-US" altLang="en-US" dirty="0">
              <a:solidFill>
                <a:prstClr val="black"/>
              </a:solidFill>
            </a:endParaRPr>
          </a:p>
        </p:txBody>
      </p:sp>
    </p:spTree>
    <p:extLst>
      <p:ext uri="{BB962C8B-B14F-4D97-AF65-F5344CB8AC3E}">
        <p14:creationId xmlns:p14="http://schemas.microsoft.com/office/powerpoint/2010/main" val="159652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17</a:t>
            </a:fld>
            <a:endParaRPr lang="en-US" altLang="en-US" dirty="0">
              <a:solidFill>
                <a:prstClr val="black"/>
              </a:solidFill>
            </a:endParaRPr>
          </a:p>
        </p:txBody>
      </p:sp>
    </p:spTree>
    <p:extLst>
      <p:ext uri="{BB962C8B-B14F-4D97-AF65-F5344CB8AC3E}">
        <p14:creationId xmlns:p14="http://schemas.microsoft.com/office/powerpoint/2010/main" val="246159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3</a:t>
            </a:fld>
            <a:endParaRPr lang="en-US" altLang="en-US" dirty="0">
              <a:solidFill>
                <a:prstClr val="black"/>
              </a:solidFill>
            </a:endParaRPr>
          </a:p>
        </p:txBody>
      </p:sp>
    </p:spTree>
    <p:extLst>
      <p:ext uri="{BB962C8B-B14F-4D97-AF65-F5344CB8AC3E}">
        <p14:creationId xmlns:p14="http://schemas.microsoft.com/office/powerpoint/2010/main" val="206109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4</a:t>
            </a:fld>
            <a:endParaRPr lang="en-US" altLang="en-US" dirty="0">
              <a:solidFill>
                <a:prstClr val="black"/>
              </a:solidFill>
            </a:endParaRPr>
          </a:p>
        </p:txBody>
      </p:sp>
    </p:spTree>
    <p:extLst>
      <p:ext uri="{BB962C8B-B14F-4D97-AF65-F5344CB8AC3E}">
        <p14:creationId xmlns:p14="http://schemas.microsoft.com/office/powerpoint/2010/main" val="59534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23AD60-446D-40CB-90EE-8CC71491DF38}" type="slidenum">
              <a:rPr lang="en-US" smtClean="0"/>
              <a:t>5</a:t>
            </a:fld>
            <a:endParaRPr lang="en-US"/>
          </a:p>
        </p:txBody>
      </p:sp>
    </p:spTree>
    <p:extLst>
      <p:ext uri="{BB962C8B-B14F-4D97-AF65-F5344CB8AC3E}">
        <p14:creationId xmlns:p14="http://schemas.microsoft.com/office/powerpoint/2010/main" val="413058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23AD60-446D-40CB-90EE-8CC71491DF38}" type="slidenum">
              <a:rPr lang="en-US" smtClean="0"/>
              <a:t>6</a:t>
            </a:fld>
            <a:endParaRPr lang="en-US"/>
          </a:p>
        </p:txBody>
      </p:sp>
    </p:spTree>
    <p:extLst>
      <p:ext uri="{BB962C8B-B14F-4D97-AF65-F5344CB8AC3E}">
        <p14:creationId xmlns:p14="http://schemas.microsoft.com/office/powerpoint/2010/main" val="71469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23AD60-446D-40CB-90EE-8CC71491DF38}" type="slidenum">
              <a:rPr lang="en-US" smtClean="0"/>
              <a:t>7</a:t>
            </a:fld>
            <a:endParaRPr lang="en-US"/>
          </a:p>
        </p:txBody>
      </p:sp>
    </p:spTree>
    <p:extLst>
      <p:ext uri="{BB962C8B-B14F-4D97-AF65-F5344CB8AC3E}">
        <p14:creationId xmlns:p14="http://schemas.microsoft.com/office/powerpoint/2010/main" val="303026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23AD60-446D-40CB-90EE-8CC71491DF38}" type="slidenum">
              <a:rPr lang="en-US" smtClean="0"/>
              <a:t>8</a:t>
            </a:fld>
            <a:endParaRPr lang="en-US"/>
          </a:p>
        </p:txBody>
      </p:sp>
    </p:spTree>
    <p:extLst>
      <p:ext uri="{BB962C8B-B14F-4D97-AF65-F5344CB8AC3E}">
        <p14:creationId xmlns:p14="http://schemas.microsoft.com/office/powerpoint/2010/main" val="204551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23AD60-446D-40CB-90EE-8CC71491DF38}" type="slidenum">
              <a:rPr lang="en-US" smtClean="0"/>
              <a:t>9</a:t>
            </a:fld>
            <a:endParaRPr lang="en-US"/>
          </a:p>
        </p:txBody>
      </p:sp>
    </p:spTree>
    <p:extLst>
      <p:ext uri="{BB962C8B-B14F-4D97-AF65-F5344CB8AC3E}">
        <p14:creationId xmlns:p14="http://schemas.microsoft.com/office/powerpoint/2010/main" val="200036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A2488-714F-43C2-A2ED-A4F3DFC265F3}" type="slidenum">
              <a:rPr lang="en-US" altLang="en-US" smtClean="0">
                <a:solidFill>
                  <a:prstClr val="black"/>
                </a:solidFill>
              </a:rPr>
              <a:pPr fontAlgn="base">
                <a:spcBef>
                  <a:spcPct val="0"/>
                </a:spcBef>
                <a:spcAft>
                  <a:spcPct val="0"/>
                </a:spcAft>
                <a:defRPr/>
              </a:pPr>
              <a:t>10</a:t>
            </a:fld>
            <a:endParaRPr lang="en-US" altLang="en-US" dirty="0">
              <a:solidFill>
                <a:prstClr val="black"/>
              </a:solidFill>
            </a:endParaRPr>
          </a:p>
        </p:txBody>
      </p:sp>
    </p:spTree>
    <p:extLst>
      <p:ext uri="{BB962C8B-B14F-4D97-AF65-F5344CB8AC3E}">
        <p14:creationId xmlns:p14="http://schemas.microsoft.com/office/powerpoint/2010/main" val="364606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2C35C6-876E-4989-A2E2-C0022BE4FC4F}"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27484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C35C6-876E-4989-A2E2-C0022BE4FC4F}"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24038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C35C6-876E-4989-A2E2-C0022BE4FC4F}"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214074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C35C6-876E-4989-A2E2-C0022BE4FC4F}"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18200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C35C6-876E-4989-A2E2-C0022BE4FC4F}"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413270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2C35C6-876E-4989-A2E2-C0022BE4FC4F}"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27258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C35C6-876E-4989-A2E2-C0022BE4FC4F}"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2099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C35C6-876E-4989-A2E2-C0022BE4FC4F}"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56699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C35C6-876E-4989-A2E2-C0022BE4FC4F}"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6015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2C35C6-876E-4989-A2E2-C0022BE4FC4F}"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62410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2C35C6-876E-4989-A2E2-C0022BE4FC4F}"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A121-3B95-44E0-A7F9-CF8C41552F77}" type="slidenum">
              <a:rPr lang="en-US" smtClean="0"/>
              <a:t>‹#›</a:t>
            </a:fld>
            <a:endParaRPr lang="en-US"/>
          </a:p>
        </p:txBody>
      </p:sp>
    </p:spTree>
    <p:extLst>
      <p:ext uri="{BB962C8B-B14F-4D97-AF65-F5344CB8AC3E}">
        <p14:creationId xmlns:p14="http://schemas.microsoft.com/office/powerpoint/2010/main" val="331728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C35C6-876E-4989-A2E2-C0022BE4FC4F}" type="datetimeFigureOut">
              <a:rPr lang="en-US" smtClean="0"/>
              <a:t>7/21/2022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5A121-3B95-44E0-A7F9-CF8C41552F77}" type="slidenum">
              <a:rPr lang="en-US" smtClean="0"/>
              <a:t>‹#›</a:t>
            </a:fld>
            <a:endParaRPr lang="en-US"/>
          </a:p>
        </p:txBody>
      </p:sp>
    </p:spTree>
    <p:extLst>
      <p:ext uri="{BB962C8B-B14F-4D97-AF65-F5344CB8AC3E}">
        <p14:creationId xmlns:p14="http://schemas.microsoft.com/office/powerpoint/2010/main" val="189447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p:cNvSpPr/>
          <p:nvPr/>
        </p:nvSpPr>
        <p:spPr>
          <a:xfrm>
            <a:off x="0" y="482602"/>
            <a:ext cx="12192000" cy="4819650"/>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TextBox 13"/>
          <p:cNvSpPr txBox="1"/>
          <p:nvPr/>
        </p:nvSpPr>
        <p:spPr>
          <a:xfrm>
            <a:off x="1" y="1274069"/>
            <a:ext cx="12185060" cy="1446550"/>
          </a:xfrm>
          <a:prstGeom prst="rect">
            <a:avLst/>
          </a:prstGeom>
          <a:noFill/>
        </p:spPr>
        <p:txBody>
          <a:bodyPr wrap="square">
            <a:spAutoFit/>
          </a:bodyPr>
          <a:lstStyle/>
          <a:p>
            <a:pPr algn="ctr">
              <a:spcAft>
                <a:spcPts val="3000"/>
              </a:spcAft>
              <a:defRPr/>
            </a:pPr>
            <a:r>
              <a:rPr lang="en-US" sz="8800" dirty="0">
                <a:solidFill>
                  <a:prstClr val="white"/>
                </a:solidFill>
                <a:latin typeface="Impact" panose="020B0806030902050204" pitchFamily="34" charset="0"/>
              </a:rPr>
              <a:t>HOW TO </a:t>
            </a:r>
            <a:r>
              <a:rPr lang="en-US" sz="8800" dirty="0">
                <a:solidFill>
                  <a:srgbClr val="FF0000"/>
                </a:solidFill>
                <a:latin typeface="Impact" panose="020B0806030902050204" pitchFamily="34" charset="0"/>
              </a:rPr>
              <a:t>STRUGGLE</a:t>
            </a:r>
          </a:p>
        </p:txBody>
      </p:sp>
      <p:sp>
        <p:nvSpPr>
          <p:cNvPr id="7" name="Rectangle 6"/>
          <p:cNvSpPr/>
          <p:nvPr/>
        </p:nvSpPr>
        <p:spPr>
          <a:xfrm>
            <a:off x="0" y="5603859"/>
            <a:ext cx="12192000" cy="964979"/>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extBox 7"/>
          <p:cNvSpPr txBox="1"/>
          <p:nvPr/>
        </p:nvSpPr>
        <p:spPr>
          <a:xfrm>
            <a:off x="-6939" y="5763153"/>
            <a:ext cx="12192000" cy="646331"/>
          </a:xfrm>
          <a:prstGeom prst="rect">
            <a:avLst/>
          </a:prstGeom>
          <a:noFill/>
        </p:spPr>
        <p:txBody>
          <a:bodyPr wrap="square">
            <a:spAutoFit/>
          </a:bodyPr>
          <a:lstStyle/>
          <a:p>
            <a:pPr algn="ctr">
              <a:spcAft>
                <a:spcPts val="3000"/>
              </a:spcAft>
              <a:defRPr/>
            </a:pPr>
            <a:r>
              <a:rPr lang="en-US" sz="3600" dirty="0">
                <a:solidFill>
                  <a:srgbClr val="FF0000"/>
                </a:solidFill>
                <a:latin typeface="Impact" panose="020B0806030902050204" pitchFamily="34" charset="0"/>
              </a:rPr>
              <a:t>XSI   |  </a:t>
            </a:r>
            <a:r>
              <a:rPr lang="en-US" sz="3600" dirty="0">
                <a:solidFill>
                  <a:schemeClr val="bg1"/>
                </a:solidFill>
                <a:latin typeface="Impact" panose="020B0806030902050204" pitchFamily="34" charset="0"/>
              </a:rPr>
              <a:t>2022</a:t>
            </a:r>
            <a:endParaRPr lang="en-US" sz="4000" dirty="0">
              <a:solidFill>
                <a:schemeClr val="bg1"/>
              </a:solidFill>
              <a:latin typeface="Impact" panose="020B0806030902050204" pitchFamily="34" charset="0"/>
            </a:endParaRPr>
          </a:p>
        </p:txBody>
      </p:sp>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43522" y="3541285"/>
            <a:ext cx="1610927" cy="1610927"/>
          </a:xfrm>
          <a:prstGeom prst="rect">
            <a:avLst/>
          </a:prstGeom>
        </p:spPr>
      </p:pic>
      <p:pic>
        <p:nvPicPr>
          <p:cNvPr id="3" name="Picture 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8674" y="3666853"/>
            <a:ext cx="1328219" cy="1328219"/>
          </a:xfrm>
          <a:prstGeom prst="rect">
            <a:avLst/>
          </a:prstGeom>
        </p:spPr>
      </p:pic>
      <p:pic>
        <p:nvPicPr>
          <p:cNvPr id="5" name="Picture 4"/>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15779" y="3765158"/>
            <a:ext cx="1100522" cy="1100522"/>
          </a:xfrm>
          <a:prstGeom prst="rect">
            <a:avLst/>
          </a:prstGeom>
        </p:spPr>
      </p:pic>
      <p:cxnSp>
        <p:nvCxnSpPr>
          <p:cNvPr id="10" name="Straight Connector 9"/>
          <p:cNvCxnSpPr/>
          <p:nvPr/>
        </p:nvCxnSpPr>
        <p:spPr>
          <a:xfrm>
            <a:off x="1596571" y="3125887"/>
            <a:ext cx="9056915" cy="0"/>
          </a:xfrm>
          <a:prstGeom prst="line">
            <a:avLst/>
          </a:prstGeom>
          <a:ln w="38100">
            <a:solidFill>
              <a:srgbClr val="A2A1A1"/>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0796" y="3500046"/>
            <a:ext cx="1545613" cy="1545613"/>
          </a:xfrm>
          <a:prstGeom prst="rect">
            <a:avLst/>
          </a:prstGeom>
        </p:spPr>
      </p:pic>
    </p:spTree>
    <p:extLst>
      <p:ext uri="{BB962C8B-B14F-4D97-AF65-F5344CB8AC3E}">
        <p14:creationId xmlns:p14="http://schemas.microsoft.com/office/powerpoint/2010/main" val="70806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rot="10800000">
            <a:off x="3904643" y="1437920"/>
            <a:ext cx="8280718" cy="1262741"/>
          </a:xfrm>
          <a:prstGeom prst="homePlate">
            <a:avLst>
              <a:gd name="adj" fmla="val 20115"/>
            </a:avLst>
          </a:prstGeom>
          <a:solidFill>
            <a:srgbClr val="F2F2F2">
              <a:alpha val="8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04643" y="1607625"/>
            <a:ext cx="7795371" cy="923330"/>
          </a:xfrm>
          <a:prstGeom prst="rect">
            <a:avLst/>
          </a:prstGeom>
          <a:noFill/>
          <a:effectLst/>
        </p:spPr>
        <p:txBody>
          <a:bodyPr wrap="square">
            <a:spAutoFit/>
          </a:bodyPr>
          <a:lstStyle/>
          <a:p>
            <a:pPr algn="r">
              <a:spcAft>
                <a:spcPts val="3000"/>
              </a:spcAft>
              <a:defRPr/>
            </a:pPr>
            <a:r>
              <a:rPr lang="en-US" sz="5400" dirty="0">
                <a:solidFill>
                  <a:schemeClr val="bg1">
                    <a:lumMod val="65000"/>
                  </a:schemeClr>
                </a:solidFill>
                <a:latin typeface="Impact" panose="020B0806030902050204" pitchFamily="34" charset="0"/>
              </a:rPr>
              <a:t>HOW TO STRUGGLE POORLY</a:t>
            </a:r>
          </a:p>
        </p:txBody>
      </p:sp>
      <p:sp>
        <p:nvSpPr>
          <p:cNvPr id="9" name="Pentagon 8"/>
          <p:cNvSpPr/>
          <p:nvPr/>
        </p:nvSpPr>
        <p:spPr>
          <a:xfrm rot="10800000">
            <a:off x="3915153" y="3934375"/>
            <a:ext cx="8280718" cy="1262741"/>
          </a:xfrm>
          <a:prstGeom prst="homePlate">
            <a:avLst>
              <a:gd name="adj" fmla="val 20115"/>
            </a:avLst>
          </a:prstGeom>
          <a:solidFill>
            <a:srgbClr val="F2F2F2">
              <a:alpha val="8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15153" y="4104080"/>
            <a:ext cx="7795371" cy="923330"/>
          </a:xfrm>
          <a:prstGeom prst="rect">
            <a:avLst/>
          </a:prstGeom>
          <a:noFill/>
          <a:effectLst/>
        </p:spPr>
        <p:txBody>
          <a:bodyPr wrap="square">
            <a:spAutoFit/>
          </a:bodyPr>
          <a:lstStyle/>
          <a:p>
            <a:pPr algn="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WELL</a:t>
            </a:r>
          </a:p>
        </p:txBody>
      </p:sp>
      <p:sp>
        <p:nvSpPr>
          <p:cNvPr id="3" name="Oval 2"/>
          <p:cNvSpPr/>
          <p:nvPr/>
        </p:nvSpPr>
        <p:spPr>
          <a:xfrm>
            <a:off x="675343" y="2199879"/>
            <a:ext cx="2436435" cy="2436435"/>
          </a:xfrm>
          <a:prstGeom prst="ellipse">
            <a:avLst/>
          </a:prstGeom>
          <a:solidFill>
            <a:srgbClr val="D6D6D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5343" y="3105833"/>
            <a:ext cx="2436435"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Impact" panose="020B0806030902050204" pitchFamily="34" charset="0"/>
              </a:rPr>
              <a:t>OVERVIEW</a:t>
            </a:r>
          </a:p>
        </p:txBody>
      </p:sp>
    </p:spTree>
    <p:extLst>
      <p:ext uri="{BB962C8B-B14F-4D97-AF65-F5344CB8AC3E}">
        <p14:creationId xmlns:p14="http://schemas.microsoft.com/office/powerpoint/2010/main" val="156778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a:off x="-14514" y="-29027"/>
            <a:ext cx="7489371" cy="1262741"/>
          </a:xfrm>
          <a:prstGeom prst="homePlate">
            <a:avLst>
              <a:gd name="adj" fmla="val 20115"/>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5698" y="177625"/>
            <a:ext cx="6673102" cy="923330"/>
          </a:xfrm>
          <a:prstGeom prst="rect">
            <a:avLst/>
          </a:prstGeom>
          <a:noFill/>
        </p:spPr>
        <p:txBody>
          <a:bodyPr wrap="square">
            <a:spAutoFit/>
          </a:bodyPr>
          <a:lstStyle/>
          <a:p>
            <a:pP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WELL</a:t>
            </a:r>
          </a:p>
        </p:txBody>
      </p:sp>
      <p:sp>
        <p:nvSpPr>
          <p:cNvPr id="16" name="TextBox 15"/>
          <p:cNvSpPr txBox="1"/>
          <p:nvPr/>
        </p:nvSpPr>
        <p:spPr>
          <a:xfrm>
            <a:off x="339033" y="1611086"/>
            <a:ext cx="3233216"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Impact" panose="020B0806030902050204" pitchFamily="34" charset="0"/>
              </a:rPr>
              <a:t>Resist panic</a:t>
            </a:r>
          </a:p>
        </p:txBody>
      </p:sp>
      <p:sp>
        <p:nvSpPr>
          <p:cNvPr id="2" name="TextBox 1"/>
          <p:cNvSpPr txBox="1"/>
          <p:nvPr/>
        </p:nvSpPr>
        <p:spPr>
          <a:xfrm>
            <a:off x="743075" y="2510971"/>
            <a:ext cx="5497928" cy="2754600"/>
          </a:xfrm>
          <a:prstGeom prst="rect">
            <a:avLst/>
          </a:prstGeom>
          <a:noFill/>
        </p:spPr>
        <p:txBody>
          <a:bodyPr wrap="square" rtlCol="0">
            <a:spAutoFit/>
          </a:bodyPr>
          <a:lstStyle/>
          <a:p>
            <a:pPr marL="465138" indent="-465138">
              <a:spcAft>
                <a:spcPts val="1800"/>
              </a:spcAft>
              <a:buFont typeface="Arial" panose="020B0604020202020204" pitchFamily="34" charset="0"/>
              <a:buChar char="•"/>
            </a:pPr>
            <a:r>
              <a:rPr lang="en-US" sz="3200" b="1" dirty="0">
                <a:solidFill>
                  <a:srgbClr val="CDCDCD"/>
                </a:solidFill>
              </a:rPr>
              <a:t>Outline the main problems</a:t>
            </a:r>
          </a:p>
          <a:p>
            <a:pPr marL="465138" indent="-465138">
              <a:spcAft>
                <a:spcPts val="1800"/>
              </a:spcAft>
              <a:buFont typeface="Arial" panose="020B0604020202020204" pitchFamily="34" charset="0"/>
              <a:buChar char="•"/>
            </a:pPr>
            <a:r>
              <a:rPr lang="en-US" sz="3200" b="1" dirty="0">
                <a:solidFill>
                  <a:srgbClr val="CDCDCD"/>
                </a:solidFill>
              </a:rPr>
              <a:t>Recall past victories</a:t>
            </a:r>
          </a:p>
          <a:p>
            <a:pPr marL="465138" indent="-465138">
              <a:spcAft>
                <a:spcPts val="1800"/>
              </a:spcAft>
              <a:buFont typeface="Arial" panose="020B0604020202020204" pitchFamily="34" charset="0"/>
              <a:buChar char="•"/>
            </a:pPr>
            <a:r>
              <a:rPr lang="en-US" sz="3200" b="1" dirty="0">
                <a:solidFill>
                  <a:srgbClr val="CDCDCD"/>
                </a:solidFill>
              </a:rPr>
              <a:t>Maintain sense of humor</a:t>
            </a:r>
          </a:p>
          <a:p>
            <a:pPr marL="465138" indent="-465138">
              <a:spcAft>
                <a:spcPts val="1800"/>
              </a:spcAft>
              <a:buFont typeface="Arial" panose="020B0604020202020204" pitchFamily="34" charset="0"/>
              <a:buChar char="•"/>
            </a:pPr>
            <a:r>
              <a:rPr lang="en-US" sz="3200" b="1" dirty="0">
                <a:solidFill>
                  <a:srgbClr val="CDCDCD"/>
                </a:solidFill>
              </a:rPr>
              <a:t>Envision wonderful future</a:t>
            </a:r>
          </a:p>
        </p:txBody>
      </p:sp>
    </p:spTree>
    <p:extLst>
      <p:ext uri="{BB962C8B-B14F-4D97-AF65-F5344CB8AC3E}">
        <p14:creationId xmlns:p14="http://schemas.microsoft.com/office/powerpoint/2010/main" val="36904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143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29026"/>
            <a:ext cx="4857750" cy="6858000"/>
          </a:xfrm>
          <a:prstGeom prst="rect">
            <a:avLst/>
          </a:prstGeom>
        </p:spPr>
      </p:pic>
      <p:sp>
        <p:nvSpPr>
          <p:cNvPr id="3" name="TextBox 2"/>
          <p:cNvSpPr txBox="1"/>
          <p:nvPr/>
        </p:nvSpPr>
        <p:spPr>
          <a:xfrm>
            <a:off x="457201" y="734532"/>
            <a:ext cx="6564002" cy="5293757"/>
          </a:xfrm>
          <a:prstGeom prst="rect">
            <a:avLst/>
          </a:prstGeom>
          <a:noFill/>
        </p:spPr>
        <p:txBody>
          <a:bodyPr wrap="square" rtlCol="0">
            <a:spAutoFit/>
          </a:bodyPr>
          <a:lstStyle/>
          <a:p>
            <a:pPr algn="r">
              <a:spcAft>
                <a:spcPts val="3600"/>
              </a:spcAft>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appear impressive when everyone is cheering, but a storm is always the true test of leadership mettle.</a:t>
            </a:r>
          </a:p>
          <a:p>
            <a:pPr algn="r">
              <a:spcAft>
                <a:spcPts val="3600"/>
              </a:spcAft>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Being the calm at the center of a storm does not mean being detached or unrealistic. It does mean moving deliberately and positively to handle the situation, instilling faith, and driving out unwarranted fear. Restate your mission to let your followers know what you are trying to do is both worthwhile and doable.  </a:t>
            </a:r>
          </a:p>
        </p:txBody>
      </p:sp>
    </p:spTree>
    <p:extLst>
      <p:ext uri="{BB962C8B-B14F-4D97-AF65-F5344CB8AC3E}">
        <p14:creationId xmlns:p14="http://schemas.microsoft.com/office/powerpoint/2010/main" val="31743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143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29026"/>
            <a:ext cx="4857750" cy="6858000"/>
          </a:xfrm>
          <a:prstGeom prst="rect">
            <a:avLst/>
          </a:prstGeom>
        </p:spPr>
      </p:pic>
      <p:sp>
        <p:nvSpPr>
          <p:cNvPr id="3" name="TextBox 2"/>
          <p:cNvSpPr txBox="1"/>
          <p:nvPr/>
        </p:nvSpPr>
        <p:spPr>
          <a:xfrm>
            <a:off x="445973" y="782121"/>
            <a:ext cx="6419850" cy="5293757"/>
          </a:xfrm>
          <a:prstGeom prst="rect">
            <a:avLst/>
          </a:prstGeom>
          <a:noFill/>
        </p:spPr>
        <p:txBody>
          <a:bodyPr wrap="square" rtlCol="0">
            <a:spAutoFit/>
          </a:bodyPr>
          <a:lstStyle/>
          <a:p>
            <a:pPr algn="r">
              <a:spcAft>
                <a:spcPts val="1800"/>
              </a:spcAft>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need to control our own fears and repress any impulse to panic. We need to speak words of reassurance in a calming tone, addressing the problem in a deliberate, measured, effective way. We need to lead through adverse circumstances, not be overcome by them. </a:t>
            </a:r>
          </a:p>
          <a:p>
            <a:pPr algn="r">
              <a:spcAft>
                <a:spcPts val="1800"/>
              </a:spcAft>
            </a:pP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spcAft>
                <a:spcPts val="1800"/>
              </a:spcAft>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Nothing will raise a leader in the eyes of his or her followers more than when he or she effectively handles a crisis. </a:t>
            </a:r>
          </a:p>
        </p:txBody>
      </p:sp>
    </p:spTree>
    <p:extLst>
      <p:ext uri="{BB962C8B-B14F-4D97-AF65-F5344CB8AC3E}">
        <p14:creationId xmlns:p14="http://schemas.microsoft.com/office/powerpoint/2010/main" val="24611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a:off x="-14514" y="-29027"/>
            <a:ext cx="7489371" cy="1262741"/>
          </a:xfrm>
          <a:prstGeom prst="homePlate">
            <a:avLst>
              <a:gd name="adj" fmla="val 20115"/>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5698" y="177625"/>
            <a:ext cx="6673102" cy="923330"/>
          </a:xfrm>
          <a:prstGeom prst="rect">
            <a:avLst/>
          </a:prstGeom>
          <a:noFill/>
        </p:spPr>
        <p:txBody>
          <a:bodyPr wrap="square">
            <a:spAutoFit/>
          </a:bodyPr>
          <a:lstStyle/>
          <a:p>
            <a:pP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WELL</a:t>
            </a:r>
          </a:p>
        </p:txBody>
      </p:sp>
      <p:sp>
        <p:nvSpPr>
          <p:cNvPr id="16" name="TextBox 15"/>
          <p:cNvSpPr txBox="1"/>
          <p:nvPr/>
        </p:nvSpPr>
        <p:spPr>
          <a:xfrm>
            <a:off x="339033" y="1611086"/>
            <a:ext cx="6569768"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Impact" panose="020B0806030902050204" pitchFamily="34" charset="0"/>
              </a:rPr>
              <a:t>Focus </a:t>
            </a:r>
          </a:p>
        </p:txBody>
      </p:sp>
      <p:sp>
        <p:nvSpPr>
          <p:cNvPr id="7" name="TextBox 6"/>
          <p:cNvSpPr txBox="1"/>
          <p:nvPr/>
        </p:nvSpPr>
        <p:spPr>
          <a:xfrm>
            <a:off x="339032" y="2510971"/>
            <a:ext cx="5800511" cy="1077218"/>
          </a:xfrm>
          <a:prstGeom prst="rect">
            <a:avLst/>
          </a:prstGeom>
          <a:noFill/>
        </p:spPr>
        <p:txBody>
          <a:bodyPr wrap="square" rtlCol="0">
            <a:spAutoFit/>
          </a:bodyPr>
          <a:lstStyle/>
          <a:p>
            <a:pPr marL="465138" indent="-465138">
              <a:spcAft>
                <a:spcPts val="600"/>
              </a:spcAft>
              <a:buFont typeface="Arial" panose="020B0604020202020204" pitchFamily="34" charset="0"/>
              <a:buChar char="•"/>
            </a:pPr>
            <a:r>
              <a:rPr lang="en-US" sz="3200" b="1" dirty="0">
                <a:solidFill>
                  <a:srgbClr val="CDCDCD"/>
                </a:solidFill>
              </a:rPr>
              <a:t>Figure out what is and is not in your control</a:t>
            </a:r>
          </a:p>
        </p:txBody>
      </p:sp>
    </p:spTree>
    <p:extLst>
      <p:ext uri="{BB962C8B-B14F-4D97-AF65-F5344CB8AC3E}">
        <p14:creationId xmlns:p14="http://schemas.microsoft.com/office/powerpoint/2010/main" val="3295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1119"/>
        </a:solidFill>
        <a:effectLst/>
      </p:bgPr>
    </p:bg>
    <p:spTree>
      <p:nvGrpSpPr>
        <p:cNvPr id="1" name=""/>
        <p:cNvGrpSpPr/>
        <p:nvPr/>
      </p:nvGrpSpPr>
      <p:grpSpPr>
        <a:xfrm>
          <a:off x="0" y="0"/>
          <a:ext cx="0" cy="0"/>
          <a:chOff x="0" y="0"/>
          <a:chExt cx="0" cy="0"/>
        </a:xfrm>
      </p:grpSpPr>
      <p:sp>
        <p:nvSpPr>
          <p:cNvPr id="3" name="TextBox 2"/>
          <p:cNvSpPr txBox="1"/>
          <p:nvPr/>
        </p:nvSpPr>
        <p:spPr>
          <a:xfrm>
            <a:off x="372139" y="383658"/>
            <a:ext cx="6726190" cy="5755422"/>
          </a:xfrm>
          <a:prstGeom prst="rect">
            <a:avLst/>
          </a:prstGeom>
          <a:noFill/>
        </p:spPr>
        <p:txBody>
          <a:bodyPr wrap="square" rtlCol="0">
            <a:spAutoFit/>
          </a:bodyPr>
          <a:lstStyle/>
          <a:p>
            <a:pPr algn="r">
              <a:spcAft>
                <a:spcPts val="3600"/>
              </a:spcAft>
            </a:pPr>
            <a:r>
              <a:rPr lang="en-US"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lesson for leaders is clear: </a:t>
            </a:r>
            <a:r>
              <a:rPr lang="en-US" sz="2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 your people on what they have control of that directly affects the desired outcomes of the organization… </a:t>
            </a:r>
            <a:r>
              <a:rPr lang="en-US"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only do you get results, </a:t>
            </a:r>
            <a:r>
              <a:rPr lang="en-US" sz="26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a:t>
            </a:r>
            <a:r>
              <a:rPr lang="en-US"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you also change the brains of your people so they function better and then get even more results, in a spiraling, upward direction. </a:t>
            </a:r>
          </a:p>
          <a:p>
            <a:pPr algn="r">
              <a:spcAft>
                <a:spcPts val="3600"/>
              </a:spcAft>
            </a:pPr>
            <a:r>
              <a:rPr lang="en-US"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sense of being in control changes people’s brains and affects their performance big time. Help them get a sense of what they can control that affects results and empower them to exercise that control, and you have brains firing with a lot of horsepower.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166" y="-55152"/>
            <a:ext cx="4632960" cy="6949440"/>
          </a:xfrm>
          <a:prstGeom prst="rect">
            <a:avLst/>
          </a:prstGeom>
        </p:spPr>
      </p:pic>
    </p:spTree>
    <p:extLst>
      <p:ext uri="{BB962C8B-B14F-4D97-AF65-F5344CB8AC3E}">
        <p14:creationId xmlns:p14="http://schemas.microsoft.com/office/powerpoint/2010/main" val="36804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a:off x="-14514" y="-29027"/>
            <a:ext cx="7489371" cy="1262741"/>
          </a:xfrm>
          <a:prstGeom prst="homePlate">
            <a:avLst>
              <a:gd name="adj" fmla="val 20115"/>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5698" y="177625"/>
            <a:ext cx="6673102" cy="923330"/>
          </a:xfrm>
          <a:prstGeom prst="rect">
            <a:avLst/>
          </a:prstGeom>
          <a:noFill/>
        </p:spPr>
        <p:txBody>
          <a:bodyPr wrap="square">
            <a:spAutoFit/>
          </a:bodyPr>
          <a:lstStyle/>
          <a:p>
            <a:pP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WELL</a:t>
            </a:r>
          </a:p>
        </p:txBody>
      </p:sp>
      <p:sp>
        <p:nvSpPr>
          <p:cNvPr id="16" name="TextBox 15"/>
          <p:cNvSpPr txBox="1"/>
          <p:nvPr/>
        </p:nvSpPr>
        <p:spPr>
          <a:xfrm>
            <a:off x="339033" y="1611086"/>
            <a:ext cx="6569768"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Impact" panose="020B0806030902050204" pitchFamily="34" charset="0"/>
              </a:rPr>
              <a:t>Focus </a:t>
            </a:r>
          </a:p>
        </p:txBody>
      </p:sp>
      <p:sp>
        <p:nvSpPr>
          <p:cNvPr id="7" name="TextBox 6"/>
          <p:cNvSpPr txBox="1"/>
          <p:nvPr/>
        </p:nvSpPr>
        <p:spPr>
          <a:xfrm>
            <a:off x="339032" y="2510971"/>
            <a:ext cx="5800511" cy="1077218"/>
          </a:xfrm>
          <a:prstGeom prst="rect">
            <a:avLst/>
          </a:prstGeom>
          <a:noFill/>
        </p:spPr>
        <p:txBody>
          <a:bodyPr wrap="square" rtlCol="0">
            <a:spAutoFit/>
          </a:bodyPr>
          <a:lstStyle/>
          <a:p>
            <a:pPr marL="465138" indent="-465138">
              <a:spcAft>
                <a:spcPts val="600"/>
              </a:spcAft>
              <a:buFont typeface="Arial" panose="020B0604020202020204" pitchFamily="34" charset="0"/>
              <a:buChar char="•"/>
            </a:pPr>
            <a:r>
              <a:rPr lang="en-US" sz="3200" b="1" dirty="0">
                <a:solidFill>
                  <a:srgbClr val="CDCDCD"/>
                </a:solidFill>
              </a:rPr>
              <a:t>Figure out what is and is not in your control</a:t>
            </a:r>
          </a:p>
        </p:txBody>
      </p:sp>
      <p:sp>
        <p:nvSpPr>
          <p:cNvPr id="9" name="Rectangle 8">
            <a:extLst>
              <a:ext uri="{FF2B5EF4-FFF2-40B4-BE49-F238E27FC236}">
                <a16:creationId xmlns:a16="http://schemas.microsoft.com/office/drawing/2014/main" xmlns="" id="{23A1AF86-CF4C-4B86-A31B-A1DD954F18A4}"/>
              </a:ext>
            </a:extLst>
          </p:cNvPr>
          <p:cNvSpPr/>
          <p:nvPr/>
        </p:nvSpPr>
        <p:spPr>
          <a:xfrm>
            <a:off x="7148720" y="1807324"/>
            <a:ext cx="4421243" cy="4477065"/>
          </a:xfrm>
          <a:prstGeom prst="rect">
            <a:avLst/>
          </a:prstGeom>
          <a:solidFill>
            <a:srgbClr val="ADC1D4">
              <a:alpha val="83137"/>
            </a:srgbClr>
          </a:solidFill>
          <a:ln>
            <a:noFill/>
          </a:ln>
          <a:effectLst>
            <a:outerShdw blurRad="508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xmlns="" id="{AA4F809D-796D-4A08-BC42-340311A3BA70}"/>
              </a:ext>
            </a:extLst>
          </p:cNvPr>
          <p:cNvSpPr txBox="1"/>
          <p:nvPr/>
        </p:nvSpPr>
        <p:spPr>
          <a:xfrm>
            <a:off x="7499309" y="2460806"/>
            <a:ext cx="3720063" cy="3170099"/>
          </a:xfrm>
          <a:prstGeom prst="rect">
            <a:avLst/>
          </a:prstGeom>
          <a:noFill/>
          <a:effectLst>
            <a:outerShdw blurRad="50800" dist="38100" dir="8100000" sx="104000" sy="104000" algn="tr" rotWithShape="0">
              <a:prstClr val="black">
                <a:alpha val="40000"/>
              </a:prstClr>
            </a:outerShdw>
          </a:effectLst>
        </p:spPr>
        <p:txBody>
          <a:bodyPr wrap="square" rtlCol="0">
            <a:spAutoFit/>
          </a:bodyPr>
          <a:lstStyle/>
          <a:p>
            <a:pPr algn="ctr"/>
            <a:r>
              <a:rPr lang="en-US" sz="4000" b="1" dirty="0">
                <a:solidFill>
                  <a:srgbClr val="242424"/>
                </a:solidFill>
                <a:effectLst>
                  <a:outerShdw blurRad="38100" dist="38100" dir="2700000" algn="tl">
                    <a:srgbClr val="000000">
                      <a:alpha val="43137"/>
                    </a:srgbClr>
                  </a:outerShdw>
                </a:effectLst>
                <a:latin typeface="Cambria" panose="02040503050406030204" pitchFamily="18" charset="0"/>
              </a:rPr>
              <a:t>What are some things that are in our control during a time of struggle?</a:t>
            </a:r>
          </a:p>
        </p:txBody>
      </p:sp>
    </p:spTree>
    <p:extLst>
      <p:ext uri="{BB962C8B-B14F-4D97-AF65-F5344CB8AC3E}">
        <p14:creationId xmlns:p14="http://schemas.microsoft.com/office/powerpoint/2010/main" val="31563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a:off x="-14514" y="-29027"/>
            <a:ext cx="7489371" cy="1262741"/>
          </a:xfrm>
          <a:prstGeom prst="homePlate">
            <a:avLst>
              <a:gd name="adj" fmla="val 20115"/>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5698" y="177625"/>
            <a:ext cx="6673102" cy="923330"/>
          </a:xfrm>
          <a:prstGeom prst="rect">
            <a:avLst/>
          </a:prstGeom>
          <a:noFill/>
        </p:spPr>
        <p:txBody>
          <a:bodyPr wrap="square">
            <a:spAutoFit/>
          </a:bodyPr>
          <a:lstStyle/>
          <a:p>
            <a:pP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WELL</a:t>
            </a:r>
          </a:p>
        </p:txBody>
      </p:sp>
      <p:sp>
        <p:nvSpPr>
          <p:cNvPr id="16" name="TextBox 15"/>
          <p:cNvSpPr txBox="1"/>
          <p:nvPr/>
        </p:nvSpPr>
        <p:spPr>
          <a:xfrm>
            <a:off x="339033" y="1611086"/>
            <a:ext cx="6569768"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Impact" panose="020B0806030902050204" pitchFamily="34" charset="0"/>
              </a:rPr>
              <a:t>Focus </a:t>
            </a:r>
          </a:p>
        </p:txBody>
      </p:sp>
      <p:sp>
        <p:nvSpPr>
          <p:cNvPr id="7" name="TextBox 6"/>
          <p:cNvSpPr txBox="1"/>
          <p:nvPr/>
        </p:nvSpPr>
        <p:spPr>
          <a:xfrm>
            <a:off x="339032" y="2510971"/>
            <a:ext cx="5662273" cy="2446824"/>
          </a:xfrm>
          <a:prstGeom prst="rect">
            <a:avLst/>
          </a:prstGeom>
          <a:noFill/>
        </p:spPr>
        <p:txBody>
          <a:bodyPr wrap="square" rtlCol="0">
            <a:spAutoFit/>
          </a:bodyPr>
          <a:lstStyle/>
          <a:p>
            <a:pPr marL="465138" indent="-465138">
              <a:spcAft>
                <a:spcPts val="3000"/>
              </a:spcAft>
              <a:buFont typeface="Arial" panose="020B0604020202020204" pitchFamily="34" charset="0"/>
              <a:buChar char="•"/>
            </a:pPr>
            <a:r>
              <a:rPr lang="en-US" sz="3200" b="1" dirty="0">
                <a:solidFill>
                  <a:srgbClr val="CDCDCD"/>
                </a:solidFill>
              </a:rPr>
              <a:t>Figure out what is and is not in your control</a:t>
            </a:r>
          </a:p>
          <a:p>
            <a:pPr marL="465138" indent="-465138">
              <a:spcAft>
                <a:spcPts val="600"/>
              </a:spcAft>
              <a:buFont typeface="Arial" panose="020B0604020202020204" pitchFamily="34" charset="0"/>
              <a:buChar char="•"/>
            </a:pPr>
            <a:r>
              <a:rPr lang="en-US" sz="3200" b="1" dirty="0">
                <a:solidFill>
                  <a:srgbClr val="CDCDCD"/>
                </a:solidFill>
              </a:rPr>
              <a:t>Detail strengths and resources </a:t>
            </a:r>
          </a:p>
        </p:txBody>
      </p:sp>
      <p:sp>
        <p:nvSpPr>
          <p:cNvPr id="3" name="Arrow: Pentagon 2">
            <a:extLst>
              <a:ext uri="{FF2B5EF4-FFF2-40B4-BE49-F238E27FC236}">
                <a16:creationId xmlns:a16="http://schemas.microsoft.com/office/drawing/2014/main" xmlns="" id="{E089FCD9-E7FD-41FB-9276-5A2AA33A64A2}"/>
              </a:ext>
            </a:extLst>
          </p:cNvPr>
          <p:cNvSpPr/>
          <p:nvPr/>
        </p:nvSpPr>
        <p:spPr>
          <a:xfrm rot="10800000">
            <a:off x="6529727" y="1995806"/>
            <a:ext cx="5662273" cy="4006922"/>
          </a:xfrm>
          <a:prstGeom prst="homePlate">
            <a:avLst>
              <a:gd name="adj" fmla="val 19744"/>
            </a:avLst>
          </a:prstGeom>
          <a:solidFill>
            <a:srgbClr val="D1D1D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0F0E756-8C3D-499A-8B9D-C7F176A58439}"/>
              </a:ext>
            </a:extLst>
          </p:cNvPr>
          <p:cNvSpPr txBox="1"/>
          <p:nvPr/>
        </p:nvSpPr>
        <p:spPr>
          <a:xfrm>
            <a:off x="7759124" y="2598883"/>
            <a:ext cx="4093844" cy="2800767"/>
          </a:xfrm>
          <a:prstGeom prst="rect">
            <a:avLst/>
          </a:prstGeom>
          <a:noFill/>
        </p:spPr>
        <p:txBody>
          <a:bodyPr wrap="square" rtlCol="0">
            <a:spAutoFit/>
          </a:bodyPr>
          <a:lstStyle/>
          <a:p>
            <a:r>
              <a:rPr lang="en-US" sz="4400" dirty="0">
                <a:latin typeface="Impact" panose="020B0806030902050204" pitchFamily="34" charset="0"/>
              </a:rPr>
              <a:t>A lot of times, you’ll be pretty grateful for what you find!</a:t>
            </a:r>
          </a:p>
        </p:txBody>
      </p:sp>
    </p:spTree>
    <p:extLst>
      <p:ext uri="{BB962C8B-B14F-4D97-AF65-F5344CB8AC3E}">
        <p14:creationId xmlns:p14="http://schemas.microsoft.com/office/powerpoint/2010/main" val="41189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p:cNvSpPr/>
          <p:nvPr/>
        </p:nvSpPr>
        <p:spPr>
          <a:xfrm>
            <a:off x="0" y="0"/>
            <a:ext cx="12192000" cy="6858000"/>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TextBox 13"/>
          <p:cNvSpPr txBox="1"/>
          <p:nvPr/>
        </p:nvSpPr>
        <p:spPr>
          <a:xfrm>
            <a:off x="1" y="244254"/>
            <a:ext cx="12185060" cy="830997"/>
          </a:xfrm>
          <a:prstGeom prst="rect">
            <a:avLst/>
          </a:prstGeom>
          <a:noFill/>
        </p:spPr>
        <p:txBody>
          <a:bodyPr wrap="square">
            <a:spAutoFit/>
          </a:bodyPr>
          <a:lstStyle/>
          <a:p>
            <a:pPr algn="ctr">
              <a:spcAft>
                <a:spcPts val="3000"/>
              </a:spcAft>
              <a:defRPr/>
            </a:pPr>
            <a:r>
              <a:rPr lang="en-US" sz="4800" dirty="0">
                <a:solidFill>
                  <a:prstClr val="white"/>
                </a:solidFill>
                <a:latin typeface="Impact" panose="020B0806030902050204" pitchFamily="34" charset="0"/>
              </a:rPr>
              <a:t>HOW TO </a:t>
            </a:r>
            <a:r>
              <a:rPr lang="en-US" sz="4800" dirty="0">
                <a:solidFill>
                  <a:srgbClr val="FF0000"/>
                </a:solidFill>
                <a:latin typeface="Impact" panose="020B0806030902050204" pitchFamily="34" charset="0"/>
              </a:rPr>
              <a:t>STRUGGLE</a:t>
            </a:r>
          </a:p>
        </p:txBody>
      </p:sp>
      <p:sp>
        <p:nvSpPr>
          <p:cNvPr id="16" name="Rectangle 15">
            <a:extLst>
              <a:ext uri="{FF2B5EF4-FFF2-40B4-BE49-F238E27FC236}">
                <a16:creationId xmlns:a16="http://schemas.microsoft.com/office/drawing/2014/main" xmlns="" id="{A3404B98-3F6C-41D3-83DB-9AAAE8465849}"/>
              </a:ext>
            </a:extLst>
          </p:cNvPr>
          <p:cNvSpPr/>
          <p:nvPr/>
        </p:nvSpPr>
        <p:spPr>
          <a:xfrm>
            <a:off x="511828" y="2290240"/>
            <a:ext cx="3448380" cy="3724096"/>
          </a:xfrm>
          <a:prstGeom prst="rect">
            <a:avLst/>
          </a:prstGeom>
        </p:spPr>
        <p:txBody>
          <a:bodyPr wrap="none">
            <a:spAutoFit/>
          </a:bodyPr>
          <a:lstStyle/>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Envy</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Low morale</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Throwing up hands </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Super-spirituality</a:t>
            </a:r>
          </a:p>
          <a:p>
            <a:pPr>
              <a:buSzPct val="300000"/>
            </a:pPr>
            <a:r>
              <a:rPr lang="en-US" sz="3600" dirty="0">
                <a:solidFill>
                  <a:srgbClr val="ACC0D4"/>
                </a:solidFill>
                <a:effectLst>
                  <a:outerShdw blurRad="38100" dist="38100" dir="2700000" algn="tl">
                    <a:srgbClr val="000000">
                      <a:alpha val="43137"/>
                    </a:srgbClr>
                  </a:outerShdw>
                </a:effectLst>
                <a:latin typeface="Impact" panose="020B0806030902050204" pitchFamily="34" charset="0"/>
              </a:rPr>
              <a:t>Bitterness</a:t>
            </a:r>
          </a:p>
          <a:p>
            <a:pPr lvl="0">
              <a:buSzPct val="300000"/>
            </a:pPr>
            <a:r>
              <a:rPr lang="en-US" sz="3600" dirty="0">
                <a:solidFill>
                  <a:srgbClr val="ACC0D4"/>
                </a:solidFill>
                <a:effectLst>
                  <a:outerShdw blurRad="38100" dist="38100" dir="2700000" algn="tl">
                    <a:srgbClr val="000000">
                      <a:alpha val="43137"/>
                    </a:srgbClr>
                  </a:outerShdw>
                </a:effectLst>
                <a:latin typeface="Impact" panose="020B0806030902050204" pitchFamily="34" charset="0"/>
              </a:rPr>
              <a:t>Fatalism</a:t>
            </a:r>
          </a:p>
          <a:p>
            <a:pPr lvl="0">
              <a:buSzPct val="300000"/>
            </a:pPr>
            <a:r>
              <a:rPr lang="en-US" sz="3600" dirty="0">
                <a:solidFill>
                  <a:srgbClr val="ACC0D4"/>
                </a:solidFill>
                <a:effectLst>
                  <a:outerShdw blurRad="38100" dist="38100" dir="2700000" algn="tl">
                    <a:srgbClr val="000000">
                      <a:alpha val="43137"/>
                    </a:srgbClr>
                  </a:outerShdw>
                </a:effectLst>
                <a:latin typeface="Impact" panose="020B0806030902050204" pitchFamily="34" charset="0"/>
              </a:rPr>
              <a:t>Quitting</a:t>
            </a:r>
          </a:p>
        </p:txBody>
      </p:sp>
      <p:sp>
        <p:nvSpPr>
          <p:cNvPr id="17" name="Rectangle 16">
            <a:extLst>
              <a:ext uri="{FF2B5EF4-FFF2-40B4-BE49-F238E27FC236}">
                <a16:creationId xmlns:a16="http://schemas.microsoft.com/office/drawing/2014/main" xmlns="" id="{0C6CBC10-7257-46E4-903B-2B78431D704F}"/>
              </a:ext>
            </a:extLst>
          </p:cNvPr>
          <p:cNvSpPr/>
          <p:nvPr/>
        </p:nvSpPr>
        <p:spPr>
          <a:xfrm>
            <a:off x="5067855" y="2290239"/>
            <a:ext cx="2606804" cy="3046988"/>
          </a:xfrm>
          <a:prstGeom prst="rect">
            <a:avLst/>
          </a:prstGeom>
        </p:spPr>
        <p:txBody>
          <a:bodyPr wrap="none">
            <a:spAutoFit/>
          </a:bodyPr>
          <a:lstStyle/>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Complaining</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Forcing</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Accusing</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Legalism</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In-fighting</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Beating sheep</a:t>
            </a:r>
            <a:endParaRPr lang="en-US" sz="36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18" name="Rectangle 17">
            <a:extLst>
              <a:ext uri="{FF2B5EF4-FFF2-40B4-BE49-F238E27FC236}">
                <a16:creationId xmlns:a16="http://schemas.microsoft.com/office/drawing/2014/main" xmlns="" id="{6A06C47F-8A68-4FE1-80A9-F7D483A5A305}"/>
              </a:ext>
            </a:extLst>
          </p:cNvPr>
          <p:cNvSpPr/>
          <p:nvPr/>
        </p:nvSpPr>
        <p:spPr>
          <a:xfrm>
            <a:off x="9475700" y="2290239"/>
            <a:ext cx="2263761" cy="1569660"/>
          </a:xfrm>
          <a:prstGeom prst="rect">
            <a:avLst/>
          </a:prstGeom>
        </p:spPr>
        <p:txBody>
          <a:bodyPr wrap="none">
            <a:spAutoFit/>
          </a:bodyPr>
          <a:lstStyle/>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Resist panic</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Focus </a:t>
            </a:r>
          </a:p>
          <a:p>
            <a:pPr lvl="0">
              <a:buSzPct val="300000"/>
            </a:pPr>
            <a:r>
              <a:rPr lang="en-US" sz="3200" dirty="0">
                <a:solidFill>
                  <a:srgbClr val="ACC0D4"/>
                </a:solidFill>
                <a:effectLst>
                  <a:outerShdw blurRad="38100" dist="38100" dir="2700000" algn="tl">
                    <a:srgbClr val="000000">
                      <a:alpha val="43137"/>
                    </a:srgbClr>
                  </a:outerShdw>
                </a:effectLst>
                <a:latin typeface="Impact" panose="020B0806030902050204" pitchFamily="34" charset="0"/>
              </a:rPr>
              <a:t>Pray!</a:t>
            </a:r>
            <a:endParaRPr lang="en-US" sz="36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19" name="TextBox 18">
            <a:extLst>
              <a:ext uri="{FF2B5EF4-FFF2-40B4-BE49-F238E27FC236}">
                <a16:creationId xmlns:a16="http://schemas.microsoft.com/office/drawing/2014/main" xmlns="" id="{BAD28528-0FD4-407B-A5B8-642216E3C3C0}"/>
              </a:ext>
            </a:extLst>
          </p:cNvPr>
          <p:cNvSpPr txBox="1"/>
          <p:nvPr/>
        </p:nvSpPr>
        <p:spPr>
          <a:xfrm>
            <a:off x="511828" y="1660596"/>
            <a:ext cx="2807615" cy="584775"/>
          </a:xfrm>
          <a:prstGeom prst="rect">
            <a:avLst/>
          </a:prstGeom>
          <a:noFill/>
        </p:spPr>
        <p:txBody>
          <a:bodyPr wrap="square">
            <a:spAutoFit/>
          </a:bodyPr>
          <a:lstStyle/>
          <a:p>
            <a:pPr>
              <a:spcAft>
                <a:spcPts val="3000"/>
              </a:spcAft>
              <a:defRPr/>
            </a:pPr>
            <a:r>
              <a:rPr lang="en-US" sz="3200" dirty="0">
                <a:solidFill>
                  <a:prstClr val="white"/>
                </a:solidFill>
                <a:latin typeface="Impact" panose="020B0806030902050204" pitchFamily="34" charset="0"/>
              </a:rPr>
              <a:t>Bad: </a:t>
            </a:r>
            <a:r>
              <a:rPr lang="en-US" sz="3200" dirty="0">
                <a:solidFill>
                  <a:srgbClr val="FF0000"/>
                </a:solidFill>
                <a:latin typeface="Impact" panose="020B0806030902050204" pitchFamily="34" charset="0"/>
              </a:rPr>
              <a:t>Passive</a:t>
            </a:r>
          </a:p>
        </p:txBody>
      </p:sp>
      <p:sp>
        <p:nvSpPr>
          <p:cNvPr id="20" name="TextBox 19">
            <a:extLst>
              <a:ext uri="{FF2B5EF4-FFF2-40B4-BE49-F238E27FC236}">
                <a16:creationId xmlns:a16="http://schemas.microsoft.com/office/drawing/2014/main" xmlns="" id="{B15BABE5-E422-4266-BBE7-AA6FFBAE8383}"/>
              </a:ext>
            </a:extLst>
          </p:cNvPr>
          <p:cNvSpPr txBox="1"/>
          <p:nvPr/>
        </p:nvSpPr>
        <p:spPr>
          <a:xfrm>
            <a:off x="5067855" y="1660596"/>
            <a:ext cx="3276377" cy="584775"/>
          </a:xfrm>
          <a:prstGeom prst="rect">
            <a:avLst/>
          </a:prstGeom>
          <a:noFill/>
        </p:spPr>
        <p:txBody>
          <a:bodyPr wrap="square">
            <a:spAutoFit/>
          </a:bodyPr>
          <a:lstStyle/>
          <a:p>
            <a:pPr>
              <a:spcAft>
                <a:spcPts val="3000"/>
              </a:spcAft>
              <a:defRPr/>
            </a:pPr>
            <a:r>
              <a:rPr lang="en-US" sz="3200" dirty="0">
                <a:solidFill>
                  <a:prstClr val="white"/>
                </a:solidFill>
                <a:latin typeface="Impact" panose="020B0806030902050204" pitchFamily="34" charset="0"/>
              </a:rPr>
              <a:t>Bad: </a:t>
            </a:r>
            <a:r>
              <a:rPr lang="en-US" sz="3200" dirty="0">
                <a:solidFill>
                  <a:srgbClr val="FF0000"/>
                </a:solidFill>
                <a:latin typeface="Impact" panose="020B0806030902050204" pitchFamily="34" charset="0"/>
              </a:rPr>
              <a:t>Aggressive</a:t>
            </a:r>
          </a:p>
        </p:txBody>
      </p:sp>
      <p:sp>
        <p:nvSpPr>
          <p:cNvPr id="21" name="TextBox 20">
            <a:extLst>
              <a:ext uri="{FF2B5EF4-FFF2-40B4-BE49-F238E27FC236}">
                <a16:creationId xmlns:a16="http://schemas.microsoft.com/office/drawing/2014/main" xmlns="" id="{480D0AFF-4C97-4D32-940A-A7EE14D8B577}"/>
              </a:ext>
            </a:extLst>
          </p:cNvPr>
          <p:cNvSpPr txBox="1"/>
          <p:nvPr/>
        </p:nvSpPr>
        <p:spPr>
          <a:xfrm>
            <a:off x="9475700" y="1660596"/>
            <a:ext cx="1999265" cy="584775"/>
          </a:xfrm>
          <a:prstGeom prst="rect">
            <a:avLst/>
          </a:prstGeom>
          <a:noFill/>
        </p:spPr>
        <p:txBody>
          <a:bodyPr wrap="square">
            <a:spAutoFit/>
          </a:bodyPr>
          <a:lstStyle/>
          <a:p>
            <a:pPr>
              <a:spcAft>
                <a:spcPts val="3000"/>
              </a:spcAft>
              <a:defRPr/>
            </a:pPr>
            <a:r>
              <a:rPr lang="en-US" sz="3200" dirty="0">
                <a:solidFill>
                  <a:prstClr val="white"/>
                </a:solidFill>
                <a:latin typeface="Impact" panose="020B0806030902050204" pitchFamily="34" charset="0"/>
              </a:rPr>
              <a:t>Good!</a:t>
            </a:r>
            <a:endParaRPr lang="en-US" sz="3200" dirty="0">
              <a:solidFill>
                <a:srgbClr val="FF0000"/>
              </a:solidFill>
              <a:latin typeface="Impact" panose="020B0806030902050204" pitchFamily="34" charset="0"/>
            </a:endParaRPr>
          </a:p>
        </p:txBody>
      </p:sp>
      <p:cxnSp>
        <p:nvCxnSpPr>
          <p:cNvPr id="23" name="Straight Connector 22">
            <a:extLst>
              <a:ext uri="{FF2B5EF4-FFF2-40B4-BE49-F238E27FC236}">
                <a16:creationId xmlns:a16="http://schemas.microsoft.com/office/drawing/2014/main" xmlns="" id="{44965C07-D78D-49BC-884E-039C208CE28D}"/>
              </a:ext>
            </a:extLst>
          </p:cNvPr>
          <p:cNvCxnSpPr>
            <a:cxnSpLocks/>
          </p:cNvCxnSpPr>
          <p:nvPr/>
        </p:nvCxnSpPr>
        <p:spPr>
          <a:xfrm>
            <a:off x="4336330" y="1762812"/>
            <a:ext cx="0" cy="4543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6994BA2-2F76-4984-A0B2-1DF2C612A0A4}"/>
              </a:ext>
            </a:extLst>
          </p:cNvPr>
          <p:cNvCxnSpPr>
            <a:cxnSpLocks/>
          </p:cNvCxnSpPr>
          <p:nvPr/>
        </p:nvCxnSpPr>
        <p:spPr>
          <a:xfrm>
            <a:off x="8900473" y="1813850"/>
            <a:ext cx="0" cy="4520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79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3" name="Oval 2"/>
          <p:cNvSpPr/>
          <p:nvPr/>
        </p:nvSpPr>
        <p:spPr>
          <a:xfrm>
            <a:off x="1461246" y="768590"/>
            <a:ext cx="5561518" cy="5561486"/>
          </a:xfrm>
          <a:prstGeom prst="ellipse">
            <a:avLst/>
          </a:prstGeom>
          <a:solidFill>
            <a:srgbClr val="D6D6D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958617" y="515388"/>
            <a:ext cx="2966491" cy="1200329"/>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ALL SUFFERING &amp; DIFFICULTY</a:t>
            </a:r>
          </a:p>
        </p:txBody>
      </p:sp>
      <p:cxnSp>
        <p:nvCxnSpPr>
          <p:cNvPr id="7" name="Straight Connector 6"/>
          <p:cNvCxnSpPr>
            <a:cxnSpLocks/>
          </p:cNvCxnSpPr>
          <p:nvPr/>
        </p:nvCxnSpPr>
        <p:spPr>
          <a:xfrm flipV="1">
            <a:off x="4177862" y="1115552"/>
            <a:ext cx="4637365" cy="5871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50444" y="1579757"/>
            <a:ext cx="254836" cy="245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50948" y="3717953"/>
            <a:ext cx="1786669" cy="1786669"/>
          </a:xfrm>
          <a:prstGeom prst="ellipse">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p:cNvCxnSpPr>
          <p:nvPr/>
        </p:nvCxnSpPr>
        <p:spPr>
          <a:xfrm>
            <a:off x="5203555" y="4729529"/>
            <a:ext cx="361167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076137" y="4619446"/>
            <a:ext cx="254836" cy="245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958616" y="3988121"/>
            <a:ext cx="2966491" cy="1754326"/>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STRUGGLING IN MINISTRY &amp; LEADERSHIP </a:t>
            </a:r>
          </a:p>
        </p:txBody>
      </p:sp>
    </p:spTree>
    <p:extLst>
      <p:ext uri="{BB962C8B-B14F-4D97-AF65-F5344CB8AC3E}">
        <p14:creationId xmlns:p14="http://schemas.microsoft.com/office/powerpoint/2010/main" val="30889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animBg="1"/>
      <p:bldP spid="15" grpId="0" animBg="1"/>
      <p:bldP spid="17"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20" name="TextBox 19"/>
          <p:cNvSpPr txBox="1"/>
          <p:nvPr/>
        </p:nvSpPr>
        <p:spPr>
          <a:xfrm>
            <a:off x="8958616" y="3988121"/>
            <a:ext cx="2966491" cy="1754326"/>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STRUGGLING IN MINISTRY &amp; LEADERSHIP </a:t>
            </a:r>
          </a:p>
        </p:txBody>
      </p:sp>
      <p:cxnSp>
        <p:nvCxnSpPr>
          <p:cNvPr id="5" name="Straight Connector 4">
            <a:extLst>
              <a:ext uri="{FF2B5EF4-FFF2-40B4-BE49-F238E27FC236}">
                <a16:creationId xmlns:a16="http://schemas.microsoft.com/office/drawing/2014/main" xmlns="" id="{6375B672-4B76-48ED-97BF-78F0BE4DDAD1}"/>
              </a:ext>
            </a:extLst>
          </p:cNvPr>
          <p:cNvCxnSpPr/>
          <p:nvPr/>
        </p:nvCxnSpPr>
        <p:spPr>
          <a:xfrm>
            <a:off x="8599468" y="403261"/>
            <a:ext cx="0" cy="60514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76FC62A5-F5DC-4BD6-B914-F4CE666E5516}"/>
              </a:ext>
            </a:extLst>
          </p:cNvPr>
          <p:cNvSpPr txBox="1"/>
          <p:nvPr/>
        </p:nvSpPr>
        <p:spPr>
          <a:xfrm>
            <a:off x="739622" y="966786"/>
            <a:ext cx="7274104" cy="4924425"/>
          </a:xfrm>
          <a:prstGeom prst="rect">
            <a:avLst/>
          </a:prstGeom>
          <a:noFill/>
        </p:spPr>
        <p:txBody>
          <a:bodyPr wrap="square" rtlCol="0">
            <a:spAutoFit/>
          </a:bodyPr>
          <a:lstStyle/>
          <a:p>
            <a:pPr algn="r">
              <a:spcAft>
                <a:spcPts val="1800"/>
              </a:spcAft>
            </a:pPr>
            <a:r>
              <a:rPr lang="en-US" sz="3200" dirty="0">
                <a:solidFill>
                  <a:schemeClr val="bg1"/>
                </a:solidFill>
                <a:effectLst>
                  <a:outerShdw blurRad="38100" dist="38100" dir="2700000" algn="tl">
                    <a:srgbClr val="000000">
                      <a:alpha val="43137"/>
                    </a:srgbClr>
                  </a:outerShdw>
                </a:effectLst>
              </a:rPr>
              <a:t>Accusations from non-Christian friend</a:t>
            </a:r>
          </a:p>
          <a:p>
            <a:pPr algn="r">
              <a:spcAft>
                <a:spcPts val="1800"/>
              </a:spcAft>
            </a:pPr>
            <a:r>
              <a:rPr lang="en-US" sz="3200" dirty="0">
                <a:solidFill>
                  <a:schemeClr val="bg1"/>
                </a:solidFill>
                <a:effectLst>
                  <a:outerShdw blurRad="38100" dist="38100" dir="2700000" algn="tl">
                    <a:srgbClr val="000000">
                      <a:alpha val="43137"/>
                    </a:srgbClr>
                  </a:outerShdw>
                </a:effectLst>
              </a:rPr>
              <a:t>Disciple gets flaky and dodgy  </a:t>
            </a:r>
          </a:p>
          <a:p>
            <a:pPr algn="r">
              <a:spcAft>
                <a:spcPts val="1800"/>
              </a:spcAft>
            </a:pPr>
            <a:r>
              <a:rPr lang="en-US" sz="3200" dirty="0">
                <a:solidFill>
                  <a:schemeClr val="bg1"/>
                </a:solidFill>
                <a:effectLst>
                  <a:outerShdw blurRad="38100" dist="38100" dir="2700000" algn="tl">
                    <a:srgbClr val="000000">
                      <a:alpha val="43137"/>
                    </a:srgbClr>
                  </a:outerShdw>
                </a:effectLst>
              </a:rPr>
              <a:t>Roommates move out to pursue the world</a:t>
            </a:r>
          </a:p>
          <a:p>
            <a:pPr algn="r">
              <a:spcAft>
                <a:spcPts val="1800"/>
              </a:spcAft>
            </a:pPr>
            <a:r>
              <a:rPr lang="en-US" sz="3200" dirty="0">
                <a:solidFill>
                  <a:schemeClr val="bg1"/>
                </a:solidFill>
                <a:effectLst>
                  <a:outerShdw blurRad="38100" dist="38100" dir="2700000" algn="tl">
                    <a:srgbClr val="000000">
                      <a:alpha val="43137"/>
                    </a:srgbClr>
                  </a:outerShdw>
                </a:effectLst>
              </a:rPr>
              <a:t>Community organization de-funded</a:t>
            </a:r>
          </a:p>
          <a:p>
            <a:pPr algn="r">
              <a:spcAft>
                <a:spcPts val="1800"/>
              </a:spcAft>
            </a:pPr>
            <a:r>
              <a:rPr lang="en-US" sz="3200" dirty="0">
                <a:solidFill>
                  <a:schemeClr val="bg1"/>
                </a:solidFill>
                <a:effectLst>
                  <a:outerShdw blurRad="38100" dist="38100" dir="2700000" algn="tl">
                    <a:srgbClr val="000000">
                      <a:alpha val="43137"/>
                    </a:srgbClr>
                  </a:outerShdw>
                </a:effectLst>
              </a:rPr>
              <a:t>World faces unprecedented situation</a:t>
            </a:r>
          </a:p>
          <a:p>
            <a:pPr algn="r">
              <a:spcAft>
                <a:spcPts val="1800"/>
              </a:spcAft>
            </a:pPr>
            <a:r>
              <a:rPr lang="en-US" sz="3200" dirty="0">
                <a:solidFill>
                  <a:schemeClr val="bg1"/>
                </a:solidFill>
                <a:effectLst>
                  <a:outerShdw blurRad="38100" dist="38100" dir="2700000" algn="tl">
                    <a:srgbClr val="000000">
                      <a:alpha val="43137"/>
                    </a:srgbClr>
                  </a:outerShdw>
                </a:effectLst>
              </a:rPr>
              <a:t>Leadership team can’t grow a group</a:t>
            </a:r>
          </a:p>
          <a:p>
            <a:pPr algn="r">
              <a:spcAft>
                <a:spcPts val="1800"/>
              </a:spcAft>
            </a:pPr>
            <a:r>
              <a:rPr lang="en-US" sz="3200" dirty="0">
                <a:solidFill>
                  <a:schemeClr val="bg1"/>
                </a:solidFill>
                <a:effectLst>
                  <a:outerShdw blurRad="38100" dist="38100" dir="2700000" algn="tl">
                    <a:srgbClr val="000000">
                      <a:alpha val="43137"/>
                    </a:srgbClr>
                  </a:outerShdw>
                </a:effectLst>
              </a:rPr>
              <a:t>Congregation splits over doctrinal issue</a:t>
            </a:r>
          </a:p>
        </p:txBody>
      </p:sp>
    </p:spTree>
    <p:extLst>
      <p:ext uri="{BB962C8B-B14F-4D97-AF65-F5344CB8AC3E}">
        <p14:creationId xmlns:p14="http://schemas.microsoft.com/office/powerpoint/2010/main" val="194945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Rectangle 9"/>
          <p:cNvSpPr/>
          <p:nvPr/>
        </p:nvSpPr>
        <p:spPr>
          <a:xfrm>
            <a:off x="0" y="-29026"/>
            <a:ext cx="12192000" cy="6887026"/>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5" name="Pentagon 4"/>
          <p:cNvSpPr/>
          <p:nvPr/>
        </p:nvSpPr>
        <p:spPr>
          <a:xfrm rot="10800000">
            <a:off x="3904643" y="1437920"/>
            <a:ext cx="8280718" cy="1262741"/>
          </a:xfrm>
          <a:prstGeom prst="homePlate">
            <a:avLst>
              <a:gd name="adj" fmla="val 20115"/>
            </a:avLst>
          </a:prstGeom>
          <a:solidFill>
            <a:srgbClr val="F2F2F2">
              <a:alpha val="8313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04643" y="1607625"/>
            <a:ext cx="7795371" cy="923330"/>
          </a:xfrm>
          <a:prstGeom prst="rect">
            <a:avLst/>
          </a:prstGeom>
          <a:noFill/>
          <a:effectLst/>
        </p:spPr>
        <p:txBody>
          <a:bodyPr wrap="square">
            <a:spAutoFit/>
          </a:bodyPr>
          <a:lstStyle/>
          <a:p>
            <a:pPr algn="r">
              <a:spcAft>
                <a:spcPts val="3000"/>
              </a:spcAft>
              <a:defRPr/>
            </a:pPr>
            <a:r>
              <a:rPr lang="en-US" sz="5400" dirty="0">
                <a:effectLst>
                  <a:outerShdw blurRad="38100" dist="38100" dir="2700000" algn="tl">
                    <a:srgbClr val="000000">
                      <a:alpha val="43137"/>
                    </a:srgbClr>
                  </a:outerShdw>
                </a:effectLst>
                <a:latin typeface="Impact" panose="020B0806030902050204" pitchFamily="34" charset="0"/>
              </a:rPr>
              <a:t>HOW TO STRUGGLE </a:t>
            </a:r>
            <a:r>
              <a:rPr lang="en-US" sz="5400" dirty="0">
                <a:solidFill>
                  <a:srgbClr val="FF0000"/>
                </a:solidFill>
                <a:effectLst>
                  <a:outerShdw blurRad="38100" dist="38100" dir="2700000" algn="tl">
                    <a:srgbClr val="000000">
                      <a:alpha val="43137"/>
                    </a:srgbClr>
                  </a:outerShdw>
                </a:effectLst>
                <a:latin typeface="Impact" panose="020B0806030902050204" pitchFamily="34" charset="0"/>
              </a:rPr>
              <a:t>POORLY</a:t>
            </a:r>
          </a:p>
        </p:txBody>
      </p:sp>
      <p:sp>
        <p:nvSpPr>
          <p:cNvPr id="9" name="Pentagon 8"/>
          <p:cNvSpPr/>
          <p:nvPr/>
        </p:nvSpPr>
        <p:spPr>
          <a:xfrm rot="10800000">
            <a:off x="3915153" y="3934375"/>
            <a:ext cx="8280718" cy="1262741"/>
          </a:xfrm>
          <a:prstGeom prst="homePlate">
            <a:avLst>
              <a:gd name="adj" fmla="val 20115"/>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1" name="TextBox 10"/>
          <p:cNvSpPr txBox="1"/>
          <p:nvPr/>
        </p:nvSpPr>
        <p:spPr>
          <a:xfrm>
            <a:off x="3915153" y="4104080"/>
            <a:ext cx="7795371" cy="923330"/>
          </a:xfrm>
          <a:prstGeom prst="rect">
            <a:avLst/>
          </a:prstGeom>
          <a:noFill/>
          <a:effectLst/>
        </p:spPr>
        <p:txBody>
          <a:bodyPr wrap="square">
            <a:spAutoFit/>
          </a:bodyPr>
          <a:lstStyle/>
          <a:p>
            <a:pPr algn="r">
              <a:spcAft>
                <a:spcPts val="3000"/>
              </a:spcAft>
              <a:defRPr/>
            </a:pPr>
            <a:r>
              <a:rPr lang="en-US" sz="5400" dirty="0">
                <a:solidFill>
                  <a:schemeClr val="bg1">
                    <a:lumMod val="65000"/>
                  </a:schemeClr>
                </a:solidFill>
                <a:latin typeface="Impact" panose="020B0806030902050204" pitchFamily="34" charset="0"/>
              </a:rPr>
              <a:t>HOW TO STRUGGLE WELL</a:t>
            </a:r>
          </a:p>
        </p:txBody>
      </p:sp>
      <p:sp>
        <p:nvSpPr>
          <p:cNvPr id="3" name="Oval 2"/>
          <p:cNvSpPr/>
          <p:nvPr/>
        </p:nvSpPr>
        <p:spPr>
          <a:xfrm>
            <a:off x="675343" y="2199879"/>
            <a:ext cx="2436435" cy="2436435"/>
          </a:xfrm>
          <a:prstGeom prst="ellipse">
            <a:avLst/>
          </a:prstGeom>
          <a:solidFill>
            <a:srgbClr val="D6D6D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5343" y="3105833"/>
            <a:ext cx="2436435"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Impact" panose="020B0806030902050204" pitchFamily="34" charset="0"/>
              </a:rPr>
              <a:t>OVERVIEW</a:t>
            </a:r>
          </a:p>
        </p:txBody>
      </p:sp>
    </p:spTree>
    <p:extLst>
      <p:ext uri="{BB962C8B-B14F-4D97-AF65-F5344CB8AC3E}">
        <p14:creationId xmlns:p14="http://schemas.microsoft.com/office/powerpoint/2010/main" val="4124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p:cNvSpPr/>
          <p:nvPr/>
        </p:nvSpPr>
        <p:spPr>
          <a:xfrm>
            <a:off x="0" y="0"/>
            <a:ext cx="6112042" cy="6874041"/>
          </a:xfrm>
          <a:prstGeom prst="rect">
            <a:avLst/>
          </a:prstGeom>
          <a:solidFill>
            <a:srgbClr val="0D0D0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0" name="Left Arrow 19"/>
          <p:cNvSpPr/>
          <p:nvPr/>
        </p:nvSpPr>
        <p:spPr>
          <a:xfrm>
            <a:off x="0" y="2793511"/>
            <a:ext cx="6096000" cy="1287014"/>
          </a:xfrm>
          <a:prstGeom prst="leftArrow">
            <a:avLst/>
          </a:prstGeom>
          <a:solidFill>
            <a:srgbClr val="BDD7EE"/>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xmlns="" id="{D6654ED0-D16D-4F69-845E-D31505515E58}"/>
              </a:ext>
            </a:extLst>
          </p:cNvPr>
          <p:cNvSpPr/>
          <p:nvPr/>
        </p:nvSpPr>
        <p:spPr>
          <a:xfrm>
            <a:off x="6112042" y="-2"/>
            <a:ext cx="6112042" cy="6874041"/>
          </a:xfrm>
          <a:prstGeom prst="rect">
            <a:avLst/>
          </a:prstGeom>
          <a:solidFill>
            <a:srgbClr val="BDD7E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2" name="Oval 21"/>
          <p:cNvSpPr/>
          <p:nvPr/>
        </p:nvSpPr>
        <p:spPr>
          <a:xfrm>
            <a:off x="5178592" y="2546684"/>
            <a:ext cx="1815766" cy="1815766"/>
          </a:xfrm>
          <a:prstGeom prst="ellipse">
            <a:avLst/>
          </a:prstGeom>
          <a:solidFill>
            <a:srgbClr val="FF0000"/>
          </a:solid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PANIC</a:t>
            </a:r>
            <a:endParaRPr 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24" name="TextBox 23"/>
          <p:cNvSpPr txBox="1"/>
          <p:nvPr/>
        </p:nvSpPr>
        <p:spPr>
          <a:xfrm>
            <a:off x="1624581" y="3129880"/>
            <a:ext cx="2273651" cy="646331"/>
          </a:xfrm>
          <a:prstGeom prst="rect">
            <a:avLst/>
          </a:prstGeom>
          <a:noFill/>
        </p:spPr>
        <p:txBody>
          <a:bodyPr wrap="square" rtlCol="0">
            <a:spAutoFit/>
          </a:bodyPr>
          <a:lstStyle/>
          <a:p>
            <a:pPr>
              <a:buSzPct val="300000"/>
            </a:pPr>
            <a:r>
              <a:rPr lang="en-US" sz="3600" dirty="0">
                <a:solidFill>
                  <a:srgbClr val="1B1B1C"/>
                </a:solidFill>
                <a:effectLst>
                  <a:outerShdw blurRad="38100" dist="38100" dir="2700000" algn="tl">
                    <a:srgbClr val="000000">
                      <a:alpha val="43137"/>
                    </a:srgbClr>
                  </a:outerShdw>
                </a:effectLst>
                <a:latin typeface="Impact" panose="020B0806030902050204" pitchFamily="34" charset="0"/>
              </a:rPr>
              <a:t>PASSIVITY</a:t>
            </a:r>
            <a:endParaRPr lang="en-US" sz="4000" dirty="0">
              <a:solidFill>
                <a:srgbClr val="1B1B1C"/>
              </a:solidFill>
              <a:effectLst>
                <a:outerShdw blurRad="38100" dist="38100" dir="2700000" algn="tl">
                  <a:srgbClr val="000000">
                    <a:alpha val="43137"/>
                  </a:srgbClr>
                </a:outerShdw>
              </a:effectLst>
              <a:latin typeface="Impact" panose="020B0806030902050204" pitchFamily="34" charset="0"/>
            </a:endParaRPr>
          </a:p>
        </p:txBody>
      </p:sp>
      <p:sp>
        <p:nvSpPr>
          <p:cNvPr id="25" name="TextBox 24"/>
          <p:cNvSpPr txBox="1"/>
          <p:nvPr/>
        </p:nvSpPr>
        <p:spPr>
          <a:xfrm>
            <a:off x="3780676" y="1593670"/>
            <a:ext cx="2022812"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Low morale</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32" name="TextBox 31"/>
          <p:cNvSpPr txBox="1"/>
          <p:nvPr/>
        </p:nvSpPr>
        <p:spPr>
          <a:xfrm>
            <a:off x="3969148" y="4377991"/>
            <a:ext cx="1506759"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Envy</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27" name="Rectangle 26"/>
          <p:cNvSpPr/>
          <p:nvPr/>
        </p:nvSpPr>
        <p:spPr>
          <a:xfrm>
            <a:off x="7376360" y="1718133"/>
            <a:ext cx="4169749" cy="3332839"/>
          </a:xfrm>
          <a:prstGeom prst="rect">
            <a:avLst/>
          </a:prstGeom>
          <a:solidFill>
            <a:srgbClr val="0D0D0D">
              <a:alpha val="81961"/>
            </a:srgbClr>
          </a:solidFill>
          <a:ln>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7584410" y="2131826"/>
            <a:ext cx="3714956" cy="2554545"/>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What warning signs indicate a leader losing morale?</a:t>
            </a:r>
          </a:p>
        </p:txBody>
      </p:sp>
    </p:spTree>
    <p:extLst>
      <p:ext uri="{BB962C8B-B14F-4D97-AF65-F5344CB8AC3E}">
        <p14:creationId xmlns:p14="http://schemas.microsoft.com/office/powerpoint/2010/main" val="7401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P spid="32" grpId="0"/>
      <p:bldP spid="2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9" name="Rectangle 18">
            <a:extLst>
              <a:ext uri="{FF2B5EF4-FFF2-40B4-BE49-F238E27FC236}">
                <a16:creationId xmlns:a16="http://schemas.microsoft.com/office/drawing/2014/main" xmlns="" id="{DB3CA845-0249-4274-96D0-1FCB4BA65EF9}"/>
              </a:ext>
            </a:extLst>
          </p:cNvPr>
          <p:cNvSpPr/>
          <p:nvPr/>
        </p:nvSpPr>
        <p:spPr>
          <a:xfrm>
            <a:off x="6112042" y="-2"/>
            <a:ext cx="6112042" cy="6874041"/>
          </a:xfrm>
          <a:prstGeom prst="rect">
            <a:avLst/>
          </a:prstGeom>
          <a:solidFill>
            <a:srgbClr val="BDD7E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2" name="Rectangle 11"/>
          <p:cNvSpPr/>
          <p:nvPr/>
        </p:nvSpPr>
        <p:spPr>
          <a:xfrm>
            <a:off x="0" y="0"/>
            <a:ext cx="6112042" cy="6874041"/>
          </a:xfrm>
          <a:prstGeom prst="rect">
            <a:avLst/>
          </a:prstGeom>
          <a:solidFill>
            <a:srgbClr val="0D0D0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0" name="Left Arrow 19"/>
          <p:cNvSpPr/>
          <p:nvPr/>
        </p:nvSpPr>
        <p:spPr>
          <a:xfrm>
            <a:off x="0" y="2793511"/>
            <a:ext cx="6096000" cy="1287014"/>
          </a:xfrm>
          <a:prstGeom prst="leftArrow">
            <a:avLst/>
          </a:prstGeom>
          <a:solidFill>
            <a:srgbClr val="BDD7EE"/>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2" name="Oval 21"/>
          <p:cNvSpPr/>
          <p:nvPr/>
        </p:nvSpPr>
        <p:spPr>
          <a:xfrm>
            <a:off x="5178592" y="2546684"/>
            <a:ext cx="1815766" cy="1815766"/>
          </a:xfrm>
          <a:prstGeom prst="ellipse">
            <a:avLst/>
          </a:prstGeom>
          <a:solidFill>
            <a:srgbClr val="FF0000"/>
          </a:solid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PANIC</a:t>
            </a:r>
            <a:endParaRPr 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24" name="TextBox 23"/>
          <p:cNvSpPr txBox="1"/>
          <p:nvPr/>
        </p:nvSpPr>
        <p:spPr>
          <a:xfrm>
            <a:off x="1624581" y="3129880"/>
            <a:ext cx="2273651" cy="646331"/>
          </a:xfrm>
          <a:prstGeom prst="rect">
            <a:avLst/>
          </a:prstGeom>
          <a:noFill/>
        </p:spPr>
        <p:txBody>
          <a:bodyPr wrap="square" rtlCol="0">
            <a:spAutoFit/>
          </a:bodyPr>
          <a:lstStyle/>
          <a:p>
            <a:pPr>
              <a:buSzPct val="300000"/>
            </a:pPr>
            <a:r>
              <a:rPr lang="en-US" sz="3600" dirty="0">
                <a:solidFill>
                  <a:srgbClr val="1B1B1C"/>
                </a:solidFill>
                <a:effectLst>
                  <a:outerShdw blurRad="38100" dist="38100" dir="2700000" algn="tl">
                    <a:srgbClr val="000000">
                      <a:alpha val="43137"/>
                    </a:srgbClr>
                  </a:outerShdw>
                </a:effectLst>
                <a:latin typeface="Impact" panose="020B0806030902050204" pitchFamily="34" charset="0"/>
              </a:rPr>
              <a:t>PASSIVITY</a:t>
            </a:r>
            <a:endParaRPr lang="en-US" sz="4000" dirty="0">
              <a:solidFill>
                <a:srgbClr val="1B1B1C"/>
              </a:solidFill>
              <a:effectLst>
                <a:outerShdw blurRad="38100" dist="38100" dir="2700000" algn="tl">
                  <a:srgbClr val="000000">
                    <a:alpha val="43137"/>
                  </a:srgbClr>
                </a:outerShdw>
              </a:effectLst>
              <a:latin typeface="Impact" panose="020B0806030902050204" pitchFamily="34" charset="0"/>
            </a:endParaRPr>
          </a:p>
        </p:txBody>
      </p:sp>
      <p:sp>
        <p:nvSpPr>
          <p:cNvPr id="26" name="TextBox 25"/>
          <p:cNvSpPr txBox="1"/>
          <p:nvPr/>
        </p:nvSpPr>
        <p:spPr>
          <a:xfrm>
            <a:off x="135507" y="4360853"/>
            <a:ext cx="1457437"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Quitting</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30" name="TextBox 29"/>
          <p:cNvSpPr txBox="1"/>
          <p:nvPr/>
        </p:nvSpPr>
        <p:spPr>
          <a:xfrm>
            <a:off x="623508" y="1724949"/>
            <a:ext cx="1457437"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Fatalism</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36" name="TextBox 35"/>
          <p:cNvSpPr txBox="1"/>
          <p:nvPr/>
        </p:nvSpPr>
        <p:spPr>
          <a:xfrm>
            <a:off x="2404812" y="5253866"/>
            <a:ext cx="2032847" cy="954107"/>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Super-spirituality</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38" name="TextBox 37"/>
          <p:cNvSpPr txBox="1"/>
          <p:nvPr/>
        </p:nvSpPr>
        <p:spPr>
          <a:xfrm>
            <a:off x="1828616" y="4222095"/>
            <a:ext cx="1806531"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Bitterness</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27" name="Rectangle 26"/>
          <p:cNvSpPr/>
          <p:nvPr/>
        </p:nvSpPr>
        <p:spPr>
          <a:xfrm>
            <a:off x="7254316" y="1317088"/>
            <a:ext cx="4474550" cy="4015010"/>
          </a:xfrm>
          <a:prstGeom prst="rect">
            <a:avLst/>
          </a:prstGeom>
          <a:solidFill>
            <a:srgbClr val="0D0D0D">
              <a:alpha val="81961"/>
            </a:srgbClr>
          </a:solidFill>
          <a:ln>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5" name="TextBox 4"/>
          <p:cNvSpPr txBox="1"/>
          <p:nvPr/>
        </p:nvSpPr>
        <p:spPr>
          <a:xfrm>
            <a:off x="7772088" y="2052448"/>
            <a:ext cx="3474126" cy="2554545"/>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Cambria" panose="02040503050406030204" pitchFamily="18" charset="0"/>
              </a:rPr>
              <a:t>How would you counsel a leader who wants to quit?</a:t>
            </a:r>
          </a:p>
        </p:txBody>
      </p:sp>
      <p:sp>
        <p:nvSpPr>
          <p:cNvPr id="16" name="TextBox 15"/>
          <p:cNvSpPr txBox="1"/>
          <p:nvPr/>
        </p:nvSpPr>
        <p:spPr>
          <a:xfrm>
            <a:off x="2595449" y="439995"/>
            <a:ext cx="1651575" cy="954107"/>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Throwing up hands </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17" name="TextBox 16">
            <a:extLst>
              <a:ext uri="{FF2B5EF4-FFF2-40B4-BE49-F238E27FC236}">
                <a16:creationId xmlns:a16="http://schemas.microsoft.com/office/drawing/2014/main" xmlns="" id="{316FC349-25F2-40BB-A50D-11C02FE5F9C3}"/>
              </a:ext>
            </a:extLst>
          </p:cNvPr>
          <p:cNvSpPr txBox="1"/>
          <p:nvPr/>
        </p:nvSpPr>
        <p:spPr>
          <a:xfrm>
            <a:off x="3780676" y="1593670"/>
            <a:ext cx="2022812"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Low morale</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18" name="TextBox 17">
            <a:extLst>
              <a:ext uri="{FF2B5EF4-FFF2-40B4-BE49-F238E27FC236}">
                <a16:creationId xmlns:a16="http://schemas.microsoft.com/office/drawing/2014/main" xmlns="" id="{AE9E91F7-7695-4525-B3A8-9B6E6CA9D28B}"/>
              </a:ext>
            </a:extLst>
          </p:cNvPr>
          <p:cNvSpPr txBox="1"/>
          <p:nvPr/>
        </p:nvSpPr>
        <p:spPr>
          <a:xfrm>
            <a:off x="3969148" y="4377991"/>
            <a:ext cx="1506759"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Envy</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19845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6" grpId="0"/>
      <p:bldP spid="38" grpId="0"/>
      <p:bldP spid="27" grpId="0" animBg="1"/>
      <p:bldP spid="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5" name="Rectangle 14"/>
          <p:cNvSpPr/>
          <p:nvPr/>
        </p:nvSpPr>
        <p:spPr>
          <a:xfrm>
            <a:off x="6112042" y="-2"/>
            <a:ext cx="6112042" cy="6874041"/>
          </a:xfrm>
          <a:prstGeom prst="rect">
            <a:avLst/>
          </a:prstGeom>
          <a:solidFill>
            <a:srgbClr val="BDD7E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1" name="Left Arrow 20"/>
          <p:cNvSpPr/>
          <p:nvPr/>
        </p:nvSpPr>
        <p:spPr>
          <a:xfrm rot="10800000">
            <a:off x="6112042" y="2793511"/>
            <a:ext cx="6096000" cy="1287014"/>
          </a:xfrm>
          <a:prstGeom prst="leftArrow">
            <a:avLst/>
          </a:prstGeom>
          <a:solidFill>
            <a:srgbClr val="242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xmlns="" id="{6B3E167C-1396-4DC3-97DF-F29F469449E2}"/>
              </a:ext>
            </a:extLst>
          </p:cNvPr>
          <p:cNvSpPr/>
          <p:nvPr/>
        </p:nvSpPr>
        <p:spPr>
          <a:xfrm>
            <a:off x="0" y="0"/>
            <a:ext cx="6112042" cy="6874041"/>
          </a:xfrm>
          <a:prstGeom prst="rect">
            <a:avLst/>
          </a:prstGeom>
          <a:solidFill>
            <a:srgbClr val="0D0D0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2" name="Oval 21"/>
          <p:cNvSpPr/>
          <p:nvPr/>
        </p:nvSpPr>
        <p:spPr>
          <a:xfrm>
            <a:off x="5178592" y="2546684"/>
            <a:ext cx="1815766" cy="1815766"/>
          </a:xfrm>
          <a:prstGeom prst="ellipse">
            <a:avLst/>
          </a:prstGeom>
          <a:solidFill>
            <a:srgbClr val="FF0000"/>
          </a:solid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PANIC</a:t>
            </a:r>
            <a:endParaRPr 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23" name="TextBox 22"/>
          <p:cNvSpPr txBox="1"/>
          <p:nvPr/>
        </p:nvSpPr>
        <p:spPr>
          <a:xfrm>
            <a:off x="7638536" y="3111031"/>
            <a:ext cx="2884227" cy="646331"/>
          </a:xfrm>
          <a:prstGeom prst="rect">
            <a:avLst/>
          </a:prstGeom>
          <a:noFill/>
        </p:spPr>
        <p:txBody>
          <a:bodyPr wrap="square" rtlCol="0">
            <a:spAutoFit/>
          </a:bodyPr>
          <a:lstStyle/>
          <a:p>
            <a:pPr algn="r">
              <a:buSzPct val="300000"/>
            </a:pPr>
            <a:r>
              <a:rPr lang="en-US" sz="3600" dirty="0">
                <a:solidFill>
                  <a:srgbClr val="BDD7EE"/>
                </a:solidFill>
                <a:effectLst>
                  <a:outerShdw blurRad="38100" dist="38100" dir="2700000" algn="tl">
                    <a:srgbClr val="000000">
                      <a:alpha val="43137"/>
                    </a:srgbClr>
                  </a:outerShdw>
                </a:effectLst>
                <a:latin typeface="Impact" panose="020B0806030902050204" pitchFamily="34" charset="0"/>
              </a:rPr>
              <a:t>AGGRESSION</a:t>
            </a:r>
            <a:endParaRPr lang="en-US" sz="40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27" name="Rectangle 26"/>
          <p:cNvSpPr/>
          <p:nvPr/>
        </p:nvSpPr>
        <p:spPr>
          <a:xfrm>
            <a:off x="470517" y="1403472"/>
            <a:ext cx="4421243" cy="4477065"/>
          </a:xfrm>
          <a:prstGeom prst="rect">
            <a:avLst/>
          </a:prstGeom>
          <a:solidFill>
            <a:srgbClr val="ADC1D4">
              <a:alpha val="83137"/>
            </a:srgbClr>
          </a:solidFill>
          <a:ln>
            <a:noFill/>
          </a:ln>
          <a:effectLst>
            <a:outerShdw blurRad="508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40" name="TextBox 39"/>
          <p:cNvSpPr txBox="1"/>
          <p:nvPr/>
        </p:nvSpPr>
        <p:spPr>
          <a:xfrm>
            <a:off x="697824" y="1668252"/>
            <a:ext cx="3966627" cy="3785652"/>
          </a:xfrm>
          <a:prstGeom prst="rect">
            <a:avLst/>
          </a:prstGeom>
          <a:noFill/>
          <a:effectLst>
            <a:outerShdw blurRad="50800" dist="38100" dir="8100000" sx="104000" sy="104000" algn="tr" rotWithShape="0">
              <a:prstClr val="black">
                <a:alpha val="40000"/>
              </a:prstClr>
            </a:outerShdw>
          </a:effectLst>
        </p:spPr>
        <p:txBody>
          <a:bodyPr wrap="square" rtlCol="0">
            <a:spAutoFit/>
          </a:bodyPr>
          <a:lstStyle/>
          <a:p>
            <a:pPr algn="ctr"/>
            <a:r>
              <a:rPr lang="en-US" sz="4000" b="1" dirty="0">
                <a:solidFill>
                  <a:srgbClr val="242424"/>
                </a:solidFill>
                <a:effectLst>
                  <a:outerShdw blurRad="38100" dist="38100" dir="2700000" algn="tl">
                    <a:srgbClr val="000000">
                      <a:alpha val="43137"/>
                    </a:srgbClr>
                  </a:outerShdw>
                </a:effectLst>
                <a:latin typeface="Cambria" panose="02040503050406030204" pitchFamily="18" charset="0"/>
              </a:rPr>
              <a:t>Let’s brainstorm the damage that complaining can cause in a group.</a:t>
            </a:r>
          </a:p>
        </p:txBody>
      </p:sp>
      <p:sp>
        <p:nvSpPr>
          <p:cNvPr id="11" name="TextBox 10">
            <a:extLst>
              <a:ext uri="{FF2B5EF4-FFF2-40B4-BE49-F238E27FC236}">
                <a16:creationId xmlns:a16="http://schemas.microsoft.com/office/drawing/2014/main" xmlns="" id="{958D7B67-71E8-47E1-BE4A-E752519D4BB4}"/>
              </a:ext>
            </a:extLst>
          </p:cNvPr>
          <p:cNvSpPr txBox="1"/>
          <p:nvPr/>
        </p:nvSpPr>
        <p:spPr>
          <a:xfrm>
            <a:off x="6499556" y="4437099"/>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Complaining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6530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7" grpId="0" animBg="1"/>
      <p:bldP spid="4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9" name="Rectangle 18">
            <a:extLst>
              <a:ext uri="{FF2B5EF4-FFF2-40B4-BE49-F238E27FC236}">
                <a16:creationId xmlns:a16="http://schemas.microsoft.com/office/drawing/2014/main" xmlns="" id="{F397EA0A-267B-4546-87CD-C7F942F85D82}"/>
              </a:ext>
            </a:extLst>
          </p:cNvPr>
          <p:cNvSpPr/>
          <p:nvPr/>
        </p:nvSpPr>
        <p:spPr>
          <a:xfrm>
            <a:off x="0" y="0"/>
            <a:ext cx="6112042" cy="6874041"/>
          </a:xfrm>
          <a:prstGeom prst="rect">
            <a:avLst/>
          </a:prstGeom>
          <a:solidFill>
            <a:srgbClr val="0D0D0D">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15" name="Rectangle 14"/>
          <p:cNvSpPr/>
          <p:nvPr/>
        </p:nvSpPr>
        <p:spPr>
          <a:xfrm>
            <a:off x="6112042" y="-2"/>
            <a:ext cx="6112042" cy="6874041"/>
          </a:xfrm>
          <a:prstGeom prst="rect">
            <a:avLst/>
          </a:prstGeom>
          <a:solidFill>
            <a:srgbClr val="BDD7E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1" name="Left Arrow 20"/>
          <p:cNvSpPr/>
          <p:nvPr/>
        </p:nvSpPr>
        <p:spPr>
          <a:xfrm rot="10800000">
            <a:off x="6112042" y="2793511"/>
            <a:ext cx="6096000" cy="1287014"/>
          </a:xfrm>
          <a:prstGeom prst="leftArrow">
            <a:avLst/>
          </a:prstGeom>
          <a:solidFill>
            <a:srgbClr val="242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2" name="Oval 21"/>
          <p:cNvSpPr/>
          <p:nvPr/>
        </p:nvSpPr>
        <p:spPr>
          <a:xfrm>
            <a:off x="5178592" y="2546684"/>
            <a:ext cx="1815766" cy="1815766"/>
          </a:xfrm>
          <a:prstGeom prst="ellipse">
            <a:avLst/>
          </a:prstGeom>
          <a:solidFill>
            <a:srgbClr val="FF0000"/>
          </a:solid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PANIC</a:t>
            </a:r>
            <a:endParaRPr 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23" name="TextBox 22"/>
          <p:cNvSpPr txBox="1"/>
          <p:nvPr/>
        </p:nvSpPr>
        <p:spPr>
          <a:xfrm>
            <a:off x="7638536" y="3111031"/>
            <a:ext cx="2884227" cy="646331"/>
          </a:xfrm>
          <a:prstGeom prst="rect">
            <a:avLst/>
          </a:prstGeom>
          <a:noFill/>
        </p:spPr>
        <p:txBody>
          <a:bodyPr wrap="square" rtlCol="0">
            <a:spAutoFit/>
          </a:bodyPr>
          <a:lstStyle/>
          <a:p>
            <a:pPr algn="r">
              <a:buSzPct val="300000"/>
            </a:pPr>
            <a:r>
              <a:rPr lang="en-US" sz="3600" dirty="0">
                <a:solidFill>
                  <a:srgbClr val="BDD7EE"/>
                </a:solidFill>
                <a:effectLst>
                  <a:outerShdw blurRad="38100" dist="38100" dir="2700000" algn="tl">
                    <a:srgbClr val="000000">
                      <a:alpha val="43137"/>
                    </a:srgbClr>
                  </a:outerShdw>
                </a:effectLst>
                <a:latin typeface="Impact" panose="020B0806030902050204" pitchFamily="34" charset="0"/>
              </a:rPr>
              <a:t>AGGRESSION</a:t>
            </a:r>
            <a:endParaRPr lang="en-US" sz="40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28" name="TextBox 27"/>
          <p:cNvSpPr txBox="1"/>
          <p:nvPr/>
        </p:nvSpPr>
        <p:spPr>
          <a:xfrm>
            <a:off x="10280526" y="4232870"/>
            <a:ext cx="1735012" cy="954107"/>
          </a:xfrm>
          <a:prstGeom prst="rect">
            <a:avLst/>
          </a:prstGeom>
          <a:noFill/>
        </p:spPr>
        <p:txBody>
          <a:bodyPr wrap="square" rtlCol="0">
            <a:spAutoFit/>
          </a:bodyPr>
          <a:lstStyle/>
          <a:p>
            <a:pPr algn="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Beating the sheep</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29" name="TextBox 28"/>
          <p:cNvSpPr txBox="1"/>
          <p:nvPr/>
        </p:nvSpPr>
        <p:spPr>
          <a:xfrm>
            <a:off x="8213143" y="560382"/>
            <a:ext cx="1735012"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Accusing </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7" name="TextBox 36"/>
          <p:cNvSpPr txBox="1"/>
          <p:nvPr/>
        </p:nvSpPr>
        <p:spPr>
          <a:xfrm>
            <a:off x="8350290" y="5496748"/>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Legalism</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9" name="TextBox 38"/>
          <p:cNvSpPr txBox="1"/>
          <p:nvPr/>
        </p:nvSpPr>
        <p:spPr>
          <a:xfrm>
            <a:off x="9552702" y="1775771"/>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In-fighting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16" name="TextBox 15">
            <a:extLst>
              <a:ext uri="{FF2B5EF4-FFF2-40B4-BE49-F238E27FC236}">
                <a16:creationId xmlns:a16="http://schemas.microsoft.com/office/drawing/2014/main" xmlns="" id="{85EBA03B-ABE7-4446-BFDC-AE1840F854FC}"/>
              </a:ext>
            </a:extLst>
          </p:cNvPr>
          <p:cNvSpPr txBox="1"/>
          <p:nvPr/>
        </p:nvSpPr>
        <p:spPr>
          <a:xfrm>
            <a:off x="6499556" y="4437099"/>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Complaining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17" name="TextBox 16">
            <a:extLst>
              <a:ext uri="{FF2B5EF4-FFF2-40B4-BE49-F238E27FC236}">
                <a16:creationId xmlns:a16="http://schemas.microsoft.com/office/drawing/2014/main" xmlns="" id="{1190FB2D-DAF7-4CCE-AB2C-A552345FCFDE}"/>
              </a:ext>
            </a:extLst>
          </p:cNvPr>
          <p:cNvSpPr txBox="1"/>
          <p:nvPr/>
        </p:nvSpPr>
        <p:spPr>
          <a:xfrm>
            <a:off x="6938587" y="1578241"/>
            <a:ext cx="1496575" cy="523220"/>
          </a:xfrm>
          <a:prstGeom prst="rect">
            <a:avLst/>
          </a:prstGeom>
          <a:noFill/>
        </p:spPr>
        <p:txBody>
          <a:bodyPr wrap="square" rtlCol="0">
            <a:spAutoFit/>
          </a:bodyPr>
          <a:lstStyle/>
          <a:p>
            <a:pP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Forcing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35080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p:cNvSpPr/>
          <p:nvPr/>
        </p:nvSpPr>
        <p:spPr>
          <a:xfrm>
            <a:off x="0" y="0"/>
            <a:ext cx="6112042" cy="6874041"/>
          </a:xfrm>
          <a:prstGeom prst="rect">
            <a:avLst/>
          </a:prstGeom>
          <a:solidFill>
            <a:schemeClr val="tx1">
              <a:lumMod val="95000"/>
              <a:lumOff val="5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20" name="Left Arrow 19"/>
          <p:cNvSpPr/>
          <p:nvPr/>
        </p:nvSpPr>
        <p:spPr>
          <a:xfrm>
            <a:off x="0" y="2793511"/>
            <a:ext cx="6096000" cy="1287014"/>
          </a:xfrm>
          <a:prstGeom prst="leftArrow">
            <a:avLst/>
          </a:prstGeom>
          <a:solidFill>
            <a:srgbClr val="BDD7EE"/>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0" name="Rectangle 49">
            <a:extLst>
              <a:ext uri="{FF2B5EF4-FFF2-40B4-BE49-F238E27FC236}">
                <a16:creationId xmlns:a16="http://schemas.microsoft.com/office/drawing/2014/main" xmlns="" id="{D375A886-26AE-4C31-A970-0539C8768060}"/>
              </a:ext>
            </a:extLst>
          </p:cNvPr>
          <p:cNvSpPr/>
          <p:nvPr/>
        </p:nvSpPr>
        <p:spPr>
          <a:xfrm>
            <a:off x="6112042" y="-2"/>
            <a:ext cx="6112042" cy="6874041"/>
          </a:xfrm>
          <a:prstGeom prst="rect">
            <a:avLst/>
          </a:prstGeom>
          <a:solidFill>
            <a:srgbClr val="BDD7EE">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ffectLst>
                <a:outerShdw blurRad="38100" dist="38100" dir="2700000" algn="tl">
                  <a:srgbClr val="000000">
                    <a:alpha val="43137"/>
                  </a:srgbClr>
                </a:outerShdw>
              </a:effectLst>
            </a:endParaRPr>
          </a:p>
        </p:txBody>
      </p:sp>
      <p:sp>
        <p:nvSpPr>
          <p:cNvPr id="51" name="Left Arrow 20">
            <a:extLst>
              <a:ext uri="{FF2B5EF4-FFF2-40B4-BE49-F238E27FC236}">
                <a16:creationId xmlns:a16="http://schemas.microsoft.com/office/drawing/2014/main" xmlns="" id="{FBEF2CE3-280D-4BD5-8CBB-2488B681F274}"/>
              </a:ext>
            </a:extLst>
          </p:cNvPr>
          <p:cNvSpPr/>
          <p:nvPr/>
        </p:nvSpPr>
        <p:spPr>
          <a:xfrm rot="10800000">
            <a:off x="6112042" y="2793511"/>
            <a:ext cx="6096000" cy="1287014"/>
          </a:xfrm>
          <a:prstGeom prst="leftArrow">
            <a:avLst/>
          </a:prstGeom>
          <a:solidFill>
            <a:srgbClr val="242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1" name="Left Arrow 20">
            <a:extLst>
              <a:ext uri="{FF2B5EF4-FFF2-40B4-BE49-F238E27FC236}">
                <a16:creationId xmlns:a16="http://schemas.microsoft.com/office/drawing/2014/main" xmlns="" id="{5761590A-8E6D-4992-AB16-6CBC3B41C690}"/>
              </a:ext>
            </a:extLst>
          </p:cNvPr>
          <p:cNvSpPr/>
          <p:nvPr/>
        </p:nvSpPr>
        <p:spPr>
          <a:xfrm rot="10800000">
            <a:off x="6112042" y="2793511"/>
            <a:ext cx="6096000" cy="1287014"/>
          </a:xfrm>
          <a:prstGeom prst="leftArrow">
            <a:avLst/>
          </a:prstGeom>
          <a:solidFill>
            <a:srgbClr val="242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xmlns="" id="{2797740B-01C3-45B9-9406-624D1D66BAFF}"/>
              </a:ext>
            </a:extLst>
          </p:cNvPr>
          <p:cNvSpPr txBox="1"/>
          <p:nvPr/>
        </p:nvSpPr>
        <p:spPr>
          <a:xfrm>
            <a:off x="7638536" y="3111031"/>
            <a:ext cx="2884227" cy="646331"/>
          </a:xfrm>
          <a:prstGeom prst="rect">
            <a:avLst/>
          </a:prstGeom>
          <a:noFill/>
        </p:spPr>
        <p:txBody>
          <a:bodyPr wrap="square" rtlCol="0">
            <a:spAutoFit/>
          </a:bodyPr>
          <a:lstStyle/>
          <a:p>
            <a:pPr algn="r">
              <a:buSzPct val="300000"/>
            </a:pPr>
            <a:r>
              <a:rPr lang="en-US" sz="3600" dirty="0">
                <a:solidFill>
                  <a:srgbClr val="BDD7EE"/>
                </a:solidFill>
                <a:effectLst>
                  <a:outerShdw blurRad="38100" dist="38100" dir="2700000" algn="tl">
                    <a:srgbClr val="000000">
                      <a:alpha val="43137"/>
                    </a:srgbClr>
                  </a:outerShdw>
                </a:effectLst>
                <a:latin typeface="Impact" panose="020B0806030902050204" pitchFamily="34" charset="0"/>
              </a:rPr>
              <a:t>AGGRESSION</a:t>
            </a:r>
            <a:endParaRPr lang="en-US" sz="40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33" name="TextBox 32">
            <a:extLst>
              <a:ext uri="{FF2B5EF4-FFF2-40B4-BE49-F238E27FC236}">
                <a16:creationId xmlns:a16="http://schemas.microsoft.com/office/drawing/2014/main" xmlns="" id="{08D734A5-CD58-4BBE-88B2-ED7B01D24196}"/>
              </a:ext>
            </a:extLst>
          </p:cNvPr>
          <p:cNvSpPr txBox="1"/>
          <p:nvPr/>
        </p:nvSpPr>
        <p:spPr>
          <a:xfrm>
            <a:off x="10280526" y="4232870"/>
            <a:ext cx="1735012" cy="954107"/>
          </a:xfrm>
          <a:prstGeom prst="rect">
            <a:avLst/>
          </a:prstGeom>
          <a:noFill/>
        </p:spPr>
        <p:txBody>
          <a:bodyPr wrap="square" rtlCol="0">
            <a:spAutoFit/>
          </a:bodyPr>
          <a:lstStyle/>
          <a:p>
            <a:pPr algn="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Beating the sheep</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4" name="TextBox 33">
            <a:extLst>
              <a:ext uri="{FF2B5EF4-FFF2-40B4-BE49-F238E27FC236}">
                <a16:creationId xmlns:a16="http://schemas.microsoft.com/office/drawing/2014/main" xmlns="" id="{DC862EBB-9936-469C-BE36-2C73B44B67E8}"/>
              </a:ext>
            </a:extLst>
          </p:cNvPr>
          <p:cNvSpPr txBox="1"/>
          <p:nvPr/>
        </p:nvSpPr>
        <p:spPr>
          <a:xfrm>
            <a:off x="8213143" y="560382"/>
            <a:ext cx="1735012"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Accusing </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5" name="TextBox 34">
            <a:extLst>
              <a:ext uri="{FF2B5EF4-FFF2-40B4-BE49-F238E27FC236}">
                <a16:creationId xmlns:a16="http://schemas.microsoft.com/office/drawing/2014/main" xmlns="" id="{5E24074F-9290-45BB-98C6-3EF684FB904F}"/>
              </a:ext>
            </a:extLst>
          </p:cNvPr>
          <p:cNvSpPr txBox="1"/>
          <p:nvPr/>
        </p:nvSpPr>
        <p:spPr>
          <a:xfrm>
            <a:off x="8350290" y="5496748"/>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Legalism</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6" name="TextBox 35">
            <a:extLst>
              <a:ext uri="{FF2B5EF4-FFF2-40B4-BE49-F238E27FC236}">
                <a16:creationId xmlns:a16="http://schemas.microsoft.com/office/drawing/2014/main" xmlns="" id="{4A81075F-EA97-41D6-8682-BBE1E4646FCD}"/>
              </a:ext>
            </a:extLst>
          </p:cNvPr>
          <p:cNvSpPr txBox="1"/>
          <p:nvPr/>
        </p:nvSpPr>
        <p:spPr>
          <a:xfrm>
            <a:off x="9552702" y="1775771"/>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In-fighting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7" name="TextBox 36">
            <a:extLst>
              <a:ext uri="{FF2B5EF4-FFF2-40B4-BE49-F238E27FC236}">
                <a16:creationId xmlns:a16="http://schemas.microsoft.com/office/drawing/2014/main" xmlns="" id="{BD1E3BA8-9FD6-4BAE-A01E-AC3C7C65ACB1}"/>
              </a:ext>
            </a:extLst>
          </p:cNvPr>
          <p:cNvSpPr txBox="1"/>
          <p:nvPr/>
        </p:nvSpPr>
        <p:spPr>
          <a:xfrm>
            <a:off x="6499556" y="4437099"/>
            <a:ext cx="2172473" cy="523220"/>
          </a:xfrm>
          <a:prstGeom prst="rect">
            <a:avLst/>
          </a:prstGeom>
          <a:noFill/>
        </p:spPr>
        <p:txBody>
          <a:bodyPr wrap="square" rtlCol="0">
            <a:spAutoFit/>
          </a:bodyPr>
          <a:lstStyle/>
          <a:p>
            <a:pPr algn="ct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Complaining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38" name="TextBox 37">
            <a:extLst>
              <a:ext uri="{FF2B5EF4-FFF2-40B4-BE49-F238E27FC236}">
                <a16:creationId xmlns:a16="http://schemas.microsoft.com/office/drawing/2014/main" xmlns="" id="{67104A4B-DC29-4C26-853D-7EC67DFCE55B}"/>
              </a:ext>
            </a:extLst>
          </p:cNvPr>
          <p:cNvSpPr txBox="1"/>
          <p:nvPr/>
        </p:nvSpPr>
        <p:spPr>
          <a:xfrm>
            <a:off x="6938587" y="1578241"/>
            <a:ext cx="1496575" cy="523220"/>
          </a:xfrm>
          <a:prstGeom prst="rect">
            <a:avLst/>
          </a:prstGeom>
          <a:noFill/>
        </p:spPr>
        <p:txBody>
          <a:bodyPr wrap="square" rtlCol="0">
            <a:spAutoFit/>
          </a:bodyPr>
          <a:lstStyle/>
          <a:p>
            <a:pPr>
              <a:buSzPct val="300000"/>
            </a:pPr>
            <a:r>
              <a:rPr lang="en-US" sz="2800" dirty="0">
                <a:solidFill>
                  <a:srgbClr val="171717"/>
                </a:solidFill>
                <a:effectLst>
                  <a:outerShdw blurRad="38100" dist="38100" dir="2700000" algn="tl">
                    <a:srgbClr val="000000">
                      <a:alpha val="43137"/>
                    </a:srgbClr>
                  </a:outerShdw>
                </a:effectLst>
                <a:latin typeface="Impact" panose="020B0806030902050204" pitchFamily="34" charset="0"/>
              </a:rPr>
              <a:t>Forcing</a:t>
            </a:r>
            <a:endParaRPr lang="en-US" sz="3200" dirty="0">
              <a:solidFill>
                <a:srgbClr val="171717"/>
              </a:solidFill>
              <a:effectLst>
                <a:outerShdw blurRad="38100" dist="38100" dir="2700000" algn="tl">
                  <a:srgbClr val="000000">
                    <a:alpha val="43137"/>
                  </a:srgbClr>
                </a:outerShdw>
              </a:effectLst>
              <a:latin typeface="Impact" panose="020B0806030902050204" pitchFamily="34" charset="0"/>
            </a:endParaRPr>
          </a:p>
        </p:txBody>
      </p:sp>
      <p:sp>
        <p:nvSpPr>
          <p:cNvPr id="40" name="Left Arrow 19">
            <a:extLst>
              <a:ext uri="{FF2B5EF4-FFF2-40B4-BE49-F238E27FC236}">
                <a16:creationId xmlns:a16="http://schemas.microsoft.com/office/drawing/2014/main" xmlns="" id="{CA4953A7-B22A-4774-89D6-5FD5312FD3DD}"/>
              </a:ext>
            </a:extLst>
          </p:cNvPr>
          <p:cNvSpPr/>
          <p:nvPr/>
        </p:nvSpPr>
        <p:spPr>
          <a:xfrm>
            <a:off x="0" y="2793511"/>
            <a:ext cx="6096000" cy="1287014"/>
          </a:xfrm>
          <a:prstGeom prst="leftArrow">
            <a:avLst/>
          </a:prstGeom>
          <a:solidFill>
            <a:srgbClr val="BDD7EE"/>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xmlns="" id="{B8263E7B-CDEC-4C3A-AEDA-4D231930BBEA}"/>
              </a:ext>
            </a:extLst>
          </p:cNvPr>
          <p:cNvSpPr txBox="1"/>
          <p:nvPr/>
        </p:nvSpPr>
        <p:spPr>
          <a:xfrm>
            <a:off x="1624581" y="3129880"/>
            <a:ext cx="2273651" cy="646331"/>
          </a:xfrm>
          <a:prstGeom prst="rect">
            <a:avLst/>
          </a:prstGeom>
          <a:noFill/>
        </p:spPr>
        <p:txBody>
          <a:bodyPr wrap="square" rtlCol="0">
            <a:spAutoFit/>
          </a:bodyPr>
          <a:lstStyle/>
          <a:p>
            <a:pPr>
              <a:buSzPct val="300000"/>
            </a:pPr>
            <a:r>
              <a:rPr lang="en-US" sz="3600" dirty="0">
                <a:solidFill>
                  <a:srgbClr val="1B1B1C"/>
                </a:solidFill>
                <a:effectLst>
                  <a:outerShdw blurRad="38100" dist="38100" dir="2700000" algn="tl">
                    <a:srgbClr val="000000">
                      <a:alpha val="43137"/>
                    </a:srgbClr>
                  </a:outerShdw>
                </a:effectLst>
                <a:latin typeface="Impact" panose="020B0806030902050204" pitchFamily="34" charset="0"/>
              </a:rPr>
              <a:t>PASSIVITY</a:t>
            </a:r>
            <a:endParaRPr lang="en-US" sz="4000" dirty="0">
              <a:solidFill>
                <a:srgbClr val="1B1B1C"/>
              </a:solidFill>
              <a:effectLst>
                <a:outerShdw blurRad="38100" dist="38100" dir="2700000" algn="tl">
                  <a:srgbClr val="000000">
                    <a:alpha val="43137"/>
                  </a:srgbClr>
                </a:outerShdw>
              </a:effectLst>
              <a:latin typeface="Impact" panose="020B0806030902050204" pitchFamily="34" charset="0"/>
            </a:endParaRPr>
          </a:p>
        </p:txBody>
      </p:sp>
      <p:sp>
        <p:nvSpPr>
          <p:cNvPr id="46" name="TextBox 45">
            <a:extLst>
              <a:ext uri="{FF2B5EF4-FFF2-40B4-BE49-F238E27FC236}">
                <a16:creationId xmlns:a16="http://schemas.microsoft.com/office/drawing/2014/main" xmlns="" id="{F971F46F-B701-45BE-A9E0-980098D66609}"/>
              </a:ext>
            </a:extLst>
          </p:cNvPr>
          <p:cNvSpPr txBox="1"/>
          <p:nvPr/>
        </p:nvSpPr>
        <p:spPr>
          <a:xfrm>
            <a:off x="135507" y="4360853"/>
            <a:ext cx="1457437"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Quitting</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48" name="TextBox 47">
            <a:extLst>
              <a:ext uri="{FF2B5EF4-FFF2-40B4-BE49-F238E27FC236}">
                <a16:creationId xmlns:a16="http://schemas.microsoft.com/office/drawing/2014/main" xmlns="" id="{5CCD9724-7C25-46BF-9AE9-D970B9329665}"/>
              </a:ext>
            </a:extLst>
          </p:cNvPr>
          <p:cNvSpPr txBox="1"/>
          <p:nvPr/>
        </p:nvSpPr>
        <p:spPr>
          <a:xfrm>
            <a:off x="623508" y="1724949"/>
            <a:ext cx="1457437"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Fatalism</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49" name="TextBox 48">
            <a:extLst>
              <a:ext uri="{FF2B5EF4-FFF2-40B4-BE49-F238E27FC236}">
                <a16:creationId xmlns:a16="http://schemas.microsoft.com/office/drawing/2014/main" xmlns="" id="{A9A0976F-DDF9-4E11-BF03-A3E23A9E193D}"/>
              </a:ext>
            </a:extLst>
          </p:cNvPr>
          <p:cNvSpPr txBox="1"/>
          <p:nvPr/>
        </p:nvSpPr>
        <p:spPr>
          <a:xfrm>
            <a:off x="2404812" y="5253866"/>
            <a:ext cx="2032847" cy="954107"/>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Super-spirituality</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59" name="TextBox 58">
            <a:extLst>
              <a:ext uri="{FF2B5EF4-FFF2-40B4-BE49-F238E27FC236}">
                <a16:creationId xmlns:a16="http://schemas.microsoft.com/office/drawing/2014/main" xmlns="" id="{FF6008F6-FA64-42E8-89BB-F0E18B49B449}"/>
              </a:ext>
            </a:extLst>
          </p:cNvPr>
          <p:cNvSpPr txBox="1"/>
          <p:nvPr/>
        </p:nvSpPr>
        <p:spPr>
          <a:xfrm>
            <a:off x="1828616" y="4222095"/>
            <a:ext cx="1806531" cy="523220"/>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Bitterness</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61" name="TextBox 60">
            <a:extLst>
              <a:ext uri="{FF2B5EF4-FFF2-40B4-BE49-F238E27FC236}">
                <a16:creationId xmlns:a16="http://schemas.microsoft.com/office/drawing/2014/main" xmlns="" id="{ADE217EA-90FB-4D33-B2AF-E89F73493C2B}"/>
              </a:ext>
            </a:extLst>
          </p:cNvPr>
          <p:cNvSpPr txBox="1"/>
          <p:nvPr/>
        </p:nvSpPr>
        <p:spPr>
          <a:xfrm>
            <a:off x="2595449" y="439995"/>
            <a:ext cx="1651575" cy="954107"/>
          </a:xfrm>
          <a:prstGeom prst="rect">
            <a:avLst/>
          </a:prstGeom>
          <a:noFill/>
        </p:spPr>
        <p:txBody>
          <a:bodyPr wrap="square" rtlCol="0">
            <a:spAutoFit/>
          </a:bodyPr>
          <a:lstStyle/>
          <a:p>
            <a:pPr>
              <a:buSzPct val="300000"/>
            </a:pPr>
            <a:r>
              <a:rPr lang="en-US" sz="2800" dirty="0">
                <a:solidFill>
                  <a:srgbClr val="ACC0D4"/>
                </a:solidFill>
                <a:effectLst>
                  <a:outerShdw blurRad="38100" dist="38100" dir="2700000" algn="tl">
                    <a:srgbClr val="000000">
                      <a:alpha val="43137"/>
                    </a:srgbClr>
                  </a:outerShdw>
                </a:effectLst>
                <a:latin typeface="Impact" panose="020B0806030902050204" pitchFamily="34" charset="0"/>
              </a:rPr>
              <a:t>Throwing up hands </a:t>
            </a:r>
            <a:endParaRPr lang="en-US" sz="3200" dirty="0">
              <a:solidFill>
                <a:srgbClr val="ACC0D4"/>
              </a:solidFill>
              <a:effectLst>
                <a:outerShdw blurRad="38100" dist="38100" dir="2700000" algn="tl">
                  <a:srgbClr val="000000">
                    <a:alpha val="43137"/>
                  </a:srgbClr>
                </a:outerShdw>
              </a:effectLst>
              <a:latin typeface="Impact" panose="020B0806030902050204" pitchFamily="34" charset="0"/>
            </a:endParaRPr>
          </a:p>
        </p:txBody>
      </p:sp>
      <p:sp>
        <p:nvSpPr>
          <p:cNvPr id="62" name="TextBox 61">
            <a:extLst>
              <a:ext uri="{FF2B5EF4-FFF2-40B4-BE49-F238E27FC236}">
                <a16:creationId xmlns:a16="http://schemas.microsoft.com/office/drawing/2014/main" xmlns="" id="{A2EA5CEF-1494-4D86-B6B1-E03A0F280509}"/>
              </a:ext>
            </a:extLst>
          </p:cNvPr>
          <p:cNvSpPr txBox="1"/>
          <p:nvPr/>
        </p:nvSpPr>
        <p:spPr>
          <a:xfrm>
            <a:off x="3780676" y="1593670"/>
            <a:ext cx="2022812"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Low morale</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63" name="TextBox 62">
            <a:extLst>
              <a:ext uri="{FF2B5EF4-FFF2-40B4-BE49-F238E27FC236}">
                <a16:creationId xmlns:a16="http://schemas.microsoft.com/office/drawing/2014/main" xmlns="" id="{8DBD727C-D291-4DD8-8D98-2197D16FD533}"/>
              </a:ext>
            </a:extLst>
          </p:cNvPr>
          <p:cNvSpPr txBox="1"/>
          <p:nvPr/>
        </p:nvSpPr>
        <p:spPr>
          <a:xfrm>
            <a:off x="3969148" y="4377991"/>
            <a:ext cx="1506759" cy="523220"/>
          </a:xfrm>
          <a:prstGeom prst="rect">
            <a:avLst/>
          </a:prstGeom>
          <a:noFill/>
        </p:spPr>
        <p:txBody>
          <a:bodyPr wrap="square" rtlCol="0">
            <a:spAutoFit/>
          </a:bodyPr>
          <a:lstStyle/>
          <a:p>
            <a:pPr algn="r">
              <a:buSzPct val="300000"/>
            </a:pPr>
            <a:r>
              <a:rPr lang="en-US" sz="2800" dirty="0">
                <a:solidFill>
                  <a:srgbClr val="BDD7EE"/>
                </a:solidFill>
                <a:effectLst>
                  <a:outerShdw blurRad="38100" dist="38100" dir="2700000" algn="tl">
                    <a:srgbClr val="000000">
                      <a:alpha val="43137"/>
                    </a:srgbClr>
                  </a:outerShdw>
                </a:effectLst>
                <a:latin typeface="Impact" panose="020B0806030902050204" pitchFamily="34" charset="0"/>
              </a:rPr>
              <a:t>Envy</a:t>
            </a:r>
            <a:endParaRPr lang="en-US" sz="3200" dirty="0">
              <a:solidFill>
                <a:srgbClr val="BDD7EE"/>
              </a:solidFill>
              <a:effectLst>
                <a:outerShdw blurRad="38100" dist="38100" dir="2700000" algn="tl">
                  <a:srgbClr val="000000">
                    <a:alpha val="43137"/>
                  </a:srgbClr>
                </a:outerShdw>
              </a:effectLst>
              <a:latin typeface="Impact" panose="020B0806030902050204" pitchFamily="34" charset="0"/>
            </a:endParaRPr>
          </a:p>
        </p:txBody>
      </p:sp>
      <p:sp>
        <p:nvSpPr>
          <p:cNvPr id="64" name="Oval 63">
            <a:extLst>
              <a:ext uri="{FF2B5EF4-FFF2-40B4-BE49-F238E27FC236}">
                <a16:creationId xmlns:a16="http://schemas.microsoft.com/office/drawing/2014/main" xmlns="" id="{A71C552C-B03D-4878-93E7-F87EBFDBCF7D}"/>
              </a:ext>
            </a:extLst>
          </p:cNvPr>
          <p:cNvSpPr/>
          <p:nvPr/>
        </p:nvSpPr>
        <p:spPr>
          <a:xfrm>
            <a:off x="5178592" y="2546684"/>
            <a:ext cx="1815766" cy="1815766"/>
          </a:xfrm>
          <a:prstGeom prst="ellipse">
            <a:avLst/>
          </a:prstGeom>
          <a:solidFill>
            <a:srgbClr val="FF0000"/>
          </a:solid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bg1"/>
                </a:solidFill>
                <a:effectLst>
                  <a:outerShdw blurRad="38100" dist="38100" dir="2700000" algn="tl">
                    <a:srgbClr val="000000">
                      <a:alpha val="43137"/>
                    </a:srgbClr>
                  </a:outerShdw>
                </a:effectLst>
                <a:latin typeface="Impact" panose="020B0806030902050204" pitchFamily="34" charset="0"/>
              </a:rPr>
              <a:t>PANIC</a:t>
            </a:r>
            <a:endParaRPr 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119480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Widescreen</PresentationFormat>
  <Paragraphs>122</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2022-07-22T00:19:10Z</dcterms:created>
  <dcterms:modified xsi:type="dcterms:W3CDTF">2022-07-22T00:19:32Z</dcterms:modified>
</cp:coreProperties>
</file>