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1"/>
  </p:notesMasterIdLst>
  <p:sldIdLst>
    <p:sldId id="262" r:id="rId2"/>
    <p:sldId id="7940" r:id="rId3"/>
    <p:sldId id="7943" r:id="rId4"/>
    <p:sldId id="1574" r:id="rId5"/>
    <p:sldId id="1573" r:id="rId6"/>
    <p:sldId id="1562" r:id="rId7"/>
    <p:sldId id="1563" r:id="rId8"/>
    <p:sldId id="1502" r:id="rId9"/>
    <p:sldId id="1504" r:id="rId10"/>
    <p:sldId id="1505" r:id="rId11"/>
    <p:sldId id="1507" r:id="rId12"/>
    <p:sldId id="1515" r:id="rId13"/>
    <p:sldId id="1516" r:id="rId14"/>
    <p:sldId id="1517" r:id="rId15"/>
    <p:sldId id="1521" r:id="rId16"/>
    <p:sldId id="1520" r:id="rId17"/>
    <p:sldId id="7950" r:id="rId18"/>
    <p:sldId id="1522" r:id="rId19"/>
    <p:sldId id="7945" r:id="rId20"/>
    <p:sldId id="7946" r:id="rId21"/>
    <p:sldId id="7947" r:id="rId22"/>
    <p:sldId id="7944" r:id="rId23"/>
    <p:sldId id="7948" r:id="rId24"/>
    <p:sldId id="7949" r:id="rId25"/>
    <p:sldId id="1564" r:id="rId26"/>
    <p:sldId id="1565" r:id="rId27"/>
    <p:sldId id="1523" r:id="rId28"/>
    <p:sldId id="1524" r:id="rId29"/>
    <p:sldId id="1525" r:id="rId30"/>
    <p:sldId id="7952" r:id="rId31"/>
    <p:sldId id="1528" r:id="rId32"/>
    <p:sldId id="1530" r:id="rId33"/>
    <p:sldId id="1576" r:id="rId34"/>
    <p:sldId id="1577" r:id="rId35"/>
    <p:sldId id="1575" r:id="rId36"/>
    <p:sldId id="1531" r:id="rId37"/>
    <p:sldId id="1566" r:id="rId38"/>
    <p:sldId id="1532" r:id="rId39"/>
    <p:sldId id="1533" r:id="rId40"/>
    <p:sldId id="1567" r:id="rId41"/>
    <p:sldId id="1534" r:id="rId42"/>
    <p:sldId id="1578" r:id="rId43"/>
    <p:sldId id="1535" r:id="rId44"/>
    <p:sldId id="1537" r:id="rId45"/>
    <p:sldId id="1538" r:id="rId46"/>
    <p:sldId id="1539" r:id="rId47"/>
    <p:sldId id="1540" r:id="rId48"/>
    <p:sldId id="1541" r:id="rId49"/>
    <p:sldId id="1543" r:id="rId50"/>
    <p:sldId id="1544" r:id="rId51"/>
    <p:sldId id="1545" r:id="rId52"/>
    <p:sldId id="1546" r:id="rId53"/>
    <p:sldId id="1547" r:id="rId54"/>
    <p:sldId id="1549" r:id="rId55"/>
    <p:sldId id="1550" r:id="rId56"/>
    <p:sldId id="1559" r:id="rId57"/>
    <p:sldId id="7951" r:id="rId58"/>
    <p:sldId id="7942" r:id="rId59"/>
    <p:sldId id="147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2D"/>
    <a:srgbClr val="72DB2B"/>
    <a:srgbClr val="3F7D15"/>
    <a:srgbClr val="5BB41E"/>
    <a:srgbClr val="221A00"/>
    <a:srgbClr val="3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7E202-7CD1-48BA-9973-A48142FE9E91}" v="2" dt="2025-02-03T17:23:15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543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3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926D-B060-4F6A-834C-683F444DE01B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77DC-F2A7-4847-88A5-2B3DF623F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6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55181" y="1053599"/>
            <a:ext cx="3746243" cy="2897165"/>
          </a:xfrm>
          <a:prstGeom prst="wedgeRoundRectCallout">
            <a:avLst>
              <a:gd name="adj1" fmla="val -63091"/>
              <a:gd name="adj2" fmla="val 864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3:3 </a:t>
            </a:r>
            <a:r>
              <a:rPr lang="en-US" sz="3200" dirty="0">
                <a:solidFill>
                  <a:schemeClr val="tx1"/>
                </a:solidFill>
              </a:rPr>
              <a:t>“I tell you the truth, unless you are born again,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you cannot see the Kingdom of God.”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C6181-C8F2-416E-95C0-790E8A29AA5B}"/>
              </a:ext>
            </a:extLst>
          </p:cNvPr>
          <p:cNvSpPr/>
          <p:nvPr/>
        </p:nvSpPr>
        <p:spPr>
          <a:xfrm>
            <a:off x="7098631" y="5875024"/>
            <a:ext cx="4842016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3:4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Nicodemus exclaimed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7477E353-5018-4F62-9B53-56D21FB686D7}"/>
              </a:ext>
            </a:extLst>
          </p:cNvPr>
          <p:cNvSpPr/>
          <p:nvPr/>
        </p:nvSpPr>
        <p:spPr>
          <a:xfrm>
            <a:off x="8566484" y="1053599"/>
            <a:ext cx="2915199" cy="1388008"/>
          </a:xfrm>
          <a:prstGeom prst="wedgeRoundRectCallout">
            <a:avLst>
              <a:gd name="adj1" fmla="val 87456"/>
              <a:gd name="adj2" fmla="val 955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3:4 </a:t>
            </a:r>
            <a:r>
              <a:rPr lang="en-US" sz="3200" dirty="0">
                <a:solidFill>
                  <a:schemeClr val="tx1"/>
                </a:solidFill>
              </a:rPr>
              <a:t>“What do you mean?”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14B97-CD45-4470-AA2B-26DD6D19E198}"/>
              </a:ext>
            </a:extLst>
          </p:cNvPr>
          <p:cNvSpPr/>
          <p:nvPr/>
        </p:nvSpPr>
        <p:spPr>
          <a:xfrm>
            <a:off x="306324" y="5875023"/>
            <a:ext cx="3258312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3:3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 ,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29D616F3-7145-41DE-8CD5-BEFF5A737306}"/>
              </a:ext>
            </a:extLst>
          </p:cNvPr>
          <p:cNvSpPr/>
          <p:nvPr/>
        </p:nvSpPr>
        <p:spPr>
          <a:xfrm>
            <a:off x="7861272" y="3229384"/>
            <a:ext cx="4030125" cy="2374019"/>
          </a:xfrm>
          <a:prstGeom prst="wedgeRoundRectCallout">
            <a:avLst>
              <a:gd name="adj1" fmla="val 65961"/>
              <a:gd name="adj2" fmla="val 682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3:4 </a:t>
            </a:r>
            <a:r>
              <a:rPr lang="en-US" sz="3200" dirty="0">
                <a:solidFill>
                  <a:schemeClr val="tx1"/>
                </a:solidFill>
              </a:rPr>
              <a:t>“How can an old man go back into his mother’s womb and be born again?”</a:t>
            </a:r>
          </a:p>
        </p:txBody>
      </p:sp>
    </p:spTree>
    <p:extLst>
      <p:ext uri="{BB962C8B-B14F-4D97-AF65-F5344CB8AC3E}">
        <p14:creationId xmlns:p14="http://schemas.microsoft.com/office/powerpoint/2010/main" val="15624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14B97-CD45-4470-AA2B-26DD6D19E198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</p:spTree>
    <p:extLst>
      <p:ext uri="{BB962C8B-B14F-4D97-AF65-F5344CB8AC3E}">
        <p14:creationId xmlns:p14="http://schemas.microsoft.com/office/powerpoint/2010/main" val="38693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F4D9977-B807-4B4F-B93F-77C0AA48D92E}"/>
              </a:ext>
            </a:extLst>
          </p:cNvPr>
          <p:cNvSpPr/>
          <p:nvPr/>
        </p:nvSpPr>
        <p:spPr>
          <a:xfrm>
            <a:off x="3861935" y="132292"/>
            <a:ext cx="8085221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Something </a:t>
            </a:r>
            <a:r>
              <a:rPr lang="en-US" sz="4400" b="1" i="1" dirty="0"/>
              <a:t>spiritual</a:t>
            </a:r>
            <a:r>
              <a:rPr lang="en-US" sz="4400" b="1" dirty="0"/>
              <a:t>, not </a:t>
            </a:r>
            <a:r>
              <a:rPr lang="en-US" sz="4400" b="1" i="1" dirty="0"/>
              <a:t>physical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</a:t>
            </a:r>
            <a:r>
              <a:rPr lang="en-US" sz="3200" b="1" u="sng" dirty="0">
                <a:solidFill>
                  <a:srgbClr val="002060"/>
                </a:solidFill>
              </a:rPr>
              <a:t>born of water and the Spirit</a:t>
            </a:r>
            <a:r>
              <a:rPr lang="en-US" sz="3200" dirty="0">
                <a:solidFill>
                  <a:schemeClr val="tx1"/>
                </a:solidFill>
              </a:rPr>
              <a:t>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</p:spTree>
    <p:extLst>
      <p:ext uri="{BB962C8B-B14F-4D97-AF65-F5344CB8AC3E}">
        <p14:creationId xmlns:p14="http://schemas.microsoft.com/office/powerpoint/2010/main" val="330152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F4D9977-B807-4B4F-B93F-77C0AA48D92E}"/>
              </a:ext>
            </a:extLst>
          </p:cNvPr>
          <p:cNvSpPr/>
          <p:nvPr/>
        </p:nvSpPr>
        <p:spPr>
          <a:xfrm>
            <a:off x="3861935" y="132292"/>
            <a:ext cx="8085221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Something </a:t>
            </a:r>
            <a:r>
              <a:rPr lang="en-US" sz="4400" b="1" i="1" dirty="0"/>
              <a:t>spiritual</a:t>
            </a:r>
            <a:r>
              <a:rPr lang="en-US" sz="4400" b="1" dirty="0"/>
              <a:t>, not </a:t>
            </a:r>
            <a:r>
              <a:rPr lang="en-US" sz="4400" b="1" i="1" dirty="0"/>
              <a:t>physical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b="1" u="sng" dirty="0">
                <a:solidFill>
                  <a:srgbClr val="002060"/>
                </a:solidFill>
              </a:rPr>
              <a:t>Humans can reproduce only human life, but 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</p:spTree>
    <p:extLst>
      <p:ext uri="{BB962C8B-B14F-4D97-AF65-F5344CB8AC3E}">
        <p14:creationId xmlns:p14="http://schemas.microsoft.com/office/powerpoint/2010/main" val="325076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F4D9977-B807-4B4F-B93F-77C0AA48D92E}"/>
              </a:ext>
            </a:extLst>
          </p:cNvPr>
          <p:cNvSpPr/>
          <p:nvPr/>
        </p:nvSpPr>
        <p:spPr>
          <a:xfrm>
            <a:off x="3861935" y="132292"/>
            <a:ext cx="8085221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Something </a:t>
            </a:r>
            <a:r>
              <a:rPr lang="en-US" sz="4400" b="1" i="1" dirty="0"/>
              <a:t>spiritual</a:t>
            </a:r>
            <a:r>
              <a:rPr lang="en-US" sz="4400" b="1" dirty="0"/>
              <a:t>, not </a:t>
            </a:r>
            <a:r>
              <a:rPr lang="en-US" sz="4400" b="1" i="1" dirty="0"/>
              <a:t>physical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b="1" u="sng" dirty="0">
                <a:solidFill>
                  <a:srgbClr val="002060"/>
                </a:solidFill>
              </a:rPr>
              <a:t>So don’t be surprised when I say, ‘You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must be born again</a:t>
            </a:r>
            <a:r>
              <a:rPr lang="en-US" sz="3200" b="1" dirty="0">
                <a:solidFill>
                  <a:srgbClr val="002060"/>
                </a:solidFill>
              </a:rPr>
              <a:t>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</p:spTree>
    <p:extLst>
      <p:ext uri="{BB962C8B-B14F-4D97-AF65-F5344CB8AC3E}">
        <p14:creationId xmlns:p14="http://schemas.microsoft.com/office/powerpoint/2010/main" val="242806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b="1" u="sng" dirty="0">
                <a:solidFill>
                  <a:srgbClr val="002060"/>
                </a:solidFill>
              </a:rPr>
              <a:t>So don’t be surprised when I say, ‘You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must be born again</a:t>
            </a:r>
            <a:r>
              <a:rPr lang="en-US" sz="3200" b="1" dirty="0">
                <a:solidFill>
                  <a:srgbClr val="002060"/>
                </a:solidFill>
              </a:rPr>
              <a:t>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2BDC8DD-56AD-4576-B36F-CA3D6EC02D50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17966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B4BA4-7BB7-381E-A653-2B02943AA381}"/>
              </a:ext>
            </a:extLst>
          </p:cNvPr>
          <p:cNvSpPr/>
          <p:nvPr/>
        </p:nvSpPr>
        <p:spPr>
          <a:xfrm>
            <a:off x="244843" y="1299228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you need, Nicodemus, is to go from being spiritually dead to being spiritually alive.</a:t>
            </a:r>
            <a:endParaRPr lang="en-US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6A9804-A527-774F-3CD5-7B3578F02C76}"/>
              </a:ext>
            </a:extLst>
          </p:cNvPr>
          <p:cNvSpPr/>
          <p:nvPr/>
        </p:nvSpPr>
        <p:spPr>
          <a:xfrm>
            <a:off x="244843" y="2719059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You need reconnected with the source of life, which would mean to live in this life and the next.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43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A960B-AC22-7D57-24CA-E20A22F3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67B1D5B-8764-B94D-C9E8-352924C9F70B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280BB18A-10BD-5295-8703-7DD9D4B0F702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3C4AC-F930-C404-C899-AF9784E9497B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0185E0F-05AB-6BE1-DB87-2A3D234617BC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D1ABBD-0EB3-004A-1EBA-6B70995A00EF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r>
              <a:rPr lang="en-US" sz="36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290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5D319-F0BD-4D70-B642-AB0BBAB43C63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r>
              <a:rPr lang="en-US" sz="3600" b="1" dirty="0"/>
              <a:t> a moment in time …</a:t>
            </a:r>
          </a:p>
        </p:txBody>
      </p:sp>
    </p:spTree>
    <p:extLst>
      <p:ext uri="{BB962C8B-B14F-4D97-AF65-F5344CB8AC3E}">
        <p14:creationId xmlns:p14="http://schemas.microsoft.com/office/powerpoint/2010/main" val="335523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96233-A92F-5544-BEF1-279B28694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BF5811E7-3723-F6B5-5322-D0D9517BF70F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691D78A9-834E-FD78-B968-520B3D124586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9932E-0112-287A-296C-D7D076201B43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65D16015-D0D7-85AE-6CEB-FD5AB8ED1E39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ADC516-6929-1D96-137E-C176B4EBB4A1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r>
              <a:rPr lang="en-US" sz="3600" b="1" dirty="0"/>
              <a:t> a moment in time … a beginning …</a:t>
            </a:r>
          </a:p>
        </p:txBody>
      </p:sp>
    </p:spTree>
    <p:extLst>
      <p:ext uri="{BB962C8B-B14F-4D97-AF65-F5344CB8AC3E}">
        <p14:creationId xmlns:p14="http://schemas.microsoft.com/office/powerpoint/2010/main" val="411067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2F3BB-5F58-1AF8-07BE-EB71AC5D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A1E292-691E-D104-5E6C-F5C960F7EF45}"/>
              </a:ext>
            </a:extLst>
          </p:cNvPr>
          <p:cNvSpPr txBox="1">
            <a:spLocks/>
          </p:cNvSpPr>
          <p:nvPr/>
        </p:nvSpPr>
        <p:spPr bwMode="auto">
          <a:xfrm>
            <a:off x="8077200" y="3689498"/>
            <a:ext cx="3870252" cy="296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J O H N   </a:t>
            </a:r>
          </a:p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3:1-21</a:t>
            </a:r>
          </a:p>
        </p:txBody>
      </p:sp>
    </p:spTree>
    <p:extLst>
      <p:ext uri="{BB962C8B-B14F-4D97-AF65-F5344CB8AC3E}">
        <p14:creationId xmlns:p14="http://schemas.microsoft.com/office/powerpoint/2010/main" val="317942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A2FD3-ADEB-C58A-2A03-8F83E1644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A1DBDCB7-8D34-3EE8-3218-26C734538D0E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738CA571-FF2C-4502-0392-BFD75BB5A51E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382DB2-B6A6-EEDC-B0D2-CA570E10F50D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FF11F753-B307-7FB7-A705-C81C2E929DEA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A1C935-E502-6424-68B3-3B2A1616314C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r>
              <a:rPr lang="en-US" sz="3600" b="1" dirty="0"/>
              <a:t> a moment in time … a beginning … trajectory …</a:t>
            </a:r>
          </a:p>
        </p:txBody>
      </p:sp>
    </p:spTree>
    <p:extLst>
      <p:ext uri="{BB962C8B-B14F-4D97-AF65-F5344CB8AC3E}">
        <p14:creationId xmlns:p14="http://schemas.microsoft.com/office/powerpoint/2010/main" val="429896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5BCF0-DDB8-F2D8-B955-2E81699B5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AE217AFE-931D-EAD5-13EC-5C50B2BFF9EE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09D3B9EA-CF73-D9D1-0FAC-B0EA4CFF430B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9D51B-3957-53DC-D3B2-058E0F994784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2C305043-A226-D16E-6653-3BDAAF5E88FA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305376-BEF9-9EEB-F1BF-0B1D4231DFE3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r>
              <a:rPr lang="en-US" sz="3600" b="1" dirty="0"/>
              <a:t> a moment in time … a beginning … trajectory … a terminus </a:t>
            </a:r>
          </a:p>
        </p:txBody>
      </p:sp>
    </p:spTree>
    <p:extLst>
      <p:ext uri="{BB962C8B-B14F-4D97-AF65-F5344CB8AC3E}">
        <p14:creationId xmlns:p14="http://schemas.microsoft.com/office/powerpoint/2010/main" val="359303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F111A-CE15-23CA-6D17-C6216FB2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FA2ADFED-7DFB-DC88-0B7B-93231E357E86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D5D486AA-86A8-3CF7-5799-77210A9833BF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C768D-7D32-145A-C6E9-CFE3BFE6624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049FE78-161E-F867-25B6-3ED2CA8EBEE5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D291BA-E400-68B4-C52F-439AD7101560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r>
              <a:rPr lang="en-US" sz="3600" b="1" dirty="0"/>
              <a:t> a moment in time … a beginning … trajectory … a terminus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50BB34-4472-C397-5425-801A0AE70AB0}"/>
              </a:ext>
            </a:extLst>
          </p:cNvPr>
          <p:cNvSpPr/>
          <p:nvPr/>
        </p:nvSpPr>
        <p:spPr>
          <a:xfrm>
            <a:off x="244842" y="2811333"/>
            <a:ext cx="11702314" cy="970854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New identity …</a:t>
            </a:r>
          </a:p>
        </p:txBody>
      </p:sp>
    </p:spTree>
    <p:extLst>
      <p:ext uri="{BB962C8B-B14F-4D97-AF65-F5344CB8AC3E}">
        <p14:creationId xmlns:p14="http://schemas.microsoft.com/office/powerpoint/2010/main" val="1396358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CC182-2371-9BB4-C208-AE6BBA71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D597402-8D7F-63AC-E1E4-245893E4C0E4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32F43470-2D85-FB4B-C438-3FBCE82CE3E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D22454-59AE-7994-B16B-927B98B33140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A56A80F-70F7-3DC4-C53C-94280013DF1C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6A27E7-1AFD-0B8B-4963-905DE2D3E51C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r>
              <a:rPr lang="en-US" sz="3600" b="1" dirty="0"/>
              <a:t> a moment in time … a beginning … trajectory … a terminus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196754-EA42-E662-27CD-F795BE1E2D70}"/>
              </a:ext>
            </a:extLst>
          </p:cNvPr>
          <p:cNvSpPr/>
          <p:nvPr/>
        </p:nvSpPr>
        <p:spPr>
          <a:xfrm>
            <a:off x="244842" y="2811333"/>
            <a:ext cx="11702314" cy="970854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New identity … new faculties &amp; awareness …</a:t>
            </a:r>
          </a:p>
        </p:txBody>
      </p:sp>
    </p:spTree>
    <p:extLst>
      <p:ext uri="{BB962C8B-B14F-4D97-AF65-F5344CB8AC3E}">
        <p14:creationId xmlns:p14="http://schemas.microsoft.com/office/powerpoint/2010/main" val="2321834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1AE9C-A2E2-BC10-106A-40441D0C8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A9429B4E-8E63-23B4-301D-8096B087D772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42490FE3-53B6-AF06-D68F-A8280ADD91A9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2106D2-2CE7-1C54-44F0-E030D118954D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B3FD663-731D-0B2F-BAE1-D37FE020C7A6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D5E337-E5F8-7733-EC1D-AC21E9C44526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r>
              <a:rPr lang="en-US" sz="3600" b="1" dirty="0"/>
              <a:t> a moment in time … a beginning … trajectory … a terminus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B7641E-D256-8257-5000-DF91FACF1880}"/>
              </a:ext>
            </a:extLst>
          </p:cNvPr>
          <p:cNvSpPr/>
          <p:nvPr/>
        </p:nvSpPr>
        <p:spPr>
          <a:xfrm>
            <a:off x="244842" y="2811333"/>
            <a:ext cx="11702314" cy="970854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 New identity … new faculties &amp; awareness … new abilities   </a:t>
            </a:r>
          </a:p>
        </p:txBody>
      </p:sp>
    </p:spTree>
    <p:extLst>
      <p:ext uri="{BB962C8B-B14F-4D97-AF65-F5344CB8AC3E}">
        <p14:creationId xmlns:p14="http://schemas.microsoft.com/office/powerpoint/2010/main" val="298533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A1DC2A38-037F-4A6F-8493-D6A3C2A84E36}"/>
              </a:ext>
            </a:extLst>
          </p:cNvPr>
          <p:cNvSpPr/>
          <p:nvPr/>
        </p:nvSpPr>
        <p:spPr>
          <a:xfrm>
            <a:off x="1436170" y="2037594"/>
            <a:ext cx="10651557" cy="1731931"/>
          </a:xfrm>
          <a:prstGeom prst="wedgeRoundRectCallout">
            <a:avLst>
              <a:gd name="adj1" fmla="val -69543"/>
              <a:gd name="adj2" fmla="val -730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3:8 </a:t>
            </a:r>
            <a:r>
              <a:rPr lang="en-US" sz="3200" dirty="0">
                <a:solidFill>
                  <a:schemeClr val="tx1"/>
                </a:solidFill>
              </a:rPr>
              <a:t>The wind blows where it wishes, and you hear the sound of it, but you do not know where it is coming from and where it is going; so is everyone who has been born of the Spirit.”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A1DC2A38-037F-4A6F-8493-D6A3C2A84E36}"/>
              </a:ext>
            </a:extLst>
          </p:cNvPr>
          <p:cNvSpPr/>
          <p:nvPr/>
        </p:nvSpPr>
        <p:spPr>
          <a:xfrm>
            <a:off x="1436170" y="2037594"/>
            <a:ext cx="10651557" cy="1731931"/>
          </a:xfrm>
          <a:prstGeom prst="wedgeRoundRectCallout">
            <a:avLst>
              <a:gd name="adj1" fmla="val -69543"/>
              <a:gd name="adj2" fmla="val -730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3:8 </a:t>
            </a:r>
            <a:r>
              <a:rPr lang="en-US" sz="3200" dirty="0">
                <a:solidFill>
                  <a:schemeClr val="tx1"/>
                </a:solidFill>
              </a:rPr>
              <a:t>The wind blows where it wishes, and you hear the sound of it, but you do not know where it is coming from and where it is going; </a:t>
            </a:r>
            <a:r>
              <a:rPr lang="en-US" sz="3200" b="1" u="sng" dirty="0">
                <a:solidFill>
                  <a:srgbClr val="002060"/>
                </a:solidFill>
              </a:rPr>
              <a:t>so is everyone who has been born of the Spirit</a:t>
            </a:r>
            <a:r>
              <a:rPr lang="en-US" sz="3200" dirty="0">
                <a:solidFill>
                  <a:schemeClr val="tx1"/>
                </a:solidFill>
              </a:rPr>
              <a:t>.”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74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5931569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necessary for salvation</a:t>
            </a:r>
          </a:p>
        </p:txBody>
      </p:sp>
    </p:spTree>
    <p:extLst>
      <p:ext uri="{BB962C8B-B14F-4D97-AF65-F5344CB8AC3E}">
        <p14:creationId xmlns:p14="http://schemas.microsoft.com/office/powerpoint/2010/main" val="3924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I assure you, no one can enter the Kingdom of God without being born of water and the Spirit</a:t>
            </a:r>
            <a:r>
              <a:rPr lang="en-US" sz="3200" dirty="0">
                <a:solidFill>
                  <a:schemeClr val="tx1"/>
                </a:solidFill>
              </a:rPr>
              <a:t>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5931569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necessary for salvation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DFAF783-A070-8665-88BB-8B3B80545D54}"/>
              </a:ext>
            </a:extLst>
          </p:cNvPr>
          <p:cNvSpPr/>
          <p:nvPr/>
        </p:nvSpPr>
        <p:spPr>
          <a:xfrm>
            <a:off x="4369980" y="2653989"/>
            <a:ext cx="7262503" cy="77501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Nicodemus is doing a lot </a:t>
            </a:r>
            <a:r>
              <a:rPr lang="en-US" sz="4000" b="1" i="1" dirty="0"/>
              <a:t>right</a:t>
            </a:r>
            <a:r>
              <a:rPr lang="en-US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944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98D07DB6-B3F3-4FA4-830B-C57E6E1F1C86}"/>
              </a:ext>
            </a:extLst>
          </p:cNvPr>
          <p:cNvSpPr/>
          <p:nvPr/>
        </p:nvSpPr>
        <p:spPr>
          <a:xfrm>
            <a:off x="3741820" y="132292"/>
            <a:ext cx="5931569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necessary for salvation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CC8F4AD4-9E4F-41AB-909A-33963569255B}"/>
              </a:ext>
            </a:extLst>
          </p:cNvPr>
          <p:cNvSpPr/>
          <p:nvPr/>
        </p:nvSpPr>
        <p:spPr>
          <a:xfrm>
            <a:off x="8801100" y="833202"/>
            <a:ext cx="3043989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</a:t>
            </a:r>
            <a:r>
              <a:rPr lang="en-US" sz="4400" b="1" i="1" dirty="0"/>
              <a:t> decision </a:t>
            </a:r>
            <a:endParaRPr lang="en-US" sz="4400" b="1" dirty="0"/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C5B3C929-D762-4549-A1E1-B4A4DD52B2FA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I assure you, no one can enter the Kingdom of God without being born of water and the Spirit</a:t>
            </a:r>
            <a:r>
              <a:rPr lang="en-US" sz="3200" dirty="0">
                <a:solidFill>
                  <a:schemeClr val="tx1"/>
                </a:solidFill>
              </a:rPr>
              <a:t>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FF922B-BEC6-4A25-B280-B88F74CE7769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176462" y="1650529"/>
            <a:ext cx="4282996" cy="2320930"/>
          </a:xfrm>
          <a:prstGeom prst="wedgeRoundRectCallout">
            <a:avLst>
              <a:gd name="adj1" fmla="val -65390"/>
              <a:gd name="adj2" fmla="val 712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3:3 </a:t>
            </a:r>
            <a:r>
              <a:rPr lang="en-US" sz="3200" dirty="0">
                <a:solidFill>
                  <a:schemeClr val="tx1"/>
                </a:solidFill>
              </a:rPr>
              <a:t>“I tell you the truth, </a:t>
            </a:r>
            <a:r>
              <a:rPr lang="en-US" sz="3200" b="1" u="sng" dirty="0">
                <a:solidFill>
                  <a:srgbClr val="002060"/>
                </a:solidFill>
              </a:rPr>
              <a:t>unless</a:t>
            </a:r>
            <a:r>
              <a:rPr lang="en-US" sz="3200" dirty="0">
                <a:solidFill>
                  <a:schemeClr val="tx1"/>
                </a:solidFill>
              </a:rPr>
              <a:t> you are born again,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you cannot see the Kingdom of God.”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C7EF4618-024D-4648-BD0F-EC0701B4F7C9}"/>
              </a:ext>
            </a:extLst>
          </p:cNvPr>
          <p:cNvSpPr/>
          <p:nvPr/>
        </p:nvSpPr>
        <p:spPr>
          <a:xfrm>
            <a:off x="5225912" y="2151384"/>
            <a:ext cx="5416771" cy="1470315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“I want to receive spiritual life from you” </a:t>
            </a:r>
          </a:p>
        </p:txBody>
      </p:sp>
    </p:spTree>
    <p:extLst>
      <p:ext uri="{BB962C8B-B14F-4D97-AF65-F5344CB8AC3E}">
        <p14:creationId xmlns:p14="http://schemas.microsoft.com/office/powerpoint/2010/main" val="22138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D5397-6CED-6E9B-1F0C-F13CFF635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F60261-1DCD-C310-0A90-2927A47F9B94}"/>
              </a:ext>
            </a:extLst>
          </p:cNvPr>
          <p:cNvSpPr/>
          <p:nvPr/>
        </p:nvSpPr>
        <p:spPr>
          <a:xfrm>
            <a:off x="0" y="4071"/>
            <a:ext cx="5734051" cy="685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2:23 </a:t>
            </a:r>
            <a:r>
              <a:rPr lang="en-US" sz="3200" dirty="0">
                <a:solidFill>
                  <a:schemeClr val="tx1"/>
                </a:solidFill>
              </a:rPr>
              <a:t>Because of the miraculous signs Jesus did in Jerusalem at the Passover celebration, many began to trust in him. </a:t>
            </a:r>
            <a:r>
              <a:rPr lang="en-US" sz="3200" b="1" baseline="30000" dirty="0">
                <a:solidFill>
                  <a:schemeClr val="tx1"/>
                </a:solidFill>
              </a:rPr>
              <a:t>24 </a:t>
            </a:r>
            <a:r>
              <a:rPr lang="en-US" sz="3200" dirty="0">
                <a:solidFill>
                  <a:schemeClr val="tx1"/>
                </a:solidFill>
              </a:rPr>
              <a:t>But Jesus didn’t trust them, because he knew all about people. </a:t>
            </a:r>
            <a:r>
              <a:rPr lang="en-US" sz="3200" b="1" baseline="30000" dirty="0">
                <a:solidFill>
                  <a:schemeClr val="tx1"/>
                </a:solidFill>
              </a:rPr>
              <a:t>25 </a:t>
            </a:r>
            <a:r>
              <a:rPr lang="en-US" sz="3200" dirty="0">
                <a:solidFill>
                  <a:schemeClr val="tx1"/>
                </a:solidFill>
              </a:rPr>
              <a:t>No one needed to tell him about human nature, </a:t>
            </a:r>
            <a:r>
              <a:rPr lang="en-US" sz="3200" b="1" u="sng" dirty="0">
                <a:solidFill>
                  <a:srgbClr val="002060"/>
                </a:solidFill>
              </a:rPr>
              <a:t>for he knew what was in each person’s heart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4BAED9-F5FD-3C3B-DE11-126B3E0DA75A}"/>
              </a:ext>
            </a:extLst>
          </p:cNvPr>
          <p:cNvSpPr/>
          <p:nvPr/>
        </p:nvSpPr>
        <p:spPr>
          <a:xfrm>
            <a:off x="-1" y="4737328"/>
            <a:ext cx="5734051" cy="1849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3:1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There was a man named Nicodemus …</a:t>
            </a:r>
          </a:p>
          <a:p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56636-1E1D-6423-0FA8-6DF62C744D17}"/>
              </a:ext>
            </a:extLst>
          </p:cNvPr>
          <p:cNvSpPr txBox="1">
            <a:spLocks/>
          </p:cNvSpPr>
          <p:nvPr/>
        </p:nvSpPr>
        <p:spPr bwMode="auto">
          <a:xfrm>
            <a:off x="8077200" y="3689498"/>
            <a:ext cx="3870252" cy="296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J O H N   </a:t>
            </a:r>
          </a:p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3:1-21</a:t>
            </a:r>
          </a:p>
        </p:txBody>
      </p:sp>
    </p:spTree>
    <p:extLst>
      <p:ext uri="{BB962C8B-B14F-4D97-AF65-F5344CB8AC3E}">
        <p14:creationId xmlns:p14="http://schemas.microsoft.com/office/powerpoint/2010/main" val="1588188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5A981-91AA-7A47-9975-8326D64D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354455AA-DA8C-D2D1-82AD-ACDB6C328334}"/>
              </a:ext>
            </a:extLst>
          </p:cNvPr>
          <p:cNvSpPr/>
          <p:nvPr/>
        </p:nvSpPr>
        <p:spPr>
          <a:xfrm>
            <a:off x="8241631" y="1138671"/>
            <a:ext cx="3633538" cy="1311999"/>
          </a:xfrm>
          <a:prstGeom prst="wedgeRoundRectCallout">
            <a:avLst>
              <a:gd name="adj1" fmla="val 58784"/>
              <a:gd name="adj2" fmla="val 739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3:9 </a:t>
            </a:r>
            <a:r>
              <a:rPr lang="en-US" sz="3200" dirty="0">
                <a:solidFill>
                  <a:schemeClr val="tx1"/>
                </a:solidFill>
              </a:rPr>
              <a:t>“How are these things possible?” 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18DE0BC3-EC4C-7D58-A722-9D59197CB449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426D8-DD97-6352-C586-295BDCE24C18}"/>
              </a:ext>
            </a:extLst>
          </p:cNvPr>
          <p:cNvSpPr/>
          <p:nvPr/>
        </p:nvSpPr>
        <p:spPr>
          <a:xfrm>
            <a:off x="7841887" y="5875024"/>
            <a:ext cx="4098760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3:9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Nicodemus asked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1DB62-3724-DFA7-8193-BB2635B51072}"/>
              </a:ext>
            </a:extLst>
          </p:cNvPr>
          <p:cNvSpPr/>
          <p:nvPr/>
        </p:nvSpPr>
        <p:spPr>
          <a:xfrm>
            <a:off x="306323" y="5875023"/>
            <a:ext cx="3363307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3:10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6686F19-C3FB-FBEE-4A12-FF6C46BF2947}"/>
              </a:ext>
            </a:extLst>
          </p:cNvPr>
          <p:cNvSpPr/>
          <p:nvPr/>
        </p:nvSpPr>
        <p:spPr>
          <a:xfrm>
            <a:off x="176462" y="3014369"/>
            <a:ext cx="11764185" cy="2607592"/>
          </a:xfrm>
          <a:prstGeom prst="wedgeRoundRectCallout">
            <a:avLst>
              <a:gd name="adj1" fmla="val -54347"/>
              <a:gd name="adj2" fmla="val 637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3:10 </a:t>
            </a:r>
            <a:r>
              <a:rPr lang="en-US" sz="3200" dirty="0">
                <a:solidFill>
                  <a:schemeClr val="tx1"/>
                </a:solidFill>
              </a:rPr>
              <a:t>Jesus replied, “You are a respected Jewish teacher, and yet you don’t understand these things? </a:t>
            </a:r>
            <a:r>
              <a:rPr lang="en-US" sz="3200" b="1" baseline="30000" dirty="0">
                <a:solidFill>
                  <a:schemeClr val="tx1"/>
                </a:solidFill>
              </a:rPr>
              <a:t>11 </a:t>
            </a:r>
            <a:r>
              <a:rPr lang="en-US" sz="3200" dirty="0">
                <a:solidFill>
                  <a:schemeClr val="tx1"/>
                </a:solidFill>
              </a:rPr>
              <a:t>I assure you, we tell you what we know and have seen, and yet </a:t>
            </a:r>
            <a:r>
              <a:rPr lang="en-US" sz="3100" b="1" u="sng" dirty="0">
                <a:solidFill>
                  <a:srgbClr val="002060"/>
                </a:solidFill>
              </a:rPr>
              <a:t>you won’t believe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our testimony. </a:t>
            </a:r>
            <a:r>
              <a:rPr lang="en-US" sz="3200" b="1" baseline="30000" dirty="0">
                <a:solidFill>
                  <a:schemeClr val="tx1"/>
                </a:solidFill>
              </a:rPr>
              <a:t>12 </a:t>
            </a:r>
            <a:r>
              <a:rPr lang="en-US" sz="3200" dirty="0">
                <a:solidFill>
                  <a:schemeClr val="tx1"/>
                </a:solidFill>
              </a:rPr>
              <a:t>But if you don’t believe me when I tell you about earthly things, how can you possibly believe if I tell you about heavenly things? 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67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EFD5782-A377-485E-89FC-684133CDC6A0}"/>
              </a:ext>
            </a:extLst>
          </p:cNvPr>
          <p:cNvSpPr/>
          <p:nvPr/>
        </p:nvSpPr>
        <p:spPr>
          <a:xfrm>
            <a:off x="9803161" y="3974374"/>
            <a:ext cx="2198355" cy="679938"/>
          </a:xfrm>
          <a:prstGeom prst="wedgeRectCallout">
            <a:avLst>
              <a:gd name="adj1" fmla="val -32890"/>
              <a:gd name="adj2" fmla="val 140661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Numbers 21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62DD452-9B24-4F6A-836F-6F641E02D9B4}"/>
              </a:ext>
            </a:extLst>
          </p:cNvPr>
          <p:cNvSpPr/>
          <p:nvPr/>
        </p:nvSpPr>
        <p:spPr>
          <a:xfrm>
            <a:off x="190484" y="4099455"/>
            <a:ext cx="1821450" cy="587932"/>
          </a:xfrm>
          <a:prstGeom prst="wedgeRectCallout">
            <a:avLst>
              <a:gd name="adj1" fmla="val 81812"/>
              <a:gd name="adj2" fmla="val 52525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Daniel 7</a:t>
            </a:r>
          </a:p>
        </p:txBody>
      </p:sp>
    </p:spTree>
    <p:extLst>
      <p:ext uri="{BB962C8B-B14F-4D97-AF65-F5344CB8AC3E}">
        <p14:creationId xmlns:p14="http://schemas.microsoft.com/office/powerpoint/2010/main" val="19638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</a:t>
            </a:r>
            <a:r>
              <a:rPr lang="en-US" sz="3200" b="1" u="sng" dirty="0">
                <a:solidFill>
                  <a:srgbClr val="002060"/>
                </a:solidFill>
              </a:rPr>
              <a:t>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</a:t>
            </a:r>
            <a:r>
              <a:rPr lang="en-US" sz="3000" b="1" u="sng" dirty="0"/>
              <a:t>behold</a:t>
            </a:r>
            <a:r>
              <a:rPr lang="en-US" sz="3000" dirty="0"/>
              <a:t>, with the clouds of heaven One like a Son of Man was coming,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His dominion is an everlasting dominion Which will not pass away;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28070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</a:t>
            </a:r>
            <a:r>
              <a:rPr lang="en-US" sz="3200" b="1" u="sng" dirty="0">
                <a:solidFill>
                  <a:srgbClr val="002060"/>
                </a:solidFill>
              </a:rPr>
              <a:t>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</a:t>
            </a:r>
            <a:r>
              <a:rPr lang="en-US" sz="3000" b="1" u="sng" dirty="0"/>
              <a:t>with the clouds of heaven One like a Son of Man was coming</a:t>
            </a:r>
            <a:r>
              <a:rPr lang="en-US" sz="3000" dirty="0"/>
              <a:t>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His dominion is an everlasting dominion Which will not pass away;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2668399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</a:t>
            </a:r>
            <a:r>
              <a:rPr lang="en-US" sz="3200" b="1" u="sng" dirty="0">
                <a:solidFill>
                  <a:srgbClr val="002060"/>
                </a:solidFill>
              </a:rPr>
              <a:t>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with the clouds of heaven One like a Son of Man was coming, </a:t>
            </a:r>
            <a:r>
              <a:rPr lang="en-US" sz="2900" dirty="0"/>
              <a:t>And He came up to the Ancient of Days And was presented before Him</a:t>
            </a:r>
            <a:r>
              <a:rPr lang="en-US" sz="3000" dirty="0"/>
              <a:t>.  </a:t>
            </a:r>
            <a:r>
              <a:rPr lang="en-US" sz="3000" b="1" baseline="30000" dirty="0"/>
              <a:t>14</a:t>
            </a:r>
            <a:r>
              <a:rPr lang="en-US" sz="3000" dirty="0"/>
              <a:t> </a:t>
            </a:r>
            <a:r>
              <a:rPr lang="en-US" sz="3000" b="1" u="sng" dirty="0"/>
              <a:t>And to Him was given dominion, Glory and a kingdom, That all the peoples, nations and men of every language Might serve Him</a:t>
            </a:r>
            <a:r>
              <a:rPr lang="en-US" sz="3000" dirty="0"/>
              <a:t>.  His dominion is an everlasting dominion Which will not pass away;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3723813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</a:t>
            </a:r>
            <a:r>
              <a:rPr lang="en-US" sz="3200" b="1" u="sng" dirty="0">
                <a:solidFill>
                  <a:srgbClr val="002060"/>
                </a:solidFill>
              </a:rPr>
              <a:t>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AA0A873D-230F-4D2E-9A6E-C774486D6CE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with the clouds of heaven One like a Son of Man was coming,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</a:t>
            </a:r>
            <a:r>
              <a:rPr lang="en-US" sz="2900" b="1" u="sng" dirty="0"/>
              <a:t>His dominion is an everlasting dominion Which will not pass away</a:t>
            </a:r>
            <a:r>
              <a:rPr lang="en-US" sz="3000" dirty="0"/>
              <a:t>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35106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with the clouds of heaven One like a Son of Man was coming,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</a:t>
            </a:r>
            <a:r>
              <a:rPr lang="en-US" sz="2900" b="1" u="sng" dirty="0"/>
              <a:t>His dominion is an everlasting dominion Which will not pass away</a:t>
            </a:r>
            <a:r>
              <a:rPr lang="en-US" sz="3000" dirty="0"/>
              <a:t>; And His kingdom is one Which will not be destroyed. 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AB0AFCD-1005-4999-9467-B556E70698DE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BE1AE480-ECAD-41E7-98D4-33CEBC0525D5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100" b="1" u="sng" dirty="0">
                <a:solidFill>
                  <a:srgbClr val="002060"/>
                </a:solidFill>
              </a:rPr>
              <a:t>No one has ever gone to heaven and returned</a:t>
            </a:r>
            <a:r>
              <a:rPr lang="en-US" sz="3200" dirty="0">
                <a:solidFill>
                  <a:schemeClr val="tx1"/>
                </a:solidFill>
              </a:rPr>
              <a:t>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02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</a:t>
            </a:r>
            <a:r>
              <a:rPr lang="en-US" sz="3200" baseline="30000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</a:t>
            </a:r>
            <a:r>
              <a:rPr lang="en-US" sz="3200" b="1" u="sng" dirty="0">
                <a:solidFill>
                  <a:srgbClr val="002060"/>
                </a:solidFill>
              </a:rPr>
              <a:t>But the 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has come down from heaven</a:t>
            </a:r>
            <a:r>
              <a:rPr lang="en-US" sz="3200" dirty="0">
                <a:solidFill>
                  <a:schemeClr val="tx1"/>
                </a:solidFill>
              </a:rPr>
              <a:t>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2EC21B2-4C8D-4AAB-8A2B-1F27492FE25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62F33-D987-452F-B860-C580AAF85B01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with the clouds of heaven One like a Son of Man was coming,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</a:t>
            </a:r>
            <a:r>
              <a:rPr lang="en-US" sz="2900" b="1" u="sng" dirty="0"/>
              <a:t>His dominion is an everlasting dominion Which will not pass away</a:t>
            </a:r>
            <a:r>
              <a:rPr lang="en-US" sz="3000" dirty="0"/>
              <a:t>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3695605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b="1" u="sng" dirty="0">
                <a:solidFill>
                  <a:srgbClr val="002060"/>
                </a:solidFill>
              </a:rPr>
              <a:t>And as Moses lifted up the bronze snake on a pole in the wilderness</a:t>
            </a:r>
            <a:r>
              <a:rPr lang="en-US" sz="3200" dirty="0">
                <a:solidFill>
                  <a:schemeClr val="tx1"/>
                </a:solidFill>
              </a:rPr>
              <a:t>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2EC21B2-4C8D-4AAB-8A2B-1F27492FE25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</p:spTree>
    <p:extLst>
      <p:ext uri="{BB962C8B-B14F-4D97-AF65-F5344CB8AC3E}">
        <p14:creationId xmlns:p14="http://schemas.microsoft.com/office/powerpoint/2010/main" val="3830128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b="1" u="sng" dirty="0">
                <a:solidFill>
                  <a:srgbClr val="002060"/>
                </a:solidFill>
              </a:rPr>
              <a:t>And as Moses lifted up the bronze snake on a pole in the wilderness</a:t>
            </a:r>
            <a:r>
              <a:rPr lang="en-US" sz="3200" dirty="0">
                <a:solidFill>
                  <a:schemeClr val="tx1"/>
                </a:solidFill>
              </a:rPr>
              <a:t>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2EC21B2-4C8D-4AAB-8A2B-1F27492FE25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03879CD-72F4-4B23-A065-F4997C1A88E9}"/>
              </a:ext>
            </a:extLst>
          </p:cNvPr>
          <p:cNvSpPr/>
          <p:nvPr/>
        </p:nvSpPr>
        <p:spPr>
          <a:xfrm>
            <a:off x="1570183" y="2356097"/>
            <a:ext cx="9051634" cy="743883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snakes are a symbol of God’s judgement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7B989744-1090-4646-9D79-32F02E298C4E}"/>
              </a:ext>
            </a:extLst>
          </p:cNvPr>
          <p:cNvSpPr/>
          <p:nvPr/>
        </p:nvSpPr>
        <p:spPr>
          <a:xfrm>
            <a:off x="1267405" y="3328436"/>
            <a:ext cx="9657190" cy="743883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bronze serpent is a symbol of God’s salvation</a:t>
            </a:r>
          </a:p>
        </p:txBody>
      </p:sp>
    </p:spTree>
    <p:extLst>
      <p:ext uri="{BB962C8B-B14F-4D97-AF65-F5344CB8AC3E}">
        <p14:creationId xmlns:p14="http://schemas.microsoft.com/office/powerpoint/2010/main" val="12568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6429B2-5551-428D-A6BC-967E904BC04D}"/>
              </a:ext>
            </a:extLst>
          </p:cNvPr>
          <p:cNvSpPr txBox="1"/>
          <p:nvPr/>
        </p:nvSpPr>
        <p:spPr>
          <a:xfrm>
            <a:off x="7631724" y="5482421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3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71"/>
            <a:ext cx="5734051" cy="685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2:23 </a:t>
            </a:r>
            <a:r>
              <a:rPr lang="en-US" sz="3200" dirty="0">
                <a:solidFill>
                  <a:schemeClr val="tx1"/>
                </a:solidFill>
              </a:rPr>
              <a:t>Because of the miraculous signs Jesus did in Jerusalem at the Passover celebration, many began to trust in him. </a:t>
            </a:r>
            <a:r>
              <a:rPr lang="en-US" sz="3200" b="1" baseline="30000" dirty="0">
                <a:solidFill>
                  <a:schemeClr val="tx1"/>
                </a:solidFill>
              </a:rPr>
              <a:t>24 </a:t>
            </a:r>
            <a:r>
              <a:rPr lang="en-US" sz="3200" dirty="0">
                <a:solidFill>
                  <a:schemeClr val="tx1"/>
                </a:solidFill>
              </a:rPr>
              <a:t>But Jesus didn’t trust them, because he knew all about people. </a:t>
            </a:r>
            <a:r>
              <a:rPr lang="en-US" sz="3200" b="1" baseline="30000" dirty="0">
                <a:solidFill>
                  <a:schemeClr val="tx1"/>
                </a:solidFill>
              </a:rPr>
              <a:t>25 </a:t>
            </a:r>
            <a:r>
              <a:rPr lang="en-US" sz="3200" dirty="0">
                <a:solidFill>
                  <a:schemeClr val="tx1"/>
                </a:solidFill>
              </a:rPr>
              <a:t>No one needed to tell him about human nature, for he knew what was in each person’s heart.</a:t>
            </a: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F7F0D-E19C-4DAD-84F2-0BEC4602943B}"/>
              </a:ext>
            </a:extLst>
          </p:cNvPr>
          <p:cNvSpPr/>
          <p:nvPr/>
        </p:nvSpPr>
        <p:spPr>
          <a:xfrm>
            <a:off x="-1" y="4737328"/>
            <a:ext cx="5734051" cy="1849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3:1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There was a man named Nicodemus, a Jewish religious leader who was </a:t>
            </a:r>
            <a:r>
              <a:rPr lang="en-US" sz="3200" b="1" u="sng" dirty="0">
                <a:solidFill>
                  <a:srgbClr val="002060"/>
                </a:solidFill>
              </a:rPr>
              <a:t>a Pharisee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7359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b="1" u="sng" dirty="0">
                <a:solidFill>
                  <a:srgbClr val="002060"/>
                </a:solidFill>
              </a:rPr>
              <a:t>And as Moses lifted up the bronze snake on a pole in the wilderness</a:t>
            </a:r>
            <a:r>
              <a:rPr lang="en-US" sz="3200" dirty="0">
                <a:solidFill>
                  <a:schemeClr val="tx1"/>
                </a:solidFill>
              </a:rPr>
              <a:t>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2EC21B2-4C8D-4AAB-8A2B-1F27492FE25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1E4C399C-4DFC-487D-A9FF-ED07646B8856}"/>
              </a:ext>
            </a:extLst>
          </p:cNvPr>
          <p:cNvSpPr/>
          <p:nvPr/>
        </p:nvSpPr>
        <p:spPr>
          <a:xfrm>
            <a:off x="1367701" y="2328770"/>
            <a:ext cx="9456597" cy="868648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Jesus is saying, “You need saved, Nicodemus.”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4116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31572F6-0B86-41AF-864B-F4ECB1825B7A}"/>
              </a:ext>
            </a:extLst>
          </p:cNvPr>
          <p:cNvSpPr/>
          <p:nvPr/>
        </p:nvSpPr>
        <p:spPr>
          <a:xfrm>
            <a:off x="1367701" y="2328770"/>
            <a:ext cx="9456597" cy="868648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Jesus is saying, “You need saved, Nicodemus.”</a:t>
            </a:r>
            <a:endParaRPr lang="en-US" sz="7200" b="1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12A33A46-B444-4C52-8ACF-7CE35A24A2FB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F2DA0E53-0C25-4E6B-8AA6-1898935F034D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</a:t>
            </a:r>
            <a:r>
              <a:rPr lang="en-US" sz="3200" b="1" u="sng" dirty="0">
                <a:solidFill>
                  <a:srgbClr val="002060"/>
                </a:solidFill>
              </a:rPr>
              <a:t>so the Son of Man must be lifted up</a:t>
            </a:r>
            <a:r>
              <a:rPr lang="en-US" sz="3200" dirty="0">
                <a:solidFill>
                  <a:schemeClr val="tx1"/>
                </a:solidFill>
              </a:rPr>
              <a:t>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01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31572F6-0B86-41AF-864B-F4ECB1825B7A}"/>
              </a:ext>
            </a:extLst>
          </p:cNvPr>
          <p:cNvSpPr/>
          <p:nvPr/>
        </p:nvSpPr>
        <p:spPr>
          <a:xfrm>
            <a:off x="1367701" y="2328770"/>
            <a:ext cx="9456597" cy="868648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Jesus is saying, “You need saved, Nicodemus.”</a:t>
            </a:r>
            <a:endParaRPr lang="en-US" sz="7200" b="1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12A33A46-B444-4C52-8ACF-7CE35A24A2FB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56D42E96-44A8-457D-B8C2-A5D45D09D165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have eternal life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0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2EC21B2-4C8D-4AAB-8A2B-1F27492FE253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All people are under God’s Judgement, but God has provided a way for salvation</a:t>
            </a:r>
            <a:endParaRPr lang="en-US" sz="7200" b="1" dirty="0"/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67DC3E3B-7B40-47DE-B810-B74400C6AD99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have eternal life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have eternal life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2EC21B2-4C8D-4AAB-8A2B-1F27492FE253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All people are under God’s Judgement, but God has provided a way for salvation</a:t>
            </a:r>
            <a:endParaRPr lang="en-US" sz="7200" b="1" dirty="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C4A8833-73DE-48A9-9E7C-CBE622CB31B5}"/>
              </a:ext>
            </a:extLst>
          </p:cNvPr>
          <p:cNvSpPr/>
          <p:nvPr/>
        </p:nvSpPr>
        <p:spPr>
          <a:xfrm>
            <a:off x="1031630" y="1757870"/>
            <a:ext cx="10128739" cy="86864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Salvation by grace through faith apart from works </a:t>
            </a:r>
            <a:endParaRPr lang="en-US" sz="7200" b="1" dirty="0"/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C17459D2-EEE8-434A-B77D-C89BFC4E758A}"/>
              </a:ext>
            </a:extLst>
          </p:cNvPr>
          <p:cNvSpPr/>
          <p:nvPr/>
        </p:nvSpPr>
        <p:spPr>
          <a:xfrm>
            <a:off x="176462" y="3143279"/>
            <a:ext cx="11738873" cy="868648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“You can’t save yourself, but you can entrust yourself to me”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014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2EC21B2-4C8D-4AAB-8A2B-1F27492FE253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All people are under God’s Judgement, but God has provided a way for salvation</a:t>
            </a:r>
            <a:endParaRPr lang="en-US" sz="7200" b="1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90C9714-E3B4-413C-8309-5B2F23DFDCF6}"/>
              </a:ext>
            </a:extLst>
          </p:cNvPr>
          <p:cNvSpPr/>
          <p:nvPr/>
        </p:nvSpPr>
        <p:spPr>
          <a:xfrm>
            <a:off x="1915025" y="1641489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Salvation by faith by grace through faith apart from works </a:t>
            </a:r>
            <a:endParaRPr lang="en-US" sz="7200" b="1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have eternal life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have eternal life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“For this is how God loved the world: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</p:spTree>
    <p:extLst>
      <p:ext uri="{BB962C8B-B14F-4D97-AF65-F5344CB8AC3E}">
        <p14:creationId xmlns:p14="http://schemas.microsoft.com/office/powerpoint/2010/main" val="12216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For this is how God loved the world</a:t>
            </a:r>
            <a:r>
              <a:rPr lang="en-US" sz="3200" dirty="0">
                <a:solidFill>
                  <a:schemeClr val="tx1"/>
                </a:solidFill>
              </a:rPr>
              <a:t>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</p:spTree>
    <p:extLst>
      <p:ext uri="{BB962C8B-B14F-4D97-AF65-F5344CB8AC3E}">
        <p14:creationId xmlns:p14="http://schemas.microsoft.com/office/powerpoint/2010/main" val="23125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“For this is how God loved the world: </a:t>
            </a:r>
            <a:r>
              <a:rPr lang="en-US" sz="3200" b="1" u="sng" dirty="0">
                <a:solidFill>
                  <a:srgbClr val="002060"/>
                </a:solidFill>
              </a:rPr>
              <a:t>He gave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his one and only Son</a:t>
            </a:r>
            <a:r>
              <a:rPr lang="en-US" sz="3200" dirty="0">
                <a:solidFill>
                  <a:schemeClr val="tx1"/>
                </a:solidFill>
              </a:rPr>
              <a:t>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</p:spTree>
    <p:extLst>
      <p:ext uri="{BB962C8B-B14F-4D97-AF65-F5344CB8AC3E}">
        <p14:creationId xmlns:p14="http://schemas.microsoft.com/office/powerpoint/2010/main" val="99561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6429B2-5551-428D-A6BC-967E904BC04D}"/>
              </a:ext>
            </a:extLst>
          </p:cNvPr>
          <p:cNvSpPr txBox="1"/>
          <p:nvPr/>
        </p:nvSpPr>
        <p:spPr>
          <a:xfrm>
            <a:off x="7631724" y="5482421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3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71"/>
            <a:ext cx="5734051" cy="685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2:23 </a:t>
            </a:r>
            <a:r>
              <a:rPr lang="en-US" sz="3200" dirty="0">
                <a:solidFill>
                  <a:schemeClr val="tx1"/>
                </a:solidFill>
              </a:rPr>
              <a:t>Because of the miraculous signs Jesus did in Jerusalem at the Passover celebration, many began to trust in him. </a:t>
            </a:r>
            <a:r>
              <a:rPr lang="en-US" sz="3200" b="1" baseline="30000" dirty="0">
                <a:solidFill>
                  <a:schemeClr val="tx1"/>
                </a:solidFill>
              </a:rPr>
              <a:t>24 </a:t>
            </a:r>
            <a:r>
              <a:rPr lang="en-US" sz="3200" dirty="0">
                <a:solidFill>
                  <a:schemeClr val="tx1"/>
                </a:solidFill>
              </a:rPr>
              <a:t>But Jesus didn’t trust them, because he knew all about people. </a:t>
            </a:r>
            <a:r>
              <a:rPr lang="en-US" sz="3200" b="1" baseline="30000" dirty="0">
                <a:solidFill>
                  <a:schemeClr val="tx1"/>
                </a:solidFill>
              </a:rPr>
              <a:t>25 </a:t>
            </a:r>
            <a:r>
              <a:rPr lang="en-US" sz="3200" dirty="0">
                <a:solidFill>
                  <a:schemeClr val="tx1"/>
                </a:solidFill>
              </a:rPr>
              <a:t>No one needed to tell him about human nature, for he knew what was in each person’s heart.</a:t>
            </a: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F7F0D-E19C-4DAD-84F2-0BEC4602943B}"/>
              </a:ext>
            </a:extLst>
          </p:cNvPr>
          <p:cNvSpPr/>
          <p:nvPr/>
        </p:nvSpPr>
        <p:spPr>
          <a:xfrm>
            <a:off x="-1" y="4737328"/>
            <a:ext cx="5734051" cy="1849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3:1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There was a man named Nicodemus, a </a:t>
            </a:r>
            <a:r>
              <a:rPr lang="en-US" sz="3200" b="1" u="sng" dirty="0">
                <a:solidFill>
                  <a:srgbClr val="002060"/>
                </a:solidFill>
              </a:rPr>
              <a:t>Jewish religious leader</a:t>
            </a:r>
            <a:r>
              <a:rPr lang="en-US" sz="3200" dirty="0">
                <a:solidFill>
                  <a:schemeClr val="tx1"/>
                </a:solidFill>
              </a:rPr>
              <a:t> who was a Pharisee.</a:t>
            </a:r>
          </a:p>
          <a:p>
            <a:endParaRPr lang="en-US" sz="36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D277CF7-7459-4183-B22D-29BAE24BFD17}"/>
              </a:ext>
            </a:extLst>
          </p:cNvPr>
          <p:cNvSpPr/>
          <p:nvPr/>
        </p:nvSpPr>
        <p:spPr>
          <a:xfrm>
            <a:off x="228600" y="3937226"/>
            <a:ext cx="3905250" cy="800100"/>
          </a:xfrm>
          <a:prstGeom prst="wedgeRectCallout">
            <a:avLst>
              <a:gd name="adj1" fmla="val -33516"/>
              <a:gd name="adj2" fmla="val 172024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Archon</a:t>
            </a:r>
            <a:r>
              <a:rPr lang="en-US" sz="3600" dirty="0"/>
              <a:t>: </a:t>
            </a:r>
            <a:r>
              <a:rPr lang="en-US" sz="3600" i="1" dirty="0"/>
              <a:t>ruler, chief </a:t>
            </a:r>
          </a:p>
        </p:txBody>
      </p:sp>
    </p:spTree>
    <p:extLst>
      <p:ext uri="{BB962C8B-B14F-4D97-AF65-F5344CB8AC3E}">
        <p14:creationId xmlns:p14="http://schemas.microsoft.com/office/powerpoint/2010/main" val="21876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“For this is how God loved the world: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not perish but have eternal life</a:t>
            </a:r>
            <a:r>
              <a:rPr lang="en-US" sz="3200" dirty="0">
                <a:solidFill>
                  <a:schemeClr val="tx1"/>
                </a:solidFill>
              </a:rPr>
              <a:t>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C33C993-5043-42E1-AFC3-A4AB628D7B9C}"/>
              </a:ext>
            </a:extLst>
          </p:cNvPr>
          <p:cNvSpPr/>
          <p:nvPr/>
        </p:nvSpPr>
        <p:spPr>
          <a:xfrm>
            <a:off x="528802" y="1639414"/>
            <a:ext cx="7655496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God does not want anyone to perish!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D216481-D878-4420-92EA-B617E8BDE1C0}"/>
              </a:ext>
            </a:extLst>
          </p:cNvPr>
          <p:cNvSpPr/>
          <p:nvPr/>
        </p:nvSpPr>
        <p:spPr>
          <a:xfrm>
            <a:off x="2168383" y="2540205"/>
            <a:ext cx="7855234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He wants us to be with Him forever</a:t>
            </a:r>
          </a:p>
        </p:txBody>
      </p:sp>
    </p:spTree>
    <p:extLst>
      <p:ext uri="{BB962C8B-B14F-4D97-AF65-F5344CB8AC3E}">
        <p14:creationId xmlns:p14="http://schemas.microsoft.com/office/powerpoint/2010/main" val="21325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“For this is how God loved the world: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God sent his Son into the world not to judge the world, but to save the world through him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CB935F0D-4DB0-4C38-A4F5-EE2FC86E8D72}"/>
              </a:ext>
            </a:extLst>
          </p:cNvPr>
          <p:cNvSpPr/>
          <p:nvPr/>
        </p:nvSpPr>
        <p:spPr>
          <a:xfrm>
            <a:off x="528802" y="1639414"/>
            <a:ext cx="7655496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God does not want anyone to perish!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4FC29F1-E053-4DD0-BF6F-53DDECCA7FFD}"/>
              </a:ext>
            </a:extLst>
          </p:cNvPr>
          <p:cNvSpPr/>
          <p:nvPr/>
        </p:nvSpPr>
        <p:spPr>
          <a:xfrm>
            <a:off x="2168383" y="2540205"/>
            <a:ext cx="7855234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He wants us to be with Him forever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03A67BE8-AA16-4897-8D6C-7BD6CFD4EE97}"/>
              </a:ext>
            </a:extLst>
          </p:cNvPr>
          <p:cNvSpPr/>
          <p:nvPr/>
        </p:nvSpPr>
        <p:spPr>
          <a:xfrm>
            <a:off x="869495" y="3534717"/>
            <a:ext cx="10868513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And he has made that possible at great personal cost</a:t>
            </a:r>
          </a:p>
        </p:txBody>
      </p:sp>
    </p:spTree>
    <p:extLst>
      <p:ext uri="{BB962C8B-B14F-4D97-AF65-F5344CB8AC3E}">
        <p14:creationId xmlns:p14="http://schemas.microsoft.com/office/powerpoint/2010/main" val="24900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13067B7-B88C-48C3-A572-F78B1F7FE67F}"/>
              </a:ext>
            </a:extLst>
          </p:cNvPr>
          <p:cNvSpPr/>
          <p:nvPr/>
        </p:nvSpPr>
        <p:spPr>
          <a:xfrm>
            <a:off x="515834" y="2001942"/>
            <a:ext cx="11416364" cy="1080295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When we put our faith in Christ, we pass out of judgement</a:t>
            </a:r>
            <a:endParaRPr lang="en-US" sz="3600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5120640"/>
            <a:ext cx="12015538" cy="160155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3:18 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There is no judgment against anyone who believes in him.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But anyone who does not believe in him has already been judged for not believing in God’s one and only Son. </a:t>
            </a:r>
          </a:p>
        </p:txBody>
      </p:sp>
    </p:spTree>
    <p:extLst>
      <p:ext uri="{BB962C8B-B14F-4D97-AF65-F5344CB8AC3E}">
        <p14:creationId xmlns:p14="http://schemas.microsoft.com/office/powerpoint/2010/main" val="33845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5120640"/>
            <a:ext cx="12015538" cy="160155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3:18 </a:t>
            </a:r>
            <a:r>
              <a:rPr lang="en-US" sz="3200" dirty="0">
                <a:solidFill>
                  <a:schemeClr val="tx1"/>
                </a:solidFill>
              </a:rPr>
              <a:t>“There is no judgment against anyone who believes in him. </a:t>
            </a:r>
            <a:r>
              <a:rPr lang="en-US" sz="3200" b="1" u="sng" dirty="0">
                <a:solidFill>
                  <a:srgbClr val="002060"/>
                </a:solidFill>
              </a:rPr>
              <a:t>But anyone who does not believe in him has already been judged for not believing in God’s one and only Son. 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2D7EA3DA-B5E9-4FBF-AAED-4A63D7960C12}"/>
              </a:ext>
            </a:extLst>
          </p:cNvPr>
          <p:cNvSpPr/>
          <p:nvPr/>
        </p:nvSpPr>
        <p:spPr>
          <a:xfrm>
            <a:off x="515834" y="2001942"/>
            <a:ext cx="11416364" cy="1080295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When we put our faith in Christ, we pass out of judgement</a:t>
            </a:r>
            <a:endParaRPr lang="en-US" sz="3600" dirty="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C7A7BE4-D5CC-48FC-B7B0-044AF3D15BFA}"/>
              </a:ext>
            </a:extLst>
          </p:cNvPr>
          <p:cNvSpPr/>
          <p:nvPr/>
        </p:nvSpPr>
        <p:spPr>
          <a:xfrm>
            <a:off x="515834" y="3483542"/>
            <a:ext cx="11416364" cy="1235792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But if we refuse his offer of mercy, we choose to remain under his judgement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09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206240"/>
            <a:ext cx="12015538" cy="2515952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baseline="30000" dirty="0">
                <a:solidFill>
                  <a:schemeClr val="tx1"/>
                </a:solidFill>
              </a:rPr>
              <a:t>3:19 </a:t>
            </a:r>
            <a:r>
              <a:rPr lang="en-US" sz="3000" dirty="0">
                <a:solidFill>
                  <a:schemeClr val="tx1"/>
                </a:solidFill>
              </a:rPr>
              <a:t>And the judgment is based on this fact: God’s light came into the world, but people loved the darkness more than the light, for their actions were evil. </a:t>
            </a:r>
            <a:r>
              <a:rPr lang="en-US" sz="3000" b="1" baseline="30000" dirty="0">
                <a:solidFill>
                  <a:schemeClr val="tx1"/>
                </a:solidFill>
              </a:rPr>
              <a:t>20 </a:t>
            </a:r>
            <a:r>
              <a:rPr lang="en-US" sz="3000" dirty="0">
                <a:solidFill>
                  <a:schemeClr val="tx1"/>
                </a:solidFill>
              </a:rPr>
              <a:t>All who do evil hate the light and refuse to go near it for fear their sins will be exposed. </a:t>
            </a:r>
            <a:r>
              <a:rPr lang="en-US" sz="3000" b="1" baseline="30000" dirty="0">
                <a:solidFill>
                  <a:schemeClr val="tx1"/>
                </a:solidFill>
              </a:rPr>
              <a:t>21 </a:t>
            </a:r>
            <a:r>
              <a:rPr lang="en-US" sz="3000" dirty="0">
                <a:solidFill>
                  <a:schemeClr val="tx1"/>
                </a:solidFill>
              </a:rPr>
              <a:t>But those who do what is right come to the light so others can see that they are doing what God wants.”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21E246D-2F0E-4828-AC57-7AE6CB73155D}"/>
              </a:ext>
            </a:extLst>
          </p:cNvPr>
          <p:cNvSpPr/>
          <p:nvPr/>
        </p:nvSpPr>
        <p:spPr>
          <a:xfrm>
            <a:off x="3741820" y="132291"/>
            <a:ext cx="8273718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Decisive and Polarizing</a:t>
            </a:r>
            <a:endParaRPr lang="en-US" sz="5400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CB5033F5-0699-4517-A12F-B9371F5E9C1B}"/>
              </a:ext>
            </a:extLst>
          </p:cNvPr>
          <p:cNvSpPr/>
          <p:nvPr/>
        </p:nvSpPr>
        <p:spPr>
          <a:xfrm>
            <a:off x="504400" y="1781463"/>
            <a:ext cx="8122519" cy="870297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Not everyone will escape judgment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93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88231" y="4206240"/>
            <a:ext cx="12015538" cy="2515952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baseline="30000" dirty="0">
                <a:solidFill>
                  <a:schemeClr val="tx1"/>
                </a:solidFill>
              </a:rPr>
              <a:t>3:19 </a:t>
            </a:r>
            <a:r>
              <a:rPr lang="en-US" sz="3000" dirty="0">
                <a:solidFill>
                  <a:schemeClr val="tx1"/>
                </a:solidFill>
              </a:rPr>
              <a:t>And the judgment is based on this fact: God’s light came into the world, but people loved the darkness more than the light, for their actions were evil. </a:t>
            </a:r>
            <a:r>
              <a:rPr lang="en-US" sz="3000" b="1" baseline="30000" dirty="0">
                <a:solidFill>
                  <a:schemeClr val="tx1"/>
                </a:solidFill>
              </a:rPr>
              <a:t>20 </a:t>
            </a:r>
            <a:r>
              <a:rPr lang="en-US" sz="3000" dirty="0">
                <a:solidFill>
                  <a:schemeClr val="tx1"/>
                </a:solidFill>
              </a:rPr>
              <a:t>All who do evil hate the light and refuse to go near it for fear their sins will be exposed. </a:t>
            </a:r>
            <a:r>
              <a:rPr lang="en-US" sz="3000" b="1" baseline="30000" dirty="0">
                <a:solidFill>
                  <a:schemeClr val="tx1"/>
                </a:solidFill>
              </a:rPr>
              <a:t>21 </a:t>
            </a:r>
            <a:r>
              <a:rPr lang="en-US" sz="3000" dirty="0">
                <a:solidFill>
                  <a:schemeClr val="tx1"/>
                </a:solidFill>
              </a:rPr>
              <a:t>But those who do what is right come to the light so others can see that they are doing what God wants.”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21E246D-2F0E-4828-AC57-7AE6CB73155D}"/>
              </a:ext>
            </a:extLst>
          </p:cNvPr>
          <p:cNvSpPr/>
          <p:nvPr/>
        </p:nvSpPr>
        <p:spPr>
          <a:xfrm>
            <a:off x="3741820" y="132291"/>
            <a:ext cx="8273718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Decisive and Polarizing</a:t>
            </a:r>
            <a:endParaRPr lang="en-US" sz="5400" dirty="0"/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912B9F24-AD6A-4947-BD93-5AB915181E7B}"/>
              </a:ext>
            </a:extLst>
          </p:cNvPr>
          <p:cNvSpPr/>
          <p:nvPr/>
        </p:nvSpPr>
        <p:spPr>
          <a:xfrm>
            <a:off x="-156410" y="1532081"/>
            <a:ext cx="7323222" cy="1389677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“… so that </a:t>
            </a:r>
            <a:r>
              <a:rPr lang="en-US" sz="3200" b="1" u="sng" dirty="0">
                <a:solidFill>
                  <a:srgbClr val="002060"/>
                </a:solidFill>
              </a:rPr>
              <a:t>everyone who believes</a:t>
            </a:r>
            <a:r>
              <a:rPr lang="en-US" sz="3200" dirty="0">
                <a:solidFill>
                  <a:schemeClr val="tx1"/>
                </a:solidFill>
              </a:rPr>
              <a:t> in him will not perish but have eternal life. 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1EC92D3-EAC5-4D74-834D-8D999E4454CA}"/>
              </a:ext>
            </a:extLst>
          </p:cNvPr>
          <p:cNvSpPr/>
          <p:nvPr/>
        </p:nvSpPr>
        <p:spPr>
          <a:xfrm>
            <a:off x="5109315" y="3123553"/>
            <a:ext cx="6682835" cy="870297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God wants to save everyone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90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4D00E3-BDD9-6ACA-EF99-7C81F9581D52}"/>
              </a:ext>
            </a:extLst>
          </p:cNvPr>
          <p:cNvSpPr/>
          <p:nvPr/>
        </p:nvSpPr>
        <p:spPr>
          <a:xfrm>
            <a:off x="774426" y="3955312"/>
            <a:ext cx="10643146" cy="2133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John 19:</a:t>
            </a:r>
            <a:r>
              <a:rPr lang="en-US" sz="3000" b="1" baseline="30000" dirty="0"/>
              <a:t>38 </a:t>
            </a:r>
            <a:r>
              <a:rPr lang="en-US" sz="3000" dirty="0"/>
              <a:t>Now after these things Joseph of Arimathea, being a disciple of Jesus, but a secret one for fear of the Jews, requested of Pilate that he might take away the body of Jesus; and Pilate granted permission. So he came and took away His body. </a:t>
            </a:r>
            <a:endParaRPr lang="en-US" sz="3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7C62C-BFD7-68FF-07F5-893C65DAA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7D63D2-5ABA-8293-1FB3-F1B370F52DF9}"/>
              </a:ext>
            </a:extLst>
          </p:cNvPr>
          <p:cNvSpPr/>
          <p:nvPr/>
        </p:nvSpPr>
        <p:spPr>
          <a:xfrm>
            <a:off x="680530" y="3987209"/>
            <a:ext cx="11142876" cy="20802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John 19:</a:t>
            </a:r>
            <a:r>
              <a:rPr lang="en-US" sz="3000" b="1" baseline="30000" dirty="0"/>
              <a:t>39 </a:t>
            </a:r>
            <a:r>
              <a:rPr lang="en-US" sz="3000" dirty="0"/>
              <a:t>Nicodemus, who had first come to Him by night, also came, bringing a mixture of myrrh and aloes, about a hundred </a:t>
            </a:r>
            <a:r>
              <a:rPr lang="en-US" sz="3000" dirty="0" err="1"/>
              <a:t>litras</a:t>
            </a:r>
            <a:r>
              <a:rPr lang="en-US" sz="3000" dirty="0"/>
              <a:t> weight. </a:t>
            </a:r>
          </a:p>
          <a:p>
            <a:r>
              <a:rPr lang="en-US" sz="3000" b="1" baseline="30000" dirty="0"/>
              <a:t>40 </a:t>
            </a:r>
            <a:r>
              <a:rPr lang="en-US" sz="3000" dirty="0"/>
              <a:t>So they took the body of Jesus and bound it in linen wrappings with the spices, as is the burial custom of the Jews. </a:t>
            </a:r>
            <a:endParaRPr lang="en-US" sz="3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45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picture of a bench and mountains&#10;&#10;Description automatically generated">
            <a:extLst>
              <a:ext uri="{FF2B5EF4-FFF2-40B4-BE49-F238E27FC236}">
                <a16:creationId xmlns:a16="http://schemas.microsoft.com/office/drawing/2014/main" id="{0C78EA88-2746-B34B-D3EA-30A9B37AB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1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812B6C-56A0-4DA7-BDA9-111887A58C56}"/>
              </a:ext>
            </a:extLst>
          </p:cNvPr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John 3:2 </a:t>
            </a:r>
            <a:r>
              <a:rPr lang="en-US" sz="3600" b="1" u="sng" dirty="0">
                <a:solidFill>
                  <a:srgbClr val="002060"/>
                </a:solidFill>
              </a:rPr>
              <a:t>After dark </a:t>
            </a:r>
            <a:r>
              <a:rPr lang="en-US" sz="3600" dirty="0">
                <a:solidFill>
                  <a:schemeClr val="tx1"/>
                </a:solidFill>
              </a:rPr>
              <a:t>one evening, he came to speak with Jesus.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726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812B6C-56A0-4DA7-BDA9-111887A58C56}"/>
              </a:ext>
            </a:extLst>
          </p:cNvPr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John 3:2 </a:t>
            </a:r>
            <a:r>
              <a:rPr lang="en-US" sz="3600" dirty="0">
                <a:solidFill>
                  <a:schemeClr val="tx1"/>
                </a:solidFill>
              </a:rPr>
              <a:t>After dark one evening, </a:t>
            </a:r>
            <a:r>
              <a:rPr lang="en-US" sz="3600" b="1" u="sng" dirty="0">
                <a:solidFill>
                  <a:srgbClr val="002060"/>
                </a:solidFill>
              </a:rPr>
              <a:t>he came to speak with Jesus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909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55181" y="1053599"/>
            <a:ext cx="3746243" cy="2897165"/>
          </a:xfrm>
          <a:prstGeom prst="wedgeRoundRectCallout">
            <a:avLst>
              <a:gd name="adj1" fmla="val -63091"/>
              <a:gd name="adj2" fmla="val 864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3:3 </a:t>
            </a:r>
            <a:r>
              <a:rPr lang="en-US" sz="3200" dirty="0">
                <a:solidFill>
                  <a:schemeClr val="tx1"/>
                </a:solidFill>
              </a:rPr>
              <a:t>“I tell you the truth, unless you are born again,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you cannot see the Kingdom of God.”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C6181-C8F2-416E-95C0-790E8A29AA5B}"/>
              </a:ext>
            </a:extLst>
          </p:cNvPr>
          <p:cNvSpPr/>
          <p:nvPr/>
        </p:nvSpPr>
        <p:spPr>
          <a:xfrm>
            <a:off x="9590479" y="5875024"/>
            <a:ext cx="2302042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3:2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he said,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id="{5ABD921C-6736-4A04-9349-0D0236C1702C}"/>
              </a:ext>
            </a:extLst>
          </p:cNvPr>
          <p:cNvSpPr/>
          <p:nvPr/>
        </p:nvSpPr>
        <p:spPr>
          <a:xfrm>
            <a:off x="8390577" y="1938340"/>
            <a:ext cx="3721768" cy="3792743"/>
          </a:xfrm>
          <a:prstGeom prst="wedgeRoundRectCallout">
            <a:avLst>
              <a:gd name="adj1" fmla="val 53520"/>
              <a:gd name="adj2" fmla="val 566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3:2 </a:t>
            </a:r>
            <a:r>
              <a:rPr lang="en-US" sz="3200" dirty="0">
                <a:solidFill>
                  <a:schemeClr val="tx1"/>
                </a:solidFill>
              </a:rPr>
              <a:t>“we all know that God has sent you to teach us. Your miraculous signs are evidence that God is with you.”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7477E353-5018-4F62-9B53-56D21FB686D7}"/>
              </a:ext>
            </a:extLst>
          </p:cNvPr>
          <p:cNvSpPr/>
          <p:nvPr/>
        </p:nvSpPr>
        <p:spPr>
          <a:xfrm>
            <a:off x="8646373" y="982976"/>
            <a:ext cx="2302043" cy="830997"/>
          </a:xfrm>
          <a:prstGeom prst="wedgeRoundRectCallout">
            <a:avLst>
              <a:gd name="adj1" fmla="val 127077"/>
              <a:gd name="adj2" fmla="val 1285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3:2 </a:t>
            </a:r>
            <a:r>
              <a:rPr lang="en-US" sz="3200" dirty="0">
                <a:solidFill>
                  <a:schemeClr val="tx1"/>
                </a:solidFill>
              </a:rPr>
              <a:t>“Rabbi,”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14B97-CD45-4470-AA2B-26DD6D19E198}"/>
              </a:ext>
            </a:extLst>
          </p:cNvPr>
          <p:cNvSpPr/>
          <p:nvPr/>
        </p:nvSpPr>
        <p:spPr>
          <a:xfrm>
            <a:off x="306324" y="5875023"/>
            <a:ext cx="3258312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3:3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 ,</a:t>
            </a:r>
          </a:p>
        </p:txBody>
      </p:sp>
    </p:spTree>
    <p:extLst>
      <p:ext uri="{BB962C8B-B14F-4D97-AF65-F5344CB8AC3E}">
        <p14:creationId xmlns:p14="http://schemas.microsoft.com/office/powerpoint/2010/main" val="28850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B62F972-2537-405A-87E5-EE31BDE14127}"/>
              </a:ext>
            </a:extLst>
          </p:cNvPr>
          <p:cNvSpPr/>
          <p:nvPr/>
        </p:nvSpPr>
        <p:spPr>
          <a:xfrm>
            <a:off x="55181" y="1053599"/>
            <a:ext cx="3746243" cy="2897165"/>
          </a:xfrm>
          <a:prstGeom prst="wedgeRoundRectCallout">
            <a:avLst>
              <a:gd name="adj1" fmla="val -63091"/>
              <a:gd name="adj2" fmla="val 864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3:3 </a:t>
            </a:r>
            <a:r>
              <a:rPr lang="en-US" sz="3200" dirty="0">
                <a:solidFill>
                  <a:schemeClr val="tx1"/>
                </a:solidFill>
              </a:rPr>
              <a:t>“I tell you the truth, unless you are born again,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you cannot see the Kingdom of God.”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C6181-C8F2-416E-95C0-790E8A29AA5B}"/>
              </a:ext>
            </a:extLst>
          </p:cNvPr>
          <p:cNvSpPr/>
          <p:nvPr/>
        </p:nvSpPr>
        <p:spPr>
          <a:xfrm>
            <a:off x="7098631" y="5875024"/>
            <a:ext cx="4842016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3:4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Nicodemus exclaimed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7477E353-5018-4F62-9B53-56D21FB686D7}"/>
              </a:ext>
            </a:extLst>
          </p:cNvPr>
          <p:cNvSpPr/>
          <p:nvPr/>
        </p:nvSpPr>
        <p:spPr>
          <a:xfrm>
            <a:off x="8566484" y="1053599"/>
            <a:ext cx="2915199" cy="1388008"/>
          </a:xfrm>
          <a:prstGeom prst="wedgeRoundRectCallout">
            <a:avLst>
              <a:gd name="adj1" fmla="val 87456"/>
              <a:gd name="adj2" fmla="val 955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3:4 </a:t>
            </a:r>
            <a:r>
              <a:rPr lang="en-US" sz="3200" dirty="0">
                <a:solidFill>
                  <a:schemeClr val="tx1"/>
                </a:solidFill>
              </a:rPr>
              <a:t>“What do you mean?”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14B97-CD45-4470-AA2B-26DD6D19E198}"/>
              </a:ext>
            </a:extLst>
          </p:cNvPr>
          <p:cNvSpPr/>
          <p:nvPr/>
        </p:nvSpPr>
        <p:spPr>
          <a:xfrm>
            <a:off x="306324" y="5875023"/>
            <a:ext cx="3258312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3:3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 ,</a:t>
            </a:r>
          </a:p>
        </p:txBody>
      </p:sp>
    </p:spTree>
    <p:extLst>
      <p:ext uri="{BB962C8B-B14F-4D97-AF65-F5344CB8AC3E}">
        <p14:creationId xmlns:p14="http://schemas.microsoft.com/office/powerpoint/2010/main" val="7105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4886</Words>
  <Application>Microsoft Office PowerPoint</Application>
  <PresentationFormat>Widescreen</PresentationFormat>
  <Paragraphs>235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2025-02-10T15:26:19Z</dcterms:created>
  <dcterms:modified xsi:type="dcterms:W3CDTF">2025-02-10T15:26:25Z</dcterms:modified>
</cp:coreProperties>
</file>