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361" r:id="rId5"/>
    <p:sldId id="261" r:id="rId6"/>
    <p:sldId id="362" r:id="rId7"/>
    <p:sldId id="368" r:id="rId8"/>
    <p:sldId id="369" r:id="rId9"/>
    <p:sldId id="370" r:id="rId10"/>
    <p:sldId id="365" r:id="rId11"/>
    <p:sldId id="366" r:id="rId12"/>
    <p:sldId id="276" r:id="rId13"/>
    <p:sldId id="277" r:id="rId14"/>
    <p:sldId id="278" r:id="rId15"/>
    <p:sldId id="279" r:id="rId16"/>
    <p:sldId id="280" r:id="rId17"/>
    <p:sldId id="281" r:id="rId18"/>
    <p:sldId id="282" r:id="rId19"/>
    <p:sldId id="283" r:id="rId20"/>
    <p:sldId id="288" r:id="rId21"/>
    <p:sldId id="287" r:id="rId22"/>
    <p:sldId id="289" r:id="rId23"/>
    <p:sldId id="290" r:id="rId24"/>
    <p:sldId id="284" r:id="rId25"/>
    <p:sldId id="285" r:id="rId26"/>
    <p:sldId id="286" r:id="rId27"/>
    <p:sldId id="291" r:id="rId28"/>
    <p:sldId id="292" r:id="rId29"/>
    <p:sldId id="293" r:id="rId30"/>
    <p:sldId id="294" r:id="rId31"/>
    <p:sldId id="296" r:id="rId32"/>
    <p:sldId id="355" r:id="rId33"/>
    <p:sldId id="356" r:id="rId34"/>
    <p:sldId id="297" r:id="rId35"/>
    <p:sldId id="298" r:id="rId36"/>
    <p:sldId id="302" r:id="rId37"/>
    <p:sldId id="300" r:id="rId38"/>
    <p:sldId id="301" r:id="rId39"/>
    <p:sldId id="299" r:id="rId40"/>
    <p:sldId id="304" r:id="rId41"/>
    <p:sldId id="303" r:id="rId42"/>
    <p:sldId id="305" r:id="rId43"/>
    <p:sldId id="306" r:id="rId44"/>
    <p:sldId id="307" r:id="rId45"/>
    <p:sldId id="308" r:id="rId46"/>
    <p:sldId id="313" r:id="rId47"/>
    <p:sldId id="314" r:id="rId48"/>
    <p:sldId id="315" r:id="rId49"/>
    <p:sldId id="316" r:id="rId50"/>
    <p:sldId id="372" r:id="rId51"/>
    <p:sldId id="322" r:id="rId52"/>
    <p:sldId id="321" r:id="rId53"/>
    <p:sldId id="320" r:id="rId54"/>
    <p:sldId id="323" r:id="rId55"/>
    <p:sldId id="324" r:id="rId56"/>
    <p:sldId id="325" r:id="rId57"/>
    <p:sldId id="326" r:id="rId58"/>
    <p:sldId id="327" r:id="rId59"/>
    <p:sldId id="328" r:id="rId60"/>
    <p:sldId id="330" r:id="rId61"/>
    <p:sldId id="329" r:id="rId62"/>
    <p:sldId id="331" r:id="rId63"/>
    <p:sldId id="332" r:id="rId64"/>
    <p:sldId id="333" r:id="rId65"/>
    <p:sldId id="334" r:id="rId66"/>
    <p:sldId id="335" r:id="rId67"/>
    <p:sldId id="346" r:id="rId68"/>
    <p:sldId id="337" r:id="rId69"/>
    <p:sldId id="338" r:id="rId70"/>
    <p:sldId id="339" r:id="rId71"/>
    <p:sldId id="340" r:id="rId72"/>
    <p:sldId id="341" r:id="rId73"/>
    <p:sldId id="342" r:id="rId74"/>
    <p:sldId id="358" r:id="rId75"/>
    <p:sldId id="357" r:id="rId76"/>
    <p:sldId id="347" r:id="rId77"/>
    <p:sldId id="344" r:id="rId78"/>
    <p:sldId id="351" r:id="rId79"/>
    <p:sldId id="348" r:id="rId80"/>
    <p:sldId id="350" r:id="rId81"/>
    <p:sldId id="345" r:id="rId82"/>
    <p:sldId id="352" r:id="rId83"/>
    <p:sldId id="354" r:id="rId84"/>
    <p:sldId id="35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2B81A-25E9-4D8E-B5A3-74DE53FC95D2}" v="90" dt="2025-02-01T16:17:06.960"/>
    <p1510:client id="{FA334526-26E6-4B26-AF2A-C948A78F8F99}" v="581" dt="2025-02-02T15:07:23.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5/10/relationships/revisionInfo" Target="revisionInfo.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000">
                <a:latin typeface="Lao UI" panose="020B0502040204020203" pitchFamily="34" charset="0"/>
                <a:cs typeface="Lao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100" cap="all" baseline="0">
                <a:solidFill>
                  <a:srgbClr val="72DB2B"/>
                </a:solidFill>
                <a:latin typeface="Lao UI" panose="020B0502040204020203" pitchFamily="34" charset="0"/>
                <a:cs typeface="Lao UI" panose="020B0502040204020203" pitchFamily="34" charset="0"/>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p>
        </p:txBody>
      </p:sp>
    </p:spTree>
    <p:extLst>
      <p:ext uri="{BB962C8B-B14F-4D97-AF65-F5344CB8AC3E}">
        <p14:creationId xmlns:p14="http://schemas.microsoft.com/office/powerpoint/2010/main" val="145196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409597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238528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111553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solidFill>
                  <a:srgbClr val="72DB2B"/>
                </a:solidFill>
              </a:defRPr>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252822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276251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597A86E-4FC3-45EE-948C-4FEFBC33BAA8}" type="datetimeFigureOut">
              <a:rPr lang="en-US" smtClean="0"/>
              <a:pPr>
                <a:defRPr/>
              </a:pPr>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101348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36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6" y="1122363"/>
            <a:ext cx="8791575" cy="23876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1500" cap="all" baseline="0">
                <a:solidFill>
                  <a:srgbClr val="03272D"/>
                </a:solidFill>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p>
        </p:txBody>
      </p:sp>
      <p:sp>
        <p:nvSpPr>
          <p:cNvPr id="4" name="Date Placeholder 3"/>
          <p:cNvSpPr>
            <a:spLocks noGrp="1"/>
          </p:cNvSpPr>
          <p:nvPr>
            <p:ph type="dt" sz="half" idx="10"/>
          </p:nvPr>
        </p:nvSpPr>
        <p:spPr>
          <a:xfrm>
            <a:off x="7077511" y="5410204"/>
            <a:ext cx="2743200" cy="365125"/>
          </a:xfrm>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a:xfrm>
            <a:off x="1876425" y="5410204"/>
            <a:ext cx="5124887" cy="365125"/>
          </a:xfrm>
        </p:spPr>
        <p:txBody>
          <a:bodyPr/>
          <a:lstStyle/>
          <a:p>
            <a:endParaRPr lang="en-US"/>
          </a:p>
        </p:txBody>
      </p:sp>
      <p:sp>
        <p:nvSpPr>
          <p:cNvPr id="6" name="Slide Number Placeholder 5"/>
          <p:cNvSpPr>
            <a:spLocks noGrp="1"/>
          </p:cNvSpPr>
          <p:nvPr>
            <p:ph type="sldNum" sz="quarter" idx="12"/>
          </p:nvPr>
        </p:nvSpPr>
        <p:spPr>
          <a:xfrm>
            <a:off x="9896913" y="5410202"/>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66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00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03272D"/>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253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3" y="618518"/>
            <a:ext cx="11798135" cy="1478570"/>
          </a:xfrm>
        </p:spPr>
        <p:txBody>
          <a:bodyPr>
            <a:normAutofit/>
          </a:bodyPr>
          <a:lstStyle>
            <a:lvl1pPr>
              <a:defRPr sz="405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225633" y="2249488"/>
            <a:ext cx="11798135" cy="4466009"/>
          </a:xfrm>
        </p:spPr>
        <p:txBody>
          <a:bodyPr/>
          <a:lstStyle>
            <a:lvl1pPr>
              <a:defRPr sz="3300">
                <a:latin typeface="Lao UI" panose="020B0502040204020203" pitchFamily="34" charset="0"/>
                <a:cs typeface="Lao UI" panose="020B0502040204020203" pitchFamily="34" charset="0"/>
              </a:defRPr>
            </a:lvl1pPr>
            <a:lvl2pPr>
              <a:defRPr sz="2700">
                <a:latin typeface="Lao UI" panose="020B0502040204020203" pitchFamily="34" charset="0"/>
                <a:cs typeface="Lao UI" panose="020B0502040204020203" pitchFamily="34" charset="0"/>
              </a:defRPr>
            </a:lvl2pPr>
            <a:lvl3pPr>
              <a:defRPr sz="2400">
                <a:latin typeface="Lao UI" panose="020B0502040204020203" pitchFamily="34" charset="0"/>
                <a:cs typeface="Lao UI" panose="020B0502040204020203" pitchFamily="34" charset="0"/>
              </a:defRPr>
            </a:lvl3pPr>
            <a:lvl4pPr>
              <a:defRPr sz="2100">
                <a:latin typeface="Lao UI" panose="020B0502040204020203" pitchFamily="34" charset="0"/>
                <a:cs typeface="Lao UI" panose="020B0502040204020203" pitchFamily="34" charset="0"/>
              </a:defRPr>
            </a:lvl4pPr>
            <a:lvl5pPr>
              <a:defRPr sz="18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175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005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336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527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9582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199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3413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4304667"/>
            <a:ext cx="9912355" cy="819355"/>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5"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7999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1141412" y="4419602"/>
            <a:ext cx="9904459" cy="1371599"/>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849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2"/>
            <a:ext cx="9302752" cy="2748429"/>
          </a:xfrm>
        </p:spPr>
        <p:txBody>
          <a:bodyPr anchor="ctr">
            <a:normAutofit/>
          </a:bodyPr>
          <a:lstStyle>
            <a:lvl1pPr>
              <a:defRPr sz="27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4" name="Text Placeholder 3"/>
          <p:cNvSpPr>
            <a:spLocks noGrp="1"/>
          </p:cNvSpPr>
          <p:nvPr>
            <p:ph type="body" sz="half" idx="2"/>
          </p:nvPr>
        </p:nvSpPr>
        <p:spPr>
          <a:xfrm>
            <a:off x="1141412" y="4309919"/>
            <a:ext cx="9906003" cy="1489496"/>
          </a:xfrm>
        </p:spPr>
        <p:txBody>
          <a:bodyPr anchor="ctr">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1267279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4044"/>
            <a:ext cx="9906001" cy="2511835"/>
          </a:xfrm>
        </p:spPr>
        <p:txBody>
          <a:bodyPr anchor="b">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1141366" y="4657655"/>
            <a:ext cx="9904505" cy="1140644"/>
          </a:xfrm>
        </p:spPr>
        <p:txBody>
          <a:bodyPr anchor="t">
            <a:normAutofit/>
          </a:bodyPr>
          <a:lstStyle>
            <a:lvl1pPr marL="0" indent="0">
              <a:buNone/>
              <a:defRPr sz="135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36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9"/>
            <a:ext cx="9906000" cy="2852737"/>
          </a:xfrm>
        </p:spPr>
        <p:txBody>
          <a:bodyPr anchor="b">
            <a:normAutofit/>
          </a:bodyPr>
          <a:lstStyle>
            <a:lvl1pPr>
              <a:defRPr sz="27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350" cap="all" baseline="0">
                <a:solidFill>
                  <a:srgbClr val="72DB2B"/>
                </a:solidFill>
              </a:defRPr>
            </a:lvl1pPr>
            <a:lvl2pPr marL="342917" indent="0">
              <a:buNone/>
              <a:defRPr sz="135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8"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B8B50F5-7880-478F-B4BE-7633ADED00AB}"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90BB6B-D203-45C0-A7BE-FFFE1DB31553}" type="slidenum">
              <a:rPr lang="en-US" altLang="en-US" smtClean="0"/>
              <a:pPr>
                <a:defRPr/>
              </a:pPr>
              <a:t>‹#›</a:t>
            </a:fld>
            <a:endParaRPr lang="en-US" altLang="en-US"/>
          </a:p>
        </p:txBody>
      </p:sp>
    </p:spTree>
    <p:extLst>
      <p:ext uri="{BB962C8B-B14F-4D97-AF65-F5344CB8AC3E}">
        <p14:creationId xmlns:p14="http://schemas.microsoft.com/office/powerpoint/2010/main" val="214495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9" cy="1905000"/>
          </a:xfrm>
        </p:spPr>
        <p:txBody>
          <a:bodyPr/>
          <a:lstStyle/>
          <a:p>
            <a:r>
              <a:rPr lang="en-US"/>
              <a:t>Click to edit Master title style</a:t>
            </a:r>
          </a:p>
        </p:txBody>
      </p:sp>
      <p:sp>
        <p:nvSpPr>
          <p:cNvPr id="7" name="Text Placeholder 2"/>
          <p:cNvSpPr>
            <a:spLocks noGrp="1"/>
          </p:cNvSpPr>
          <p:nvPr>
            <p:ph type="body" idx="1"/>
          </p:nvPr>
        </p:nvSpPr>
        <p:spPr>
          <a:xfrm>
            <a:off x="1141412" y="2674463"/>
            <a:ext cx="3196899"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127921" y="3360263"/>
            <a:ext cx="3208735"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14769" y="2677635"/>
            <a:ext cx="3184385"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1"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52443" y="2674463"/>
            <a:ext cx="3194968" cy="685800"/>
          </a:xfrm>
        </p:spPr>
        <p:txBody>
          <a:bodyPr anchor="b">
            <a:noAutofit/>
          </a:bodyPr>
          <a:lstStyle>
            <a:lvl1pPr marL="0" indent="0">
              <a:lnSpc>
                <a:spcPct val="90000"/>
              </a:lnSpc>
              <a:buNone/>
              <a:defRPr sz="18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852443" y="3360263"/>
            <a:ext cx="3194968" cy="2430936"/>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602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4"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61"/>
            <a:ext cx="3195240" cy="817843"/>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489054"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1500" b="0" cap="all" baseline="0">
                <a:solidFill>
                  <a:srgbClr val="03272D"/>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52445"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3" y="4980856"/>
            <a:ext cx="3194968" cy="810345"/>
          </a:xfrm>
        </p:spPr>
        <p:txBody>
          <a:bodyPr anchor="t">
            <a:normAutofit/>
          </a:bodyPr>
          <a:lstStyle>
            <a:lvl1pPr marL="0" indent="0">
              <a:buNone/>
              <a:defRPr sz="1050"/>
            </a:lvl1pPr>
            <a:lvl2pPr marL="342917" indent="0">
              <a:buNone/>
              <a:defRPr sz="900"/>
            </a:lvl2pPr>
            <a:lvl3pPr marL="685835" indent="0">
              <a:buNone/>
              <a:defRPr sz="750"/>
            </a:lvl3pPr>
            <a:lvl4pPr marL="1028752" indent="0">
              <a:buNone/>
              <a:defRPr sz="675"/>
            </a:lvl4pPr>
            <a:lvl5pPr marL="1371668" indent="0">
              <a:buNone/>
              <a:defRPr sz="675"/>
            </a:lvl5pPr>
            <a:lvl6pPr marL="1714586" indent="0">
              <a:buNone/>
              <a:defRPr sz="675"/>
            </a:lvl6pPr>
            <a:lvl7pPr marL="2057503" indent="0">
              <a:buNone/>
              <a:defRPr sz="675"/>
            </a:lvl7pPr>
            <a:lvl8pPr marL="2400420" indent="0">
              <a:buNone/>
              <a:defRPr sz="675"/>
            </a:lvl8pPr>
            <a:lvl9pPr marL="2743337"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745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B00292C-6277-40C2-A6BE-C23EC5319114}"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5CC470-A20C-43CB-AD25-3B2D18612160}" type="slidenum">
              <a:rPr lang="en-US" altLang="en-US" smtClean="0"/>
              <a:pPr>
                <a:defRPr/>
              </a:pPr>
              <a:t>‹#›</a:t>
            </a:fld>
            <a:endParaRPr lang="en-US" altLang="en-US"/>
          </a:p>
        </p:txBody>
      </p:sp>
    </p:spTree>
    <p:extLst>
      <p:ext uri="{BB962C8B-B14F-4D97-AF65-F5344CB8AC3E}">
        <p14:creationId xmlns:p14="http://schemas.microsoft.com/office/powerpoint/2010/main" val="94165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9"/>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2" y="2249486"/>
            <a:ext cx="464978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1141413" y="3073400"/>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1800" b="0" cap="all" baseline="0">
                <a:solidFill>
                  <a:srgbClr val="72DB2B"/>
                </a:solidFill>
              </a:defRPr>
            </a:lvl1pPr>
            <a:lvl2pPr marL="342917" indent="0">
              <a:buNone/>
              <a:defRPr sz="1500" b="1"/>
            </a:lvl2pPr>
            <a:lvl3pPr marL="685835" indent="0">
              <a:buNone/>
              <a:defRPr sz="1350" b="1"/>
            </a:lvl3pPr>
            <a:lvl4pPr marL="1028752" indent="0">
              <a:buNone/>
              <a:defRPr sz="1200" b="1"/>
            </a:lvl4pPr>
            <a:lvl5pPr marL="1371668"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3073400"/>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E47FAA2-BF1A-4B49-B6B4-8EA0E1F6BF62}" type="datetimeFigureOut">
              <a:rPr lang="en-US" smtClean="0"/>
              <a:pPr>
                <a:defRPr/>
              </a:pPr>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086A778-CCE3-4AA8-B1AA-ABD6C9B27F2A}" type="slidenum">
              <a:rPr lang="en-US" altLang="en-US" smtClean="0"/>
              <a:pPr>
                <a:defRPr/>
              </a:pPr>
              <a:t>‹#›</a:t>
            </a:fld>
            <a:endParaRPr lang="en-US" altLang="en-US"/>
          </a:p>
        </p:txBody>
      </p:sp>
    </p:spTree>
    <p:extLst>
      <p:ext uri="{BB962C8B-B14F-4D97-AF65-F5344CB8AC3E}">
        <p14:creationId xmlns:p14="http://schemas.microsoft.com/office/powerpoint/2010/main" val="108331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112E43C-2473-4025-92E2-453498AC254C}" type="datetimeFigureOut">
              <a:rPr lang="en-US" smtClean="0"/>
              <a:pPr>
                <a:defRPr/>
              </a:pPr>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BE8CB8-8F82-41CA-B096-15B2565BE907}" type="slidenum">
              <a:rPr lang="en-US" altLang="en-US" smtClean="0"/>
              <a:pPr>
                <a:defRPr/>
              </a:pPr>
              <a:t>‹#›</a:t>
            </a:fld>
            <a:endParaRPr lang="en-US" altLang="en-US"/>
          </a:p>
        </p:txBody>
      </p:sp>
    </p:spTree>
    <p:extLst>
      <p:ext uri="{BB962C8B-B14F-4D97-AF65-F5344CB8AC3E}">
        <p14:creationId xmlns:p14="http://schemas.microsoft.com/office/powerpoint/2010/main" val="8377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76BF61E-1B65-4FF2-B812-020C4BB3E6CD}" type="datetimeFigureOut">
              <a:rPr lang="en-US" smtClean="0"/>
              <a:pPr>
                <a:defRPr/>
              </a:pPr>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AA1ED9D-53BE-4DE8-8461-17ED87E3C3AD}" type="slidenum">
              <a:rPr lang="en-US" altLang="en-US" smtClean="0"/>
              <a:pPr>
                <a:defRPr/>
              </a:pPr>
              <a:t>‹#›</a:t>
            </a:fld>
            <a:endParaRPr lang="en-US" altLang="en-US"/>
          </a:p>
        </p:txBody>
      </p:sp>
    </p:spTree>
    <p:extLst>
      <p:ext uri="{BB962C8B-B14F-4D97-AF65-F5344CB8AC3E}">
        <p14:creationId xmlns:p14="http://schemas.microsoft.com/office/powerpoint/2010/main" val="2181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56202"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E2CCF97-8CDA-4CD1-BA1E-955AC26F28D8}"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B1C223-BE2A-4466-AA69-D25DEF8A4D8B}" type="slidenum">
              <a:rPr lang="en-US" altLang="en-US" smtClean="0"/>
              <a:pPr>
                <a:defRPr/>
              </a:pPr>
              <a:t>‹#›</a:t>
            </a:fld>
            <a:endParaRPr lang="en-US" altLang="en-US"/>
          </a:p>
        </p:txBody>
      </p:sp>
    </p:spTree>
    <p:extLst>
      <p:ext uri="{BB962C8B-B14F-4D97-AF65-F5344CB8AC3E}">
        <p14:creationId xmlns:p14="http://schemas.microsoft.com/office/powerpoint/2010/main" val="219440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7380721" y="609604"/>
            <a:ext cx="3666691"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t>Click icon to add picture</a:t>
            </a:r>
          </a:p>
        </p:txBody>
      </p:sp>
      <p:sp>
        <p:nvSpPr>
          <p:cNvPr id="4" name="Text Placeholder 3"/>
          <p:cNvSpPr>
            <a:spLocks noGrp="1"/>
          </p:cNvSpPr>
          <p:nvPr>
            <p:ph type="body" sz="half" idx="2"/>
          </p:nvPr>
        </p:nvSpPr>
        <p:spPr>
          <a:xfrm>
            <a:off x="1141412" y="2249486"/>
            <a:ext cx="5934511" cy="3541714"/>
          </a:xfrm>
        </p:spPr>
        <p:txBody>
          <a:bodyPr/>
          <a:lstStyle>
            <a:lvl1pPr marL="0" indent="0">
              <a:buNone/>
              <a:defRPr sz="1200"/>
            </a:lvl1pPr>
            <a:lvl2pPr marL="342917" indent="0">
              <a:buNone/>
              <a:defRPr sz="1050"/>
            </a:lvl2pPr>
            <a:lvl3pPr marL="685835" indent="0">
              <a:buNone/>
              <a:defRPr sz="900"/>
            </a:lvl3pPr>
            <a:lvl4pPr marL="1028752" indent="0">
              <a:buNone/>
              <a:defRPr sz="750"/>
            </a:lvl4pPr>
            <a:lvl5pPr marL="1371668" indent="0">
              <a:buNone/>
              <a:defRPr sz="750"/>
            </a:lvl5pPr>
            <a:lvl6pPr marL="1714586" indent="0">
              <a:buNone/>
              <a:defRPr sz="750"/>
            </a:lvl6pPr>
            <a:lvl7pPr marL="2057503" indent="0">
              <a:buNone/>
              <a:defRPr sz="750"/>
            </a:lvl7pPr>
            <a:lvl8pPr marL="2400420" indent="0">
              <a:buNone/>
              <a:defRPr sz="750"/>
            </a:lvl8pPr>
            <a:lvl9pPr marL="274333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2817DB9-13FB-4A0E-8F15-86C461AB072F}"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CE8C6B-6C29-412F-8612-6E5E42A74C5F}" type="slidenum">
              <a:rPr lang="en-US" altLang="en-US" smtClean="0"/>
              <a:pPr>
                <a:defRPr/>
              </a:pPr>
              <a:t>‹#›</a:t>
            </a:fld>
            <a:endParaRPr lang="en-US" altLang="en-US"/>
          </a:p>
        </p:txBody>
      </p:sp>
    </p:spTree>
    <p:extLst>
      <p:ext uri="{BB962C8B-B14F-4D97-AF65-F5344CB8AC3E}">
        <p14:creationId xmlns:p14="http://schemas.microsoft.com/office/powerpoint/2010/main" val="322635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A597A86E-4FC3-45EE-948C-4FEFBC33BAA8}" type="datetimeFigureOut">
              <a:rPr lang="en-US" smtClean="0"/>
              <a:pPr>
                <a:defRPr/>
              </a:pPr>
              <a:t>2/14/2025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a:defRPr/>
            </a:pPr>
            <a:fld id="{F19277F1-9636-4D0B-98BC-6F676F5D5A9C}" type="slidenum">
              <a:rPr lang="en-US" altLang="en-US" smtClean="0"/>
              <a:pPr>
                <a:defRPr/>
              </a:pPr>
              <a:t>‹#›</a:t>
            </a:fld>
            <a:endParaRPr lang="en-US" altLang="en-US"/>
          </a:p>
        </p:txBody>
      </p:sp>
    </p:spTree>
    <p:extLst>
      <p:ext uri="{BB962C8B-B14F-4D97-AF65-F5344CB8AC3E}">
        <p14:creationId xmlns:p14="http://schemas.microsoft.com/office/powerpoint/2010/main" val="41872573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35"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9"/>
            <a:ext cx="2743200" cy="365125"/>
          </a:xfrm>
          <a:prstGeom prst="rect">
            <a:avLst/>
          </a:prstGeom>
        </p:spPr>
        <p:txBody>
          <a:bodyPr vert="horz" lIns="91440" tIns="45720" rIns="91440" bIns="45720" rtlCol="0" anchor="ctr"/>
          <a:lstStyle>
            <a:lvl1pPr algn="r">
              <a:defRPr sz="788">
                <a:solidFill>
                  <a:srgbClr val="03272D"/>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1141412" y="5883278"/>
            <a:ext cx="6239309" cy="365125"/>
          </a:xfrm>
          <a:prstGeom prst="rect">
            <a:avLst/>
          </a:prstGeom>
        </p:spPr>
        <p:txBody>
          <a:bodyPr vert="horz" lIns="91440" tIns="45720" rIns="91440" bIns="45720" rtlCol="0" anchor="ctr"/>
          <a:lstStyle>
            <a:lvl1pPr algn="l">
              <a:defRPr sz="788"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4" y="5883277"/>
            <a:ext cx="771089" cy="365125"/>
          </a:xfrm>
          <a:prstGeom prst="rect">
            <a:avLst/>
          </a:prstGeom>
        </p:spPr>
        <p:txBody>
          <a:bodyPr vert="horz" lIns="91440" tIns="45720" rIns="91440" bIns="45720" rtlCol="0" anchor="ctr"/>
          <a:lstStyle>
            <a:lvl1pPr algn="r">
              <a:defRPr sz="788">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6373492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685835" rtl="0" eaLnBrk="1" latinLnBrk="0" hangingPunct="1">
        <a:lnSpc>
          <a:spcPct val="90000"/>
        </a:lnSpc>
        <a:spcBef>
          <a:spcPct val="0"/>
        </a:spcBef>
        <a:buNone/>
        <a:defRPr sz="2700" kern="1200" cap="all" baseline="0">
          <a:solidFill>
            <a:srgbClr val="03272D"/>
          </a:solidFill>
          <a:latin typeface="+mj-lt"/>
          <a:ea typeface="+mj-ea"/>
          <a:cs typeface="+mj-cs"/>
        </a:defRPr>
      </a:lvl1pPr>
    </p:titleStyle>
    <p:bodyStyle>
      <a:lvl1pPr marL="171458" indent="-171458" algn="l" defTabSz="685835" rtl="0" eaLnBrk="1" latinLnBrk="0" hangingPunct="1">
        <a:lnSpc>
          <a:spcPct val="120000"/>
        </a:lnSpc>
        <a:spcBef>
          <a:spcPts val="750"/>
        </a:spcBef>
        <a:buSzPct val="125000"/>
        <a:buFont typeface="Arial" panose="020B0604020202020204" pitchFamily="34" charset="0"/>
        <a:buChar char="•"/>
        <a:defRPr sz="1800" kern="1200">
          <a:solidFill>
            <a:srgbClr val="03272D"/>
          </a:solidFill>
          <a:latin typeface="+mn-lt"/>
          <a:ea typeface="+mn-ea"/>
          <a:cs typeface="+mn-cs"/>
        </a:defRPr>
      </a:lvl1pPr>
      <a:lvl2pPr marL="514376" indent="-171458" algn="l" defTabSz="685835" rtl="0" eaLnBrk="1" latinLnBrk="0" hangingPunct="1">
        <a:lnSpc>
          <a:spcPct val="120000"/>
        </a:lnSpc>
        <a:spcBef>
          <a:spcPts val="375"/>
        </a:spcBef>
        <a:buSzPct val="125000"/>
        <a:buFont typeface="Arial" panose="020B0604020202020204" pitchFamily="34" charset="0"/>
        <a:buChar char="•"/>
        <a:defRPr sz="1500" kern="1200">
          <a:solidFill>
            <a:srgbClr val="03272D"/>
          </a:solidFill>
          <a:latin typeface="+mn-lt"/>
          <a:ea typeface="+mn-ea"/>
          <a:cs typeface="+mn-cs"/>
        </a:defRPr>
      </a:lvl2pPr>
      <a:lvl3pPr marL="857293" indent="-171458" algn="l" defTabSz="685835" rtl="0" eaLnBrk="1" latinLnBrk="0" hangingPunct="1">
        <a:lnSpc>
          <a:spcPct val="120000"/>
        </a:lnSpc>
        <a:spcBef>
          <a:spcPts val="375"/>
        </a:spcBef>
        <a:buSzPct val="125000"/>
        <a:buFont typeface="Arial" panose="020B0604020202020204" pitchFamily="34" charset="0"/>
        <a:buChar char="•"/>
        <a:defRPr sz="1350" kern="1200">
          <a:solidFill>
            <a:srgbClr val="03272D"/>
          </a:solidFill>
          <a:latin typeface="+mn-lt"/>
          <a:ea typeface="+mn-ea"/>
          <a:cs typeface="+mn-cs"/>
        </a:defRPr>
      </a:lvl3pPr>
      <a:lvl4pPr marL="1200210"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4pPr>
      <a:lvl5pPr marL="1543127" indent="-171458" algn="l" defTabSz="685835" rtl="0" eaLnBrk="1" latinLnBrk="0" hangingPunct="1">
        <a:lnSpc>
          <a:spcPct val="120000"/>
        </a:lnSpc>
        <a:spcBef>
          <a:spcPts val="375"/>
        </a:spcBef>
        <a:buSzPct val="125000"/>
        <a:buFont typeface="Arial" panose="020B0604020202020204" pitchFamily="34" charset="0"/>
        <a:buChar char="•"/>
        <a:defRPr sz="1200" kern="1200">
          <a:solidFill>
            <a:srgbClr val="03272D"/>
          </a:solidFill>
          <a:latin typeface="+mn-lt"/>
          <a:ea typeface="+mn-ea"/>
          <a:cs typeface="+mn-cs"/>
        </a:defRPr>
      </a:lvl5pPr>
      <a:lvl6pPr marL="1886045"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962"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878"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796" indent="-171458" algn="l" defTabSz="685835"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23FDF2E-0B3D-A390-6D1E-58FBF0778B30}"/>
              </a:ext>
            </a:extLst>
          </p:cNvPr>
          <p:cNvSpPr>
            <a:spLocks noGrp="1"/>
          </p:cNvSpPr>
          <p:nvPr>
            <p:ph type="ctrTitle"/>
          </p:nvPr>
        </p:nvSpPr>
        <p:spPr>
          <a:noFill/>
        </p:spPr>
        <p:txBody>
          <a:bodyPr>
            <a:normAutofit/>
          </a:bodyPr>
          <a:lstStyle/>
          <a:p>
            <a:pPr eaLnBrk="1" hangingPunct="1"/>
            <a:r>
              <a:rPr lang="en-US" altLang="en-US" sz="4800"/>
              <a:t>Hebrews Chapters 6,10</a:t>
            </a:r>
          </a:p>
        </p:txBody>
      </p:sp>
      <p:sp>
        <p:nvSpPr>
          <p:cNvPr id="3075" name="Subtitle 2">
            <a:extLst>
              <a:ext uri="{FF2B5EF4-FFF2-40B4-BE49-F238E27FC236}">
                <a16:creationId xmlns:a16="http://schemas.microsoft.com/office/drawing/2014/main" id="{6012A0CA-5BED-7546-4F90-24A1029CD402}"/>
              </a:ext>
            </a:extLst>
          </p:cNvPr>
          <p:cNvSpPr>
            <a:spLocks noGrp="1"/>
          </p:cNvSpPr>
          <p:nvPr>
            <p:ph type="subTitle" idx="1"/>
          </p:nvPr>
        </p:nvSpPr>
        <p:spPr>
          <a:noFill/>
        </p:spPr>
        <p:txBody>
          <a:bodyPr>
            <a:normAutofit/>
          </a:bodyPr>
          <a:lstStyle/>
          <a:p>
            <a:pPr eaLnBrk="1" hangingPunct="1"/>
            <a:r>
              <a:rPr lang="en-US" altLang="en-US" sz="3200"/>
              <a:t>Problem Passages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9B6F-8F93-C026-BDBE-F5F601B749CB}"/>
              </a:ext>
            </a:extLst>
          </p:cNvPr>
          <p:cNvSpPr>
            <a:spLocks noGrp="1"/>
          </p:cNvSpPr>
          <p:nvPr>
            <p:ph type="title"/>
          </p:nvPr>
        </p:nvSpPr>
        <p:spPr/>
        <p:txBody>
          <a:bodyPr/>
          <a:lstStyle/>
          <a:p>
            <a:r>
              <a:rPr lang="en-US" sz="4400"/>
              <a:t>Guthrie, G.</a:t>
            </a:r>
            <a:endParaRPr lang="en-US"/>
          </a:p>
        </p:txBody>
      </p:sp>
      <p:sp>
        <p:nvSpPr>
          <p:cNvPr id="3" name="Content Placeholder 2">
            <a:extLst>
              <a:ext uri="{FF2B5EF4-FFF2-40B4-BE49-F238E27FC236}">
                <a16:creationId xmlns:a16="http://schemas.microsoft.com/office/drawing/2014/main" id="{349F451F-BD53-35DD-A5CD-521A19FE44F8}"/>
              </a:ext>
            </a:extLst>
          </p:cNvPr>
          <p:cNvSpPr>
            <a:spLocks noGrp="1"/>
          </p:cNvSpPr>
          <p:nvPr>
            <p:ph idx="1"/>
          </p:nvPr>
        </p:nvSpPr>
        <p:spPr/>
        <p:txBody>
          <a:bodyPr/>
          <a:lstStyle/>
          <a:p>
            <a:pPr marL="0" indent="0">
              <a:buNone/>
            </a:pPr>
            <a:r>
              <a:rPr lang="en-US" sz="4000"/>
              <a:t>“It is no exaggeration to designate the passage we now consider as one of the most controversial in the book of Hebrews—indeed, one of the most disputed in the entire New Testament.”            </a:t>
            </a:r>
          </a:p>
          <a:p>
            <a:pPr marL="0" indent="0">
              <a:buNone/>
            </a:pPr>
            <a:r>
              <a:rPr lang="en-US" sz="1800"/>
              <a:t>Guthrie, G. (1998). The NIV Application Commentary: Hebrews (216). Grand Rapids, MI: Zondervan Publishing House.</a:t>
            </a:r>
          </a:p>
          <a:p>
            <a:endParaRPr lang="en-US"/>
          </a:p>
        </p:txBody>
      </p:sp>
    </p:spTree>
    <p:extLst>
      <p:ext uri="{BB962C8B-B14F-4D97-AF65-F5344CB8AC3E}">
        <p14:creationId xmlns:p14="http://schemas.microsoft.com/office/powerpoint/2010/main" val="71932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3E707A7-AC73-B152-8C13-F90CBC16D8C9}"/>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19459" name="Content Placeholder 2">
            <a:extLst>
              <a:ext uri="{FF2B5EF4-FFF2-40B4-BE49-F238E27FC236}">
                <a16:creationId xmlns:a16="http://schemas.microsoft.com/office/drawing/2014/main" id="{D64DDFC4-E587-0206-A230-77A2C7BF27D5}"/>
              </a:ext>
            </a:extLst>
          </p:cNvPr>
          <p:cNvSpPr>
            <a:spLocks noGrp="1"/>
          </p:cNvSpPr>
          <p:nvPr>
            <p:ph idx="1"/>
          </p:nvPr>
        </p:nvSpPr>
        <p:spPr>
          <a:noFill/>
        </p:spPr>
        <p:txBody>
          <a:bodyPr>
            <a:normAutofit/>
          </a:bodyPr>
          <a:lstStyle/>
          <a:p>
            <a:pPr marL="582613" indent="-742950">
              <a:buFont typeface="Arial" panose="020B0604020202020204" pitchFamily="34" charset="0"/>
              <a:buAutoNum type="arabicParenR"/>
            </a:pPr>
            <a:r>
              <a:rPr lang="en-US" altLang="en-US" sz="4000" dirty="0"/>
              <a:t>The plain sense reading</a:t>
            </a:r>
          </a:p>
          <a:p>
            <a:pPr marL="582613" indent="-742950"/>
            <a:r>
              <a:rPr lang="en-US" altLang="en-US" sz="4000" dirty="0"/>
              <a:t>Who is this?</a:t>
            </a:r>
          </a:p>
          <a:p>
            <a:pPr marL="982663" lvl="1" indent="-742950"/>
            <a:r>
              <a:rPr lang="en-US" altLang="en-US" sz="3200" dirty="0"/>
              <a:t>Enlightened</a:t>
            </a:r>
          </a:p>
          <a:p>
            <a:pPr marL="982663" lvl="1" indent="-742950"/>
            <a:r>
              <a:rPr lang="en-US" altLang="en-US" sz="3200" dirty="0"/>
              <a:t>Tasted of the heavenly gift</a:t>
            </a:r>
          </a:p>
          <a:p>
            <a:pPr marL="982663" lvl="1" indent="-742950"/>
            <a:r>
              <a:rPr lang="en-US" altLang="en-US" sz="3200" dirty="0"/>
              <a:t>Partaker of the HS</a:t>
            </a:r>
          </a:p>
          <a:p>
            <a:pPr marL="982663" lvl="1" indent="-742950"/>
            <a:r>
              <a:rPr lang="en-US" altLang="en-US" sz="3200" dirty="0"/>
              <a:t>Tasted the word and the age</a:t>
            </a:r>
          </a:p>
          <a:p>
            <a:pPr marL="982663" lvl="1" indent="-742950"/>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B569DEF-76FA-EF70-7EC3-13A9306D7EAA}"/>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0483" name="Content Placeholder 2">
            <a:extLst>
              <a:ext uri="{FF2B5EF4-FFF2-40B4-BE49-F238E27FC236}">
                <a16:creationId xmlns:a16="http://schemas.microsoft.com/office/drawing/2014/main" id="{323B3238-7F4C-EEC9-5462-EE57269E4144}"/>
              </a:ext>
            </a:extLst>
          </p:cNvPr>
          <p:cNvSpPr>
            <a:spLocks noGrp="1"/>
          </p:cNvSpPr>
          <p:nvPr>
            <p:ph idx="1"/>
          </p:nvPr>
        </p:nvSpPr>
        <p:spPr>
          <a:noFill/>
        </p:spPr>
        <p:txBody>
          <a:bodyPr>
            <a:normAutofit/>
          </a:bodyPr>
          <a:lstStyle/>
          <a:p>
            <a:pPr marL="582613" indent="-742950">
              <a:buFont typeface="Arial" panose="020B0604020202020204" pitchFamily="34" charset="0"/>
              <a:buAutoNum type="arabicParenR"/>
            </a:pPr>
            <a:r>
              <a:rPr lang="en-US" altLang="en-US" sz="4000" dirty="0"/>
              <a:t>The plain sense reading</a:t>
            </a:r>
          </a:p>
          <a:p>
            <a:pPr marL="582613" indent="-742950"/>
            <a:r>
              <a:rPr lang="en-US" altLang="en-US" sz="4000" dirty="0"/>
              <a:t>Who is this?</a:t>
            </a:r>
          </a:p>
          <a:p>
            <a:pPr marL="982663" lvl="1" indent="-742950"/>
            <a:r>
              <a:rPr lang="en-US" altLang="en-US" sz="3200" dirty="0"/>
              <a:t>Enlightened</a:t>
            </a:r>
          </a:p>
          <a:p>
            <a:pPr marL="982663" lvl="1" indent="-742950"/>
            <a:r>
              <a:rPr lang="en-US" altLang="en-US" sz="3200" dirty="0"/>
              <a:t>Tasted of the heavenly gift</a:t>
            </a:r>
          </a:p>
          <a:p>
            <a:pPr marL="982663" lvl="1" indent="-742950"/>
            <a:r>
              <a:rPr lang="en-US" altLang="en-US" sz="3200" dirty="0"/>
              <a:t>Partaker of the HS</a:t>
            </a:r>
          </a:p>
          <a:p>
            <a:pPr marL="982663" lvl="1" indent="-742950"/>
            <a:r>
              <a:rPr lang="en-US" altLang="en-US" sz="3200" dirty="0"/>
              <a:t>Tasted the word and the age</a:t>
            </a:r>
          </a:p>
          <a:p>
            <a:pPr marL="982663" lvl="1" indent="-742950"/>
            <a:endParaRPr lang="en-US" altLang="en-US" dirty="0"/>
          </a:p>
        </p:txBody>
      </p:sp>
      <p:sp>
        <p:nvSpPr>
          <p:cNvPr id="4" name="TextBox 3">
            <a:extLst>
              <a:ext uri="{FF2B5EF4-FFF2-40B4-BE49-F238E27FC236}">
                <a16:creationId xmlns:a16="http://schemas.microsoft.com/office/drawing/2014/main" id="{01AAF452-39A6-0F6B-3D67-300A6B26754B}"/>
              </a:ext>
            </a:extLst>
          </p:cNvPr>
          <p:cNvSpPr txBox="1"/>
          <p:nvPr/>
        </p:nvSpPr>
        <p:spPr>
          <a:xfrm>
            <a:off x="7605280" y="4482492"/>
            <a:ext cx="3845379" cy="1446550"/>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4400" dirty="0"/>
              <a:t>This MUST be a Christian!</a:t>
            </a:r>
          </a:p>
        </p:txBody>
      </p:sp>
      <p:sp>
        <p:nvSpPr>
          <p:cNvPr id="2" name="Right Brace 1">
            <a:extLst>
              <a:ext uri="{FF2B5EF4-FFF2-40B4-BE49-F238E27FC236}">
                <a16:creationId xmlns:a16="http://schemas.microsoft.com/office/drawing/2014/main" id="{68BA4273-2B5F-862D-6480-C1138DAF1C68}"/>
              </a:ext>
            </a:extLst>
          </p:cNvPr>
          <p:cNvSpPr/>
          <p:nvPr/>
        </p:nvSpPr>
        <p:spPr>
          <a:xfrm>
            <a:off x="6324600" y="4029126"/>
            <a:ext cx="1143000" cy="23532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2E7A6E1-A80A-0120-AF95-38EEAF2627A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3555" name="Content Placeholder 2">
            <a:extLst>
              <a:ext uri="{FF2B5EF4-FFF2-40B4-BE49-F238E27FC236}">
                <a16:creationId xmlns:a16="http://schemas.microsoft.com/office/drawing/2014/main" id="{7CE0D7C0-068F-75B1-1ED7-FE164098A381}"/>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dirty="0"/>
              <a:t>The plain sense reading</a:t>
            </a:r>
          </a:p>
          <a:p>
            <a:pPr marL="582613" indent="-742950"/>
            <a:r>
              <a:rPr lang="en-US" altLang="en-US" dirty="0"/>
              <a:t>What are they being warned about?</a:t>
            </a:r>
          </a:p>
          <a:p>
            <a:pPr marL="982663" lvl="1" indent="-742950"/>
            <a:r>
              <a:rPr lang="en-US" altLang="en-US" sz="3200" dirty="0"/>
              <a:t>If they fall away</a:t>
            </a:r>
          </a:p>
          <a:p>
            <a:pPr marL="1325580" lvl="2" indent="-742950"/>
            <a:r>
              <a:rPr lang="en-US" altLang="en-US" sz="2900" dirty="0"/>
              <a:t>They cannot be saved again!</a:t>
            </a:r>
          </a:p>
          <a:p>
            <a:pPr marL="982663" lvl="1" indent="-742950"/>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8C8DE1B-7C4D-BE34-A4E5-3D0B10D4F181}"/>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4579" name="Content Placeholder 2">
            <a:extLst>
              <a:ext uri="{FF2B5EF4-FFF2-40B4-BE49-F238E27FC236}">
                <a16:creationId xmlns:a16="http://schemas.microsoft.com/office/drawing/2014/main" id="{0DDD6A58-0462-BA4A-ACB1-8CA2C576A858}"/>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582613" indent="-742950"/>
            <a:r>
              <a:rPr lang="en-US" altLang="en-US"/>
              <a:t>Why not?</a:t>
            </a:r>
          </a:p>
          <a:p>
            <a:pPr marL="639745" indent="-742950">
              <a:buNone/>
            </a:pPr>
            <a:r>
              <a:rPr lang="en-US" altLang="en-US"/>
              <a:t>6b since they again crucify to themselves the Son of God and put Him to open shame.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714D793-27CD-3151-8356-F0B02665B476}"/>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5603" name="Content Placeholder 2">
            <a:extLst>
              <a:ext uri="{FF2B5EF4-FFF2-40B4-BE49-F238E27FC236}">
                <a16:creationId xmlns:a16="http://schemas.microsoft.com/office/drawing/2014/main" id="{2DDDFB34-C94C-73C1-2521-97E903998170}"/>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582613" indent="-742950"/>
            <a:r>
              <a:rPr lang="en-US" altLang="en-US"/>
              <a:t>Christians who walk away lose their salvation</a:t>
            </a:r>
          </a:p>
          <a:p>
            <a:pPr marL="582613" indent="-742950"/>
            <a:r>
              <a:rPr lang="en-US" altLang="en-US"/>
              <a:t>Knowingly turning your back on Christ is irredeemable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C95989C-8D9F-FB1F-296E-75164CD63DD9}"/>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6627" name="Content Placeholder 2">
            <a:extLst>
              <a:ext uri="{FF2B5EF4-FFF2-40B4-BE49-F238E27FC236}">
                <a16:creationId xmlns:a16="http://schemas.microsoft.com/office/drawing/2014/main" id="{03F94C86-810D-5151-1865-9B6AD9597DD2}"/>
              </a:ext>
            </a:extLst>
          </p:cNvPr>
          <p:cNvSpPr>
            <a:spLocks noGrp="1"/>
          </p:cNvSpPr>
          <p:nvPr>
            <p:ph idx="1"/>
          </p:nvPr>
        </p:nvSpPr>
        <p:spPr>
          <a:noFill/>
        </p:spPr>
        <p:txBody>
          <a:bodyPr>
            <a:normAutofit/>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sz="3200"/>
              <a:t>Strengths</a:t>
            </a:r>
          </a:p>
          <a:p>
            <a:pPr marL="1382713" lvl="2" indent="-742950"/>
            <a:r>
              <a:rPr lang="en-US" altLang="en-US" sz="3200"/>
              <a:t>Language seems to describe a believer</a:t>
            </a:r>
          </a:p>
          <a:p>
            <a:pPr marL="1382713" lvl="2" indent="-742950"/>
            <a:r>
              <a:rPr lang="en-US" altLang="en-US" sz="3200"/>
              <a:t>The author is worried about the audience giving up</a:t>
            </a:r>
          </a:p>
          <a:p>
            <a:pPr marL="1382713" lvl="2" indent="-74295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36E9FF4-E18E-9E07-89E3-6F256921A69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27651" name="Content Placeholder 2">
            <a:extLst>
              <a:ext uri="{FF2B5EF4-FFF2-40B4-BE49-F238E27FC236}">
                <a16:creationId xmlns:a16="http://schemas.microsoft.com/office/drawing/2014/main" id="{D4A566E4-412B-0203-9D8B-875D28F01350}"/>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sz="3200"/>
              <a:t>Strengths</a:t>
            </a:r>
          </a:p>
          <a:p>
            <a:pPr marL="1382713" lvl="2" indent="-742950"/>
            <a:r>
              <a:rPr lang="en-US" altLang="en-US" sz="3200"/>
              <a:t>Plain sense reading is always a plus</a:t>
            </a:r>
          </a:p>
          <a:p>
            <a:pPr marL="1382713" lvl="2" indent="-742950"/>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56552FD-EA7D-24EB-35AE-B02431D5703A}"/>
              </a:ext>
            </a:extLst>
          </p:cNvPr>
          <p:cNvSpPr>
            <a:spLocks noGrp="1"/>
          </p:cNvSpPr>
          <p:nvPr>
            <p:ph type="title"/>
          </p:nvPr>
        </p:nvSpPr>
        <p:spPr>
          <a:noFill/>
        </p:spPr>
        <p:txBody>
          <a:bodyPr>
            <a:normAutofit/>
          </a:bodyPr>
          <a:lstStyle/>
          <a:p>
            <a:pPr eaLnBrk="1" hangingPunct="1"/>
            <a:r>
              <a:rPr lang="en-US" altLang="en-US" sz="4000"/>
              <a:t>3 Different Approaches</a:t>
            </a:r>
          </a:p>
        </p:txBody>
      </p:sp>
      <p:sp>
        <p:nvSpPr>
          <p:cNvPr id="28675" name="Content Placeholder 2">
            <a:extLst>
              <a:ext uri="{FF2B5EF4-FFF2-40B4-BE49-F238E27FC236}">
                <a16:creationId xmlns:a16="http://schemas.microsoft.com/office/drawing/2014/main" id="{ECD4D16A-1BB3-1DC6-CB9C-A4A16A77D53F}"/>
              </a:ext>
            </a:extLst>
          </p:cNvPr>
          <p:cNvSpPr>
            <a:spLocks noGrp="1"/>
          </p:cNvSpPr>
          <p:nvPr>
            <p:ph idx="1"/>
          </p:nvPr>
        </p:nvSpPr>
        <p:spPr>
          <a:noFill/>
        </p:spPr>
        <p:txBody>
          <a:bodyPr>
            <a:normAutofit/>
          </a:bodyPr>
          <a:lstStyle/>
          <a:p>
            <a:pPr marL="582613" indent="-742950">
              <a:buFont typeface="Arial" panose="020B0604020202020204" pitchFamily="34" charset="0"/>
              <a:buAutoNum type="arabicParenR"/>
            </a:pPr>
            <a:r>
              <a:rPr lang="en-US" altLang="en-US" sz="3200"/>
              <a:t>The plain sense reading</a:t>
            </a:r>
          </a:p>
          <a:p>
            <a:pPr marL="982663" lvl="1" indent="-742950"/>
            <a:r>
              <a:rPr lang="en-US" altLang="en-US" sz="3200"/>
              <a:t>Weaknesses</a:t>
            </a:r>
          </a:p>
          <a:p>
            <a:pPr marL="1382713" lvl="2" indent="-742950"/>
            <a:r>
              <a:rPr lang="en-US" altLang="en-US" sz="2800"/>
              <a:t>The language may not be as clear as it seems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3821E3B-DCC1-B2E6-1297-53C954FC0776}"/>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027E9B10-1761-0DDF-0ED3-9B2894C2799A}"/>
              </a:ext>
            </a:extLst>
          </p:cNvPr>
          <p:cNvSpPr>
            <a:spLocks noGrp="1"/>
          </p:cNvSpPr>
          <p:nvPr>
            <p:ph idx="1"/>
          </p:nvPr>
        </p:nvSpPr>
        <p:spPr>
          <a:noFill/>
        </p:spPr>
        <p:txBody>
          <a:bodyPr rtlCol="0">
            <a:noAutofit/>
          </a:bodyPr>
          <a:lstStyle/>
          <a:p>
            <a:pPr marL="182880" indent="-742950">
              <a:buFont typeface="Arial" panose="020B0604020202020204" pitchFamily="34" charset="0"/>
              <a:buAutoNum type="arabicParenR"/>
              <a:defRPr/>
            </a:pPr>
            <a:r>
              <a:rPr lang="en-US" dirty="0"/>
              <a:t>The plain sense reading</a:t>
            </a:r>
          </a:p>
          <a:p>
            <a:pPr>
              <a:lnSpc>
                <a:spcPts val="4900"/>
              </a:lnSpc>
              <a:defRPr/>
            </a:pPr>
            <a:r>
              <a:rPr lang="en-US" dirty="0"/>
              <a:t>Hebrews 6:4–6 (NASB95) —6 and then have fallen away, </a:t>
            </a:r>
            <a:r>
              <a:rPr lang="en-US" u="sng" dirty="0"/>
              <a:t>it is impossible to renew them again to repentance</a:t>
            </a:r>
            <a:r>
              <a:rPr lang="en-US" dirty="0"/>
              <a:t>, since they again crucify to themselves the Son of God and put Him to open shame. </a:t>
            </a:r>
          </a:p>
          <a:p>
            <a:pPr marL="182880">
              <a:defRPr/>
            </a:pPr>
            <a:endParaRPr lang="en-US" dirty="0"/>
          </a:p>
          <a:p>
            <a:pPr marL="582930" indent="-74295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A0A8E1D-2043-DABB-2FA8-95CBD40FA3C9}"/>
              </a:ext>
            </a:extLst>
          </p:cNvPr>
          <p:cNvSpPr>
            <a:spLocks noGrp="1"/>
          </p:cNvSpPr>
          <p:nvPr>
            <p:ph type="title"/>
          </p:nvPr>
        </p:nvSpPr>
        <p:spPr>
          <a:noFill/>
        </p:spPr>
        <p:txBody>
          <a:bodyPr/>
          <a:lstStyle/>
          <a:p>
            <a:pPr eaLnBrk="1" hangingPunct="1"/>
            <a:r>
              <a:rPr lang="en-US" altLang="en-US"/>
              <a:t>Chapters 5-10</a:t>
            </a:r>
          </a:p>
        </p:txBody>
      </p:sp>
      <p:sp>
        <p:nvSpPr>
          <p:cNvPr id="3" name="Content Placeholder 2">
            <a:extLst>
              <a:ext uri="{FF2B5EF4-FFF2-40B4-BE49-F238E27FC236}">
                <a16:creationId xmlns:a16="http://schemas.microsoft.com/office/drawing/2014/main" id="{DAA9864C-BCD2-3B86-2CEE-0BBC9EA29FC1}"/>
              </a:ext>
            </a:extLst>
          </p:cNvPr>
          <p:cNvSpPr>
            <a:spLocks noGrp="1"/>
          </p:cNvSpPr>
          <p:nvPr>
            <p:ph idx="1"/>
          </p:nvPr>
        </p:nvSpPr>
        <p:spPr>
          <a:noFill/>
        </p:spPr>
        <p:txBody>
          <a:bodyPr>
            <a:normAutofit/>
          </a:bodyPr>
          <a:lstStyle/>
          <a:p>
            <a:pPr eaLnBrk="1" hangingPunct="1"/>
            <a:r>
              <a:rPr lang="en-US" altLang="en-US" sz="4800"/>
              <a:t>The supremacy of the New Covenant</a:t>
            </a:r>
          </a:p>
          <a:p>
            <a:pPr lvl="1" eaLnBrk="1" hangingPunct="1"/>
            <a:r>
              <a:rPr lang="en-US" altLang="en-US" sz="4000"/>
              <a:t>Jesus a true and better High Priest (Ch.5)</a:t>
            </a:r>
          </a:p>
          <a:p>
            <a:pPr lvl="1" eaLnBrk="1" hangingPunct="1"/>
            <a:r>
              <a:rPr lang="en-US" altLang="en-US" sz="4000"/>
              <a:t>The Order of Melchizedek  (Chs.5,7)</a:t>
            </a:r>
          </a:p>
          <a:p>
            <a:pPr lvl="1" eaLnBrk="1" hangingPunct="1"/>
            <a:r>
              <a:rPr lang="en-US" altLang="en-US" sz="4000"/>
              <a:t>The symbolism of the sacrificial system (</a:t>
            </a:r>
            <a:r>
              <a:rPr lang="en-US" altLang="en-US" sz="4000" err="1"/>
              <a:t>Chs</a:t>
            </a:r>
            <a:r>
              <a:rPr lang="en-US" altLang="en-US" sz="4000"/>
              <a:t>. 8,9,10)</a:t>
            </a:r>
          </a:p>
          <a:p>
            <a:pPr lvl="1" eaLnBrk="1" hangingPunct="1"/>
            <a:endParaRPr lang="en-US"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9D638FB-D214-165E-0669-E26AB97C396D}"/>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0723" name="Content Placeholder 2">
            <a:extLst>
              <a:ext uri="{FF2B5EF4-FFF2-40B4-BE49-F238E27FC236}">
                <a16:creationId xmlns:a16="http://schemas.microsoft.com/office/drawing/2014/main" id="{2CF2D48B-E81C-C28C-D7D8-7F4F6038839D}"/>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sz="4000"/>
              <a:t>The plain sense reading</a:t>
            </a:r>
          </a:p>
          <a:p>
            <a:pPr marL="982663" lvl="1" indent="-742950"/>
            <a:r>
              <a:rPr lang="en-US" altLang="en-US" sz="3200"/>
              <a:t>Weaknesses</a:t>
            </a:r>
          </a:p>
          <a:p>
            <a:pPr marL="1382713" lvl="2" indent="-742950"/>
            <a:r>
              <a:rPr lang="en-US" altLang="en-US" sz="3200"/>
              <a:t>The language may not be as clear as it seems</a:t>
            </a:r>
          </a:p>
          <a:p>
            <a:pPr marL="1382713" lvl="2" indent="-742950"/>
            <a:r>
              <a:rPr lang="en-US" altLang="en-US" sz="3200"/>
              <a:t>Context?</a:t>
            </a:r>
          </a:p>
          <a:p>
            <a:pPr marL="1382713" lvl="2" indent="-742950">
              <a:buNone/>
            </a:pP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2C32C9C-CE1F-44A0-77FB-F8F33A63FE59}"/>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1747" name="Content Placeholder 2">
            <a:extLst>
              <a:ext uri="{FF2B5EF4-FFF2-40B4-BE49-F238E27FC236}">
                <a16:creationId xmlns:a16="http://schemas.microsoft.com/office/drawing/2014/main" id="{4F8BB601-AB5A-08B1-DB5D-738D312BB636}"/>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sz="2800"/>
              <a:t>Weaknesses</a:t>
            </a:r>
          </a:p>
          <a:p>
            <a:pPr marL="1382713" lvl="2" indent="-742950"/>
            <a:r>
              <a:rPr lang="en-US" altLang="en-US" sz="2800"/>
              <a:t>The language may not be as clear as it seems</a:t>
            </a:r>
          </a:p>
          <a:p>
            <a:pPr marL="1382713" lvl="2" indent="-742950"/>
            <a:r>
              <a:rPr lang="en-US" altLang="en-US" sz="2800"/>
              <a:t>Context?</a:t>
            </a:r>
          </a:p>
          <a:p>
            <a:pPr marL="1382713" lvl="2" indent="-742950">
              <a:buNone/>
            </a:pPr>
            <a:endParaRPr lang="en-US" altLang="en-US"/>
          </a:p>
        </p:txBody>
      </p:sp>
      <p:sp>
        <p:nvSpPr>
          <p:cNvPr id="4" name="TextBox 3">
            <a:extLst>
              <a:ext uri="{FF2B5EF4-FFF2-40B4-BE49-F238E27FC236}">
                <a16:creationId xmlns:a16="http://schemas.microsoft.com/office/drawing/2014/main" id="{D3F0DD0C-FE7D-45EA-6026-B85E69D4C11E}"/>
              </a:ext>
            </a:extLst>
          </p:cNvPr>
          <p:cNvSpPr txBox="1"/>
          <p:nvPr/>
        </p:nvSpPr>
        <p:spPr>
          <a:xfrm>
            <a:off x="1066800" y="4724400"/>
            <a:ext cx="10439400" cy="1323439"/>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4000"/>
              <a:t>The supremacy of the New covenant, and Christ’s role as King and High Priest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7AC7C38-19E9-7302-7A51-2133DE9625A2}"/>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2771" name="Content Placeholder 2">
            <a:extLst>
              <a:ext uri="{FF2B5EF4-FFF2-40B4-BE49-F238E27FC236}">
                <a16:creationId xmlns:a16="http://schemas.microsoft.com/office/drawing/2014/main" id="{024FD362-4D6E-51EB-7F6D-94BA748D5585}"/>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sz="4000"/>
              <a:t>The plain sense reading</a:t>
            </a:r>
          </a:p>
          <a:p>
            <a:pPr marL="982663" lvl="1" indent="-742950"/>
            <a:r>
              <a:rPr lang="en-US" altLang="en-US" sz="3200"/>
              <a:t>Weaknesses</a:t>
            </a:r>
          </a:p>
          <a:p>
            <a:pPr marL="1382713" lvl="2" indent="-742950"/>
            <a:r>
              <a:rPr lang="en-US" altLang="en-US" sz="3200"/>
              <a:t>Cuts against other more clear passages</a:t>
            </a:r>
          </a:p>
          <a:p>
            <a:pPr marL="1382713" lvl="2" indent="-742950">
              <a:buNone/>
            </a:pP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58C88D8-610A-9FE5-DEB7-F77DFA8D4170}"/>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3795" name="Content Placeholder 2">
            <a:extLst>
              <a:ext uri="{FF2B5EF4-FFF2-40B4-BE49-F238E27FC236}">
                <a16:creationId xmlns:a16="http://schemas.microsoft.com/office/drawing/2014/main" id="{AEEADF85-A310-A505-D843-5902D4504D10}"/>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a:t>Weaknesses</a:t>
            </a:r>
          </a:p>
          <a:p>
            <a:pPr marL="1382713" lvl="2" indent="-742950"/>
            <a:r>
              <a:rPr lang="en-US" altLang="en-US"/>
              <a:t>Cuts against other clear and important passages</a:t>
            </a:r>
          </a:p>
          <a:p>
            <a:pPr marL="1382713" lvl="2" indent="-742950"/>
            <a:endParaRPr lang="en-US" altLang="en-US"/>
          </a:p>
        </p:txBody>
      </p:sp>
      <p:sp>
        <p:nvSpPr>
          <p:cNvPr id="4" name="Rectangle 3">
            <a:extLst>
              <a:ext uri="{FF2B5EF4-FFF2-40B4-BE49-F238E27FC236}">
                <a16:creationId xmlns:a16="http://schemas.microsoft.com/office/drawing/2014/main" id="{033B3312-AA2B-3335-B74B-65677E381901}"/>
              </a:ext>
            </a:extLst>
          </p:cNvPr>
          <p:cNvSpPr/>
          <p:nvPr/>
        </p:nvSpPr>
        <p:spPr>
          <a:xfrm>
            <a:off x="225633" y="2249488"/>
            <a:ext cx="11356767" cy="34163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defRPr/>
            </a:pPr>
            <a:r>
              <a:rPr lang="en-US" sz="3600"/>
              <a:t>Romans 8:38–39 (NASB95) — 38 For I am convinced that neither death, nor life, nor angels, nor principalities, nor things present, nor things to come, nor powers, 39 nor height, nor depth, nor any other created thing, will be able to separate us from the love of God, which is in Christ Jesus our Lord.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8684398-9CE4-1BA6-332F-9B77E6A80485}"/>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4819" name="Content Placeholder 2">
            <a:extLst>
              <a:ext uri="{FF2B5EF4-FFF2-40B4-BE49-F238E27FC236}">
                <a16:creationId xmlns:a16="http://schemas.microsoft.com/office/drawing/2014/main" id="{4B6F41FA-58A5-3A63-AFB7-0C9F7656CFEC}"/>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a:t>Weaknesses</a:t>
            </a:r>
          </a:p>
          <a:p>
            <a:pPr marL="1382713" lvl="2" indent="-742950"/>
            <a:r>
              <a:rPr lang="en-US" altLang="en-US"/>
              <a:t>Cuts against other clear and important passages</a:t>
            </a:r>
          </a:p>
          <a:p>
            <a:pPr marL="1382713" lvl="2" indent="-742950"/>
            <a:endParaRPr lang="en-US" altLang="en-US"/>
          </a:p>
        </p:txBody>
      </p:sp>
      <p:sp>
        <p:nvSpPr>
          <p:cNvPr id="5" name="Rectangle 4">
            <a:extLst>
              <a:ext uri="{FF2B5EF4-FFF2-40B4-BE49-F238E27FC236}">
                <a16:creationId xmlns:a16="http://schemas.microsoft.com/office/drawing/2014/main" id="{76C5D6EC-847E-EDEE-1785-D4DF2A1B7650}"/>
              </a:ext>
            </a:extLst>
          </p:cNvPr>
          <p:cNvSpPr/>
          <p:nvPr/>
        </p:nvSpPr>
        <p:spPr>
          <a:xfrm>
            <a:off x="408214" y="2383971"/>
            <a:ext cx="10591800"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3600"/>
              <a:t>John 10:27–28 (NASB95) — 27 “My sheep hear My voice, and I know them, and they follow Me; 28 and I give eternal life to them, and they will never perish; and no one will snatch them out of My hand.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0AD952B-832A-EAD5-C89B-0563244FAE67}"/>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5843" name="Content Placeholder 2">
            <a:extLst>
              <a:ext uri="{FF2B5EF4-FFF2-40B4-BE49-F238E27FC236}">
                <a16:creationId xmlns:a16="http://schemas.microsoft.com/office/drawing/2014/main" id="{765F1D64-FF1F-B0F5-007E-F741CE55E0D6}"/>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a:t>Weaknesses</a:t>
            </a:r>
          </a:p>
          <a:p>
            <a:pPr marL="1382713" lvl="2" indent="-742950"/>
            <a:r>
              <a:rPr lang="en-US" altLang="en-US"/>
              <a:t>Cuts against other clear and important passages</a:t>
            </a:r>
          </a:p>
          <a:p>
            <a:pPr marL="1382713" lvl="2" indent="-742950"/>
            <a:endParaRPr lang="en-US" altLang="en-US"/>
          </a:p>
        </p:txBody>
      </p:sp>
      <p:sp>
        <p:nvSpPr>
          <p:cNvPr id="6" name="Rectangle 5">
            <a:extLst>
              <a:ext uri="{FF2B5EF4-FFF2-40B4-BE49-F238E27FC236}">
                <a16:creationId xmlns:a16="http://schemas.microsoft.com/office/drawing/2014/main" id="{0687400A-08FB-8B06-0DA7-7A6C60A0D264}"/>
              </a:ext>
            </a:extLst>
          </p:cNvPr>
          <p:cNvSpPr/>
          <p:nvPr/>
        </p:nvSpPr>
        <p:spPr>
          <a:xfrm>
            <a:off x="304800" y="3352800"/>
            <a:ext cx="11432967" cy="120032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3600"/>
              <a:t>Romans 11:29 (NASB95) — 29 for the gifts and the calling of God are irrevocable.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D8DCBF5-E905-F603-AB55-B38C0E6F5FBF}"/>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6867" name="Content Placeholder 2">
            <a:extLst>
              <a:ext uri="{FF2B5EF4-FFF2-40B4-BE49-F238E27FC236}">
                <a16:creationId xmlns:a16="http://schemas.microsoft.com/office/drawing/2014/main" id="{955F146D-47C1-CAE1-1F23-640815E92446}"/>
              </a:ext>
            </a:extLst>
          </p:cNvPr>
          <p:cNvSpPr>
            <a:spLocks noGrp="1"/>
          </p:cNvSpPr>
          <p:nvPr>
            <p:ph idx="1"/>
          </p:nvPr>
        </p:nvSpPr>
        <p:spPr>
          <a:noFill/>
        </p:spPr>
        <p:txBody>
          <a:bodyPr/>
          <a:lstStyle/>
          <a:p>
            <a:pPr marL="582613" indent="-742950">
              <a:buFont typeface="Arial" panose="020B0604020202020204" pitchFamily="34" charset="0"/>
              <a:buAutoNum type="arabicParenR"/>
            </a:pPr>
            <a:r>
              <a:rPr lang="en-US" altLang="en-US"/>
              <a:t>The plain sense reading</a:t>
            </a:r>
          </a:p>
          <a:p>
            <a:pPr marL="982663" lvl="1" indent="-742950"/>
            <a:r>
              <a:rPr lang="en-US" altLang="en-US"/>
              <a:t>Weaknesses</a:t>
            </a:r>
          </a:p>
          <a:p>
            <a:pPr marL="1382713" lvl="2" indent="-742950"/>
            <a:r>
              <a:rPr lang="en-US" altLang="en-US"/>
              <a:t>Cuts against other clear and important passages</a:t>
            </a:r>
          </a:p>
          <a:p>
            <a:pPr marL="1382713" lvl="2" indent="-742950"/>
            <a:endParaRPr lang="en-US" altLang="en-US"/>
          </a:p>
        </p:txBody>
      </p:sp>
      <p:sp>
        <p:nvSpPr>
          <p:cNvPr id="5" name="TextBox 4">
            <a:extLst>
              <a:ext uri="{FF2B5EF4-FFF2-40B4-BE49-F238E27FC236}">
                <a16:creationId xmlns:a16="http://schemas.microsoft.com/office/drawing/2014/main" id="{A654D2B4-25D1-6BB4-62B4-4D737188EA80}"/>
              </a:ext>
            </a:extLst>
          </p:cNvPr>
          <p:cNvSpPr txBox="1"/>
          <p:nvPr/>
        </p:nvSpPr>
        <p:spPr>
          <a:xfrm>
            <a:off x="2460171" y="4144722"/>
            <a:ext cx="7620000" cy="2062103"/>
          </a:xfrm>
          <a:prstGeom prst="rect">
            <a:avLst/>
          </a:prstGeom>
          <a:noFill/>
        </p:spPr>
        <p:style>
          <a:lnRef idx="0">
            <a:schemeClr val="dk1"/>
          </a:lnRef>
          <a:fillRef idx="3">
            <a:schemeClr val="dk1"/>
          </a:fillRef>
          <a:effectRef idx="3">
            <a:schemeClr val="dk1"/>
          </a:effectRef>
          <a:fontRef idx="minor">
            <a:schemeClr val="lt1"/>
          </a:fontRef>
        </p:style>
        <p:txBody>
          <a:bodyPr>
            <a:spAutoFit/>
          </a:bodyPr>
          <a:lstStyle/>
          <a:p>
            <a:pPr>
              <a:defRPr/>
            </a:pPr>
            <a:r>
              <a:rPr lang="en-US" sz="3200" u="sng" dirty="0"/>
              <a:t>Rules for interpretation</a:t>
            </a:r>
          </a:p>
          <a:p>
            <a:pPr>
              <a:buFont typeface="Arial" pitchFamily="34" charset="0"/>
              <a:buChar char="•"/>
              <a:defRPr/>
            </a:pPr>
            <a:r>
              <a:rPr lang="en-US" sz="3200" dirty="0"/>
              <a:t>Context</a:t>
            </a:r>
          </a:p>
          <a:p>
            <a:pPr>
              <a:buFont typeface="Arial" pitchFamily="34" charset="0"/>
              <a:buChar char="•"/>
              <a:defRPr/>
            </a:pPr>
            <a:r>
              <a:rPr lang="en-US" sz="3200" dirty="0"/>
              <a:t>Fits with other scripture</a:t>
            </a:r>
          </a:p>
          <a:p>
            <a:pPr>
              <a:buFont typeface="Arial" pitchFamily="34" charset="0"/>
              <a:buChar char="•"/>
              <a:defRPr/>
            </a:pPr>
            <a:r>
              <a:rPr lang="en-US" sz="3200" dirty="0"/>
              <a:t>Interpret the unclear in light of the 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9F11DCB-BFA8-F224-FD1E-1618FAE7C068}"/>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7891" name="Content Placeholder 2">
            <a:extLst>
              <a:ext uri="{FF2B5EF4-FFF2-40B4-BE49-F238E27FC236}">
                <a16:creationId xmlns:a16="http://schemas.microsoft.com/office/drawing/2014/main" id="{39B5E761-2BE7-32C3-91B8-9C8086ED803B}"/>
              </a:ext>
            </a:extLst>
          </p:cNvPr>
          <p:cNvSpPr>
            <a:spLocks noGrp="1"/>
          </p:cNvSpPr>
          <p:nvPr>
            <p:ph idx="1"/>
          </p:nvPr>
        </p:nvSpPr>
        <p:spPr>
          <a:noFill/>
        </p:spPr>
        <p:txBody>
          <a:bodyPr>
            <a:normAutofit/>
          </a:bodyPr>
          <a:lstStyle/>
          <a:p>
            <a:pPr marL="182563" indent="-742950">
              <a:lnSpc>
                <a:spcPts val="4763"/>
              </a:lnSpc>
              <a:buNone/>
            </a:pPr>
            <a:r>
              <a:rPr lang="en-US" altLang="en-US" sz="4000"/>
              <a:t>2) These are NOT Christians</a:t>
            </a:r>
          </a:p>
          <a:p>
            <a:pPr marL="182563" indent="-742950">
              <a:lnSpc>
                <a:spcPts val="4763"/>
              </a:lnSpc>
            </a:pPr>
            <a:r>
              <a:rPr lang="en-US" altLang="en-US" sz="4000"/>
              <a:t>Who is this?</a:t>
            </a:r>
          </a:p>
          <a:p>
            <a:pPr marL="1039813" lvl="3" indent="-742950">
              <a:lnSpc>
                <a:spcPts val="4763"/>
              </a:lnSpc>
            </a:pPr>
            <a:r>
              <a:rPr lang="en-US" altLang="en-US" sz="2800"/>
              <a:t>Enlightened</a:t>
            </a:r>
          </a:p>
          <a:p>
            <a:pPr marL="1039813" lvl="3" indent="-742950">
              <a:lnSpc>
                <a:spcPts val="4763"/>
              </a:lnSpc>
            </a:pPr>
            <a:r>
              <a:rPr lang="en-US" altLang="en-US" sz="2800"/>
              <a:t>Tasted of the heavenly gift</a:t>
            </a:r>
          </a:p>
          <a:p>
            <a:pPr marL="1039813" lvl="3" indent="-742950">
              <a:lnSpc>
                <a:spcPts val="4763"/>
              </a:lnSpc>
            </a:pPr>
            <a:r>
              <a:rPr lang="en-US" altLang="en-US" sz="2800"/>
              <a:t>Partaker of the HS</a:t>
            </a:r>
          </a:p>
          <a:p>
            <a:pPr marL="1039813" lvl="3" indent="-742950">
              <a:lnSpc>
                <a:spcPts val="4763"/>
              </a:lnSpc>
            </a:pPr>
            <a:r>
              <a:rPr lang="en-US" altLang="en-US" sz="2800"/>
              <a:t>Tasted the word and the age</a:t>
            </a:r>
          </a:p>
          <a:p>
            <a:pPr marL="182563" lvl="1" indent="-742950">
              <a:lnSpc>
                <a:spcPts val="4763"/>
              </a:lnSpc>
              <a:buNone/>
            </a:pPr>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CE525EE-55C6-BA8C-EF52-DC4914A5E911}"/>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C08D9386-94B8-CA21-A7CD-FF2CDEA06E6F}"/>
              </a:ext>
            </a:extLst>
          </p:cNvPr>
          <p:cNvSpPr>
            <a:spLocks noGrp="1"/>
          </p:cNvSpPr>
          <p:nvPr>
            <p:ph idx="1"/>
          </p:nvPr>
        </p:nvSpPr>
        <p:spPr>
          <a:noFill/>
        </p:spPr>
        <p:txBody>
          <a:bodyPr rtlCol="0">
            <a:noAutofit/>
          </a:bodyPr>
          <a:lstStyle/>
          <a:p>
            <a:pPr marL="182880" indent="-742950">
              <a:lnSpc>
                <a:spcPts val="4760"/>
              </a:lnSpc>
              <a:buNone/>
              <a:defRPr/>
            </a:pPr>
            <a:r>
              <a:rPr lang="en-US" dirty="0"/>
              <a:t>2) These are NOT Christians</a:t>
            </a:r>
          </a:p>
          <a:p>
            <a:pPr marL="582930" indent="-742950">
              <a:defRPr/>
            </a:pPr>
            <a:r>
              <a:rPr lang="en-US" dirty="0"/>
              <a:t>What are they being warned about?</a:t>
            </a:r>
          </a:p>
          <a:p>
            <a:pPr marL="982980" lvl="1" indent="-742950">
              <a:defRPr/>
            </a:pPr>
            <a:r>
              <a:rPr lang="en-US" sz="3200" dirty="0"/>
              <a:t>We are responsible for what we have heard</a:t>
            </a:r>
          </a:p>
          <a:p>
            <a:pPr marL="182880" lvl="1" indent="-742950">
              <a:lnSpc>
                <a:spcPts val="4760"/>
              </a:lnSpc>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0EDC7AD-BAFA-0EDD-5CB3-3C9DC0F8F240}"/>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5A1EC9B4-5A0E-7EA1-AC6D-E2B5269002D1}"/>
              </a:ext>
            </a:extLst>
          </p:cNvPr>
          <p:cNvSpPr>
            <a:spLocks noGrp="1"/>
          </p:cNvSpPr>
          <p:nvPr>
            <p:ph idx="1"/>
          </p:nvPr>
        </p:nvSpPr>
        <p:spPr>
          <a:noFill/>
        </p:spPr>
        <p:txBody>
          <a:bodyPr rtlCol="0">
            <a:noAutofit/>
          </a:bodyPr>
          <a:lstStyle/>
          <a:p>
            <a:pPr marL="182880" indent="-742950">
              <a:lnSpc>
                <a:spcPts val="4760"/>
              </a:lnSpc>
              <a:buNone/>
              <a:defRPr/>
            </a:pPr>
            <a:r>
              <a:rPr lang="en-US"/>
              <a:t>2) These are NOT Christians</a:t>
            </a:r>
          </a:p>
          <a:p>
            <a:pPr marL="582930" indent="-742950">
              <a:defRPr/>
            </a:pPr>
            <a:r>
              <a:rPr lang="en-US"/>
              <a:t>What are they being warned about?</a:t>
            </a:r>
          </a:p>
          <a:p>
            <a:pPr marL="982980" lvl="1" indent="-742950">
              <a:defRPr/>
            </a:pPr>
            <a:r>
              <a:rPr lang="en-US" sz="3200"/>
              <a:t>It’s dangerous to draw near to God, experience Him, and reject what you have seen!</a:t>
            </a:r>
          </a:p>
          <a:p>
            <a:pPr marL="182880" lvl="1" indent="-742950">
              <a:lnSpc>
                <a:spcPts val="4760"/>
              </a:lnSpc>
              <a:buNone/>
              <a:defRPr/>
            </a:pPr>
            <a:endParaRPr lang="en-US"/>
          </a:p>
        </p:txBody>
      </p:sp>
      <p:sp>
        <p:nvSpPr>
          <p:cNvPr id="4" name="Rectangle 3">
            <a:extLst>
              <a:ext uri="{FF2B5EF4-FFF2-40B4-BE49-F238E27FC236}">
                <a16:creationId xmlns:a16="http://schemas.microsoft.com/office/drawing/2014/main" id="{291839D1-3DFD-B612-7192-6C7D608A1121}"/>
              </a:ext>
            </a:extLst>
          </p:cNvPr>
          <p:cNvSpPr/>
          <p:nvPr/>
        </p:nvSpPr>
        <p:spPr>
          <a:xfrm>
            <a:off x="361208" y="3635852"/>
            <a:ext cx="11798135" cy="304698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3200"/>
              <a:t>2 Peter 2:20–21 (NASB95) — 20 For if, after they have escaped the defilements of the world by the knowledge of the Lord and Savior Jesus Christ, they are again entangled in them and are overcome, the last state has become worse for them than the first. 21 For it would be better for them not to have known the way of righteousness, than having known it, to turn away from the holy commandment handed on to them.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3109-2BA5-2308-BF1E-2C15282F6ED6}"/>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D8B4B475-F77A-8DF1-DD3F-C26067E655A4}"/>
              </a:ext>
            </a:extLst>
          </p:cNvPr>
          <p:cNvSpPr>
            <a:spLocks noGrp="1"/>
          </p:cNvSpPr>
          <p:nvPr>
            <p:ph type="title"/>
          </p:nvPr>
        </p:nvSpPr>
        <p:spPr>
          <a:noFill/>
        </p:spPr>
        <p:txBody>
          <a:bodyPr/>
          <a:lstStyle/>
          <a:p>
            <a:pPr eaLnBrk="1" hangingPunct="1"/>
            <a:r>
              <a:rPr lang="en-US" altLang="en-US"/>
              <a:t>Chapters 5-10</a:t>
            </a:r>
          </a:p>
        </p:txBody>
      </p:sp>
      <p:sp>
        <p:nvSpPr>
          <p:cNvPr id="3" name="Content Placeholder 2">
            <a:extLst>
              <a:ext uri="{FF2B5EF4-FFF2-40B4-BE49-F238E27FC236}">
                <a16:creationId xmlns:a16="http://schemas.microsoft.com/office/drawing/2014/main" id="{1ABF1882-69D6-3770-AA1D-1B3DF249C536}"/>
              </a:ext>
            </a:extLst>
          </p:cNvPr>
          <p:cNvSpPr>
            <a:spLocks noGrp="1"/>
          </p:cNvSpPr>
          <p:nvPr>
            <p:ph idx="1"/>
          </p:nvPr>
        </p:nvSpPr>
        <p:spPr>
          <a:noFill/>
        </p:spPr>
        <p:txBody>
          <a:bodyPr>
            <a:normAutofit/>
          </a:bodyPr>
          <a:lstStyle/>
          <a:p>
            <a:pPr eaLnBrk="1" hangingPunct="1"/>
            <a:r>
              <a:rPr lang="en-US" altLang="en-US" sz="4800"/>
              <a:t>The supremacy of the New Covenant</a:t>
            </a:r>
          </a:p>
          <a:p>
            <a:pPr lvl="1" eaLnBrk="1" hangingPunct="1"/>
            <a:r>
              <a:rPr lang="en-US" altLang="en-US" sz="4000"/>
              <a:t>Jesus a true and better High Priest (Ch.5)</a:t>
            </a:r>
          </a:p>
          <a:p>
            <a:pPr lvl="1" eaLnBrk="1" hangingPunct="1"/>
            <a:r>
              <a:rPr lang="en-US" altLang="en-US" sz="4000"/>
              <a:t>The Order of Melchizedek  (Chs.5,7)</a:t>
            </a:r>
          </a:p>
          <a:p>
            <a:pPr lvl="1" eaLnBrk="1" hangingPunct="1"/>
            <a:r>
              <a:rPr lang="en-US" altLang="en-US" sz="4000"/>
              <a:t>The symbolism of the sacrificial system (</a:t>
            </a:r>
            <a:r>
              <a:rPr lang="en-US" altLang="en-US" sz="4000" err="1"/>
              <a:t>Chs</a:t>
            </a:r>
            <a:r>
              <a:rPr lang="en-US" altLang="en-US" sz="4000"/>
              <a:t>. 8,9,10)</a:t>
            </a:r>
          </a:p>
          <a:p>
            <a:pPr lvl="1" eaLnBrk="1" hangingPunct="1"/>
            <a:endParaRPr lang="en-US" altLang="en-US" sz="4000"/>
          </a:p>
        </p:txBody>
      </p:sp>
      <p:sp>
        <p:nvSpPr>
          <p:cNvPr id="4" name="TextBox 3">
            <a:extLst>
              <a:ext uri="{FF2B5EF4-FFF2-40B4-BE49-F238E27FC236}">
                <a16:creationId xmlns:a16="http://schemas.microsoft.com/office/drawing/2014/main" id="{3E5EF840-A3BE-1D1F-DFC6-692E64FD2F0A}"/>
              </a:ext>
            </a:extLst>
          </p:cNvPr>
          <p:cNvSpPr txBox="1"/>
          <p:nvPr/>
        </p:nvSpPr>
        <p:spPr>
          <a:xfrm>
            <a:off x="1981200" y="381001"/>
            <a:ext cx="6096000" cy="34163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defRPr/>
            </a:pPr>
            <a:r>
              <a:rPr lang="en-US" sz="7200"/>
              <a:t>What happened to Chapter 6?</a:t>
            </a:r>
          </a:p>
        </p:txBody>
      </p:sp>
    </p:spTree>
    <p:extLst>
      <p:ext uri="{BB962C8B-B14F-4D97-AF65-F5344CB8AC3E}">
        <p14:creationId xmlns:p14="http://schemas.microsoft.com/office/powerpoint/2010/main" val="426555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CAD94CA-7A32-F7BB-9AAF-8E00DDB1DBE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10E207B3-E571-F61C-1ECE-F2E0D8C8ED5B}"/>
              </a:ext>
            </a:extLst>
          </p:cNvPr>
          <p:cNvSpPr>
            <a:spLocks noGrp="1"/>
          </p:cNvSpPr>
          <p:nvPr>
            <p:ph idx="1"/>
          </p:nvPr>
        </p:nvSpPr>
        <p:spPr>
          <a:noFill/>
        </p:spPr>
        <p:txBody>
          <a:bodyPr rtlCol="0">
            <a:noAutofit/>
          </a:bodyPr>
          <a:lstStyle/>
          <a:p>
            <a:pPr marL="182880" indent="-742950">
              <a:lnSpc>
                <a:spcPts val="4760"/>
              </a:lnSpc>
              <a:buNone/>
              <a:defRPr/>
            </a:pPr>
            <a:r>
              <a:rPr lang="en-US" dirty="0"/>
              <a:t>2) These are NOT Christians</a:t>
            </a:r>
          </a:p>
          <a:p>
            <a:pPr marL="582930" indent="-742950">
              <a:defRPr/>
            </a:pPr>
            <a:r>
              <a:rPr lang="en-US" dirty="0"/>
              <a:t>What’s the point?</a:t>
            </a:r>
          </a:p>
          <a:p>
            <a:pPr marL="982980" lvl="1" indent="-742950">
              <a:defRPr/>
            </a:pPr>
            <a:r>
              <a:rPr lang="en-US" sz="3200" dirty="0"/>
              <a:t>We are responsible for what we have heard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EDCB66A-7802-4641-E279-87C38276B457}"/>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4BFE9B96-EAA0-F07D-C7A5-2B4DD6EDCF62}"/>
              </a:ext>
            </a:extLst>
          </p:cNvPr>
          <p:cNvSpPr>
            <a:spLocks noGrp="1"/>
          </p:cNvSpPr>
          <p:nvPr>
            <p:ph idx="1"/>
          </p:nvPr>
        </p:nvSpPr>
        <p:spPr>
          <a:noFill/>
        </p:spPr>
        <p:txBody>
          <a:bodyPr rtlCol="0">
            <a:noAutofit/>
          </a:bodyPr>
          <a:lstStyle/>
          <a:p>
            <a:pPr marL="182880" indent="-742950">
              <a:lnSpc>
                <a:spcPts val="4760"/>
              </a:lnSpc>
              <a:buNone/>
              <a:defRPr/>
            </a:pPr>
            <a:r>
              <a:rPr lang="en-US" dirty="0"/>
              <a:t>2) These are NOT Christians</a:t>
            </a:r>
          </a:p>
          <a:p>
            <a:pPr marL="582930" indent="-742950">
              <a:defRPr/>
            </a:pPr>
            <a:r>
              <a:rPr lang="en-US" dirty="0"/>
              <a:t>What’s the point?</a:t>
            </a:r>
          </a:p>
          <a:p>
            <a:pPr marL="982980" lvl="1" indent="-742950">
              <a:defRPr/>
            </a:pPr>
            <a:r>
              <a:rPr lang="en-US" sz="3200" dirty="0"/>
              <a:t>We are responsible for what we have heard</a:t>
            </a:r>
          </a:p>
          <a:p>
            <a:pPr>
              <a:lnSpc>
                <a:spcPts val="4000"/>
              </a:lnSpc>
              <a:buNone/>
              <a:defRPr/>
            </a:pPr>
            <a:r>
              <a:rPr lang="en-US" dirty="0"/>
              <a:t>	since they again crucify to themselves the Son of God and put Him to open shame.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B4BB2CD-37E2-7E0C-F645-94F33FC683ED}"/>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3" name="Content Placeholder 2">
            <a:extLst>
              <a:ext uri="{FF2B5EF4-FFF2-40B4-BE49-F238E27FC236}">
                <a16:creationId xmlns:a16="http://schemas.microsoft.com/office/drawing/2014/main" id="{22D0D5FF-F323-7628-A4CD-E3585C068FE1}"/>
              </a:ext>
            </a:extLst>
          </p:cNvPr>
          <p:cNvSpPr>
            <a:spLocks noGrp="1"/>
          </p:cNvSpPr>
          <p:nvPr>
            <p:ph idx="1"/>
          </p:nvPr>
        </p:nvSpPr>
        <p:spPr>
          <a:noFill/>
        </p:spPr>
        <p:txBody>
          <a:bodyPr rtlCol="0">
            <a:noAutofit/>
          </a:bodyPr>
          <a:lstStyle/>
          <a:p>
            <a:pPr marL="182880" indent="-742950">
              <a:lnSpc>
                <a:spcPts val="4760"/>
              </a:lnSpc>
              <a:buNone/>
              <a:defRPr/>
            </a:pPr>
            <a:r>
              <a:rPr lang="en-US" dirty="0"/>
              <a:t>2) These are NOT Christians</a:t>
            </a:r>
          </a:p>
          <a:p>
            <a:pPr marL="582930" indent="-742950">
              <a:defRPr/>
            </a:pPr>
            <a:r>
              <a:rPr lang="en-US" dirty="0"/>
              <a:t>What’s the point?</a:t>
            </a:r>
          </a:p>
          <a:p>
            <a:pPr marL="982980" lvl="1" indent="-742950">
              <a:defRPr/>
            </a:pPr>
            <a:r>
              <a:rPr lang="en-US" sz="3200" dirty="0"/>
              <a:t>We are responsible for what we have heard</a:t>
            </a:r>
          </a:p>
          <a:p>
            <a:pPr>
              <a:lnSpc>
                <a:spcPts val="4000"/>
              </a:lnSpc>
              <a:buNone/>
              <a:defRPr/>
            </a:pPr>
            <a:r>
              <a:rPr lang="en-US" dirty="0"/>
              <a:t>	since they again crucify to themselves the Son of God and put Him to open shame. </a:t>
            </a:r>
          </a:p>
        </p:txBody>
      </p:sp>
      <p:cxnSp>
        <p:nvCxnSpPr>
          <p:cNvPr id="5" name="Straight Connector 4">
            <a:extLst>
              <a:ext uri="{FF2B5EF4-FFF2-40B4-BE49-F238E27FC236}">
                <a16:creationId xmlns:a16="http://schemas.microsoft.com/office/drawing/2014/main" id="{74C61244-F459-FDDA-DF4A-D5E52322C9E5}"/>
              </a:ext>
            </a:extLst>
          </p:cNvPr>
          <p:cNvCxnSpPr/>
          <p:nvPr/>
        </p:nvCxnSpPr>
        <p:spPr>
          <a:xfrm>
            <a:off x="447178" y="4464576"/>
            <a:ext cx="1143000" cy="457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018487-1988-9FC1-4DEB-74CB9C8757D6}"/>
              </a:ext>
            </a:extLst>
          </p:cNvPr>
          <p:cNvCxnSpPr/>
          <p:nvPr/>
        </p:nvCxnSpPr>
        <p:spPr>
          <a:xfrm flipV="1">
            <a:off x="583983" y="4540776"/>
            <a:ext cx="914400" cy="3048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DD901CE-858D-C3CE-74C5-D809E6045EA3}"/>
              </a:ext>
            </a:extLst>
          </p:cNvPr>
          <p:cNvSpPr/>
          <p:nvPr/>
        </p:nvSpPr>
        <p:spPr>
          <a:xfrm rot="19656120">
            <a:off x="74633" y="3943529"/>
            <a:ext cx="1250040" cy="523220"/>
          </a:xfrm>
          <a:prstGeom prst="rect">
            <a:avLst/>
          </a:prstGeom>
          <a:noFill/>
        </p:spPr>
        <p:txBody>
          <a:bodyPr>
            <a:spAutoFit/>
          </a:bodyPr>
          <a:lstStyle/>
          <a:p>
            <a:pPr algn="ctr" eaLnBrk="1" hangingPunct="1">
              <a:defRPr/>
            </a:pPr>
            <a:r>
              <a:rPr lang="en-US" sz="2800"/>
              <a:t>While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5511143-3897-14C0-C504-5D3F2B7CB973}"/>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45059" name="Content Placeholder 2">
            <a:extLst>
              <a:ext uri="{FF2B5EF4-FFF2-40B4-BE49-F238E27FC236}">
                <a16:creationId xmlns:a16="http://schemas.microsoft.com/office/drawing/2014/main" id="{A1DE78FD-6739-DEBB-35A4-5E5BFE90F95C}"/>
              </a:ext>
            </a:extLst>
          </p:cNvPr>
          <p:cNvSpPr>
            <a:spLocks noGrp="1"/>
          </p:cNvSpPr>
          <p:nvPr>
            <p:ph idx="1"/>
          </p:nvPr>
        </p:nvSpPr>
        <p:spPr>
          <a:noFill/>
        </p:spPr>
        <p:txBody>
          <a:bodyPr>
            <a:normAutofit/>
          </a:bodyPr>
          <a:lstStyle/>
          <a:p>
            <a:pPr marL="582613" indent="-742950">
              <a:buNone/>
            </a:pPr>
            <a:r>
              <a:rPr lang="en-US" altLang="en-US" dirty="0"/>
              <a:t>2)   These are not Christians</a:t>
            </a:r>
          </a:p>
          <a:p>
            <a:pPr marL="982663" lvl="1" indent="-742950"/>
            <a:r>
              <a:rPr lang="en-US" altLang="en-US" sz="3200" dirty="0"/>
              <a:t>Strengths</a:t>
            </a:r>
          </a:p>
          <a:p>
            <a:pPr marL="1382713" lvl="2" indent="-742950"/>
            <a:r>
              <a:rPr lang="en-US" altLang="en-US" sz="3200" dirty="0"/>
              <a:t>Fits with other scriptures</a:t>
            </a:r>
          </a:p>
          <a:p>
            <a:pPr marL="1382713" lvl="2" indent="-742950"/>
            <a:r>
              <a:rPr lang="en-US" altLang="en-US" sz="3200" dirty="0"/>
              <a:t>Is appropriately wary of the unclear language </a:t>
            </a:r>
          </a:p>
          <a:p>
            <a:pPr marL="1382713" lvl="2" indent="-742950"/>
            <a:r>
              <a:rPr lang="en-US" altLang="en-US" sz="3200" dirty="0"/>
              <a:t>Is commonly agreed upon</a:t>
            </a:r>
          </a:p>
          <a:p>
            <a:pPr marL="1382713" lvl="2" indent="-74295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88D3A73-0391-1D8F-9B32-51344245F61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44035" name="Content Placeholder 2">
            <a:extLst>
              <a:ext uri="{FF2B5EF4-FFF2-40B4-BE49-F238E27FC236}">
                <a16:creationId xmlns:a16="http://schemas.microsoft.com/office/drawing/2014/main" id="{ED26C2D9-FC9F-7198-002E-608626CF7D48}"/>
              </a:ext>
            </a:extLst>
          </p:cNvPr>
          <p:cNvSpPr>
            <a:spLocks noGrp="1"/>
          </p:cNvSpPr>
          <p:nvPr>
            <p:ph idx="1"/>
          </p:nvPr>
        </p:nvSpPr>
        <p:spPr>
          <a:noFill/>
        </p:spPr>
        <p:txBody>
          <a:bodyPr/>
          <a:lstStyle/>
          <a:p>
            <a:pPr marL="582613" indent="-742950">
              <a:buNone/>
            </a:pPr>
            <a:r>
              <a:rPr lang="en-US" altLang="en-US"/>
              <a:t>2)   These are not Christians</a:t>
            </a:r>
          </a:p>
          <a:p>
            <a:pPr marL="982663" lvl="1" indent="-742950"/>
            <a:r>
              <a:rPr lang="en-US" altLang="en-US" sz="3200"/>
              <a:t>Weakness</a:t>
            </a:r>
          </a:p>
          <a:p>
            <a:pPr marL="1382713" lvl="2" indent="-742950"/>
            <a:r>
              <a:rPr lang="en-US" altLang="en-US" sz="3200"/>
              <a:t>Is the language describing a non-believer?</a:t>
            </a:r>
          </a:p>
          <a:p>
            <a:pPr marL="982663" lvl="1" indent="-742950">
              <a:buNone/>
            </a:pPr>
            <a:endParaRPr lang="en-US" altLang="en-US"/>
          </a:p>
          <a:p>
            <a:pPr marL="1382713" lvl="2" indent="-742950">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0A33DF1-2067-D5A7-C4EC-F37CC768F73A}"/>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47107" name="Content Placeholder 2">
            <a:extLst>
              <a:ext uri="{FF2B5EF4-FFF2-40B4-BE49-F238E27FC236}">
                <a16:creationId xmlns:a16="http://schemas.microsoft.com/office/drawing/2014/main" id="{D6A81427-7B8F-B16F-8DDB-DD7407B12C31}"/>
              </a:ext>
            </a:extLst>
          </p:cNvPr>
          <p:cNvSpPr>
            <a:spLocks noGrp="1"/>
          </p:cNvSpPr>
          <p:nvPr>
            <p:ph idx="1"/>
          </p:nvPr>
        </p:nvSpPr>
        <p:spPr>
          <a:noFill/>
        </p:spPr>
        <p:txBody>
          <a:bodyPr/>
          <a:lstStyle/>
          <a:p>
            <a:pPr marL="582613" indent="-742950">
              <a:buNone/>
            </a:pPr>
            <a:r>
              <a:rPr lang="en-US" altLang="en-US"/>
              <a:t>2)   These are not Christians</a:t>
            </a:r>
          </a:p>
          <a:p>
            <a:pPr marL="982663" lvl="1" indent="-742950"/>
            <a:r>
              <a:rPr lang="en-US" altLang="en-US" sz="3200"/>
              <a:t>Weakness</a:t>
            </a:r>
          </a:p>
          <a:p>
            <a:pPr marL="1382713" lvl="2" indent="-742950">
              <a:lnSpc>
                <a:spcPts val="4763"/>
              </a:lnSpc>
            </a:pPr>
            <a:r>
              <a:rPr lang="en-US" altLang="en-US" sz="3200"/>
              <a:t>Enlightened</a:t>
            </a:r>
          </a:p>
          <a:p>
            <a:pPr marL="1382713" lvl="2" indent="-742950">
              <a:lnSpc>
                <a:spcPts val="4763"/>
              </a:lnSpc>
            </a:pPr>
            <a:r>
              <a:rPr lang="en-US" altLang="en-US" sz="3200"/>
              <a:t>Tasted of the heavenly gift</a:t>
            </a:r>
          </a:p>
          <a:p>
            <a:pPr marL="1382713" lvl="2" indent="-742950">
              <a:lnSpc>
                <a:spcPts val="4763"/>
              </a:lnSpc>
            </a:pPr>
            <a:r>
              <a:rPr lang="en-US" altLang="en-US" sz="3200"/>
              <a:t>Partaker of the HS</a:t>
            </a:r>
          </a:p>
          <a:p>
            <a:pPr marL="1382713" lvl="2" indent="-742950">
              <a:lnSpc>
                <a:spcPts val="4763"/>
              </a:lnSpc>
            </a:pPr>
            <a:r>
              <a:rPr lang="en-US" altLang="en-US" sz="3200"/>
              <a:t>Tasted the word and the age</a:t>
            </a:r>
          </a:p>
          <a:p>
            <a:pPr marL="982663" lvl="1" indent="-742950">
              <a:buNone/>
            </a:pPr>
            <a:endParaRPr lang="en-US" altLang="en-US"/>
          </a:p>
          <a:p>
            <a:pPr marL="1382713" lvl="2" indent="-742950">
              <a:buNone/>
            </a:pP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FD0E0BC-6426-EFAD-8C66-72101734D454}"/>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48131" name="Content Placeholder 2">
            <a:extLst>
              <a:ext uri="{FF2B5EF4-FFF2-40B4-BE49-F238E27FC236}">
                <a16:creationId xmlns:a16="http://schemas.microsoft.com/office/drawing/2014/main" id="{EF72899D-01B5-2A93-0645-6AE42211435E}"/>
              </a:ext>
            </a:extLst>
          </p:cNvPr>
          <p:cNvSpPr>
            <a:spLocks noGrp="1"/>
          </p:cNvSpPr>
          <p:nvPr>
            <p:ph idx="1"/>
          </p:nvPr>
        </p:nvSpPr>
        <p:spPr>
          <a:noFill/>
        </p:spPr>
        <p:txBody>
          <a:bodyPr/>
          <a:lstStyle/>
          <a:p>
            <a:pPr marL="582613" indent="-742950">
              <a:buNone/>
            </a:pPr>
            <a:r>
              <a:rPr lang="en-US" altLang="en-US" dirty="0"/>
              <a:t>2)   These are not Christians</a:t>
            </a:r>
          </a:p>
          <a:p>
            <a:pPr marL="982663" lvl="1" indent="-742950"/>
            <a:r>
              <a:rPr lang="en-US" altLang="en-US" sz="3200" dirty="0"/>
              <a:t>Weakness</a:t>
            </a:r>
          </a:p>
          <a:p>
            <a:pPr marL="1382713" lvl="2" indent="-742950">
              <a:lnSpc>
                <a:spcPts val="4763"/>
              </a:lnSpc>
            </a:pPr>
            <a:r>
              <a:rPr lang="en-US" altLang="en-US" sz="3200" dirty="0"/>
              <a:t>Enlightened</a:t>
            </a:r>
          </a:p>
          <a:p>
            <a:pPr marL="1382713" lvl="2" indent="-742950">
              <a:lnSpc>
                <a:spcPts val="4763"/>
              </a:lnSpc>
            </a:pPr>
            <a:r>
              <a:rPr lang="en-US" altLang="en-US" sz="3200" dirty="0"/>
              <a:t>Tasted of the heavenly gift</a:t>
            </a:r>
          </a:p>
          <a:p>
            <a:pPr marL="1382713" lvl="2" indent="-742950">
              <a:lnSpc>
                <a:spcPts val="4763"/>
              </a:lnSpc>
            </a:pPr>
            <a:r>
              <a:rPr lang="en-US" altLang="en-US" sz="3200" dirty="0"/>
              <a:t>Partaker of the HS</a:t>
            </a:r>
          </a:p>
          <a:p>
            <a:pPr marL="1382713" lvl="2" indent="-742950">
              <a:lnSpc>
                <a:spcPts val="4763"/>
              </a:lnSpc>
            </a:pPr>
            <a:r>
              <a:rPr lang="en-US" altLang="en-US" sz="3200" dirty="0"/>
              <a:t>Tasted the word and the age</a:t>
            </a:r>
          </a:p>
          <a:p>
            <a:pPr marL="982663" lvl="1" indent="-742950">
              <a:buNone/>
            </a:pPr>
            <a:endParaRPr lang="en-US" altLang="en-US" dirty="0"/>
          </a:p>
          <a:p>
            <a:pPr marL="1382713" lvl="2" indent="-742950">
              <a:buNone/>
            </a:pPr>
            <a:endParaRPr lang="en-US" altLang="en-US" dirty="0"/>
          </a:p>
        </p:txBody>
      </p:sp>
      <p:sp>
        <p:nvSpPr>
          <p:cNvPr id="4" name="Rectangle 3">
            <a:extLst>
              <a:ext uri="{FF2B5EF4-FFF2-40B4-BE49-F238E27FC236}">
                <a16:creationId xmlns:a16="http://schemas.microsoft.com/office/drawing/2014/main" id="{BB4C667B-C21F-E927-0B13-A082EE375F4E}"/>
              </a:ext>
            </a:extLst>
          </p:cNvPr>
          <p:cNvSpPr/>
          <p:nvPr/>
        </p:nvSpPr>
        <p:spPr>
          <a:xfrm>
            <a:off x="7162800" y="4159326"/>
            <a:ext cx="4767395" cy="830997"/>
          </a:xfrm>
          <a:prstGeom prst="rect">
            <a:avLst/>
          </a:prstGeom>
          <a:no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400"/>
              <a:t>Tasted</a:t>
            </a:r>
          </a:p>
          <a:p>
            <a:pPr>
              <a:defRPr/>
            </a:pPr>
            <a:r>
              <a:rPr lang="el-GR" sz="2400"/>
              <a:t>γεύομαι</a:t>
            </a:r>
            <a:r>
              <a:rPr lang="en-US" sz="2400"/>
              <a:t> [</a:t>
            </a:r>
            <a:r>
              <a:rPr lang="en-US" sz="2400" err="1"/>
              <a:t>geuomai</a:t>
            </a:r>
            <a:r>
              <a:rPr lang="en-US" sz="2400"/>
              <a:t> /</a:t>
            </a:r>
            <a:r>
              <a:rPr lang="en-US" sz="2400" err="1"/>
              <a:t>ghyoo·om·ahee</a:t>
            </a:r>
            <a:r>
              <a:rPr lang="en-US" sz="240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45FC0EB-6355-090C-6EA6-7548AC8BC874}"/>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49155" name="Content Placeholder 2">
            <a:extLst>
              <a:ext uri="{FF2B5EF4-FFF2-40B4-BE49-F238E27FC236}">
                <a16:creationId xmlns:a16="http://schemas.microsoft.com/office/drawing/2014/main" id="{D737C6D7-C55A-55DE-611B-8E60B59DCBE2}"/>
              </a:ext>
            </a:extLst>
          </p:cNvPr>
          <p:cNvSpPr>
            <a:spLocks noGrp="1"/>
          </p:cNvSpPr>
          <p:nvPr>
            <p:ph idx="1"/>
          </p:nvPr>
        </p:nvSpPr>
        <p:spPr>
          <a:noFill/>
        </p:spPr>
        <p:txBody>
          <a:bodyPr/>
          <a:lstStyle/>
          <a:p>
            <a:pPr marL="582613" indent="-742950">
              <a:buNone/>
            </a:pPr>
            <a:r>
              <a:rPr lang="en-US" altLang="en-US" sz="3200"/>
              <a:t>2)   These are not Christians</a:t>
            </a:r>
          </a:p>
          <a:p>
            <a:pPr marL="982663" lvl="1" indent="-742950"/>
            <a:r>
              <a:rPr lang="en-US" altLang="en-US" sz="3200"/>
              <a:t>Weakness</a:t>
            </a:r>
          </a:p>
          <a:p>
            <a:pPr marL="1382713" lvl="2" indent="-742950">
              <a:lnSpc>
                <a:spcPts val="4763"/>
              </a:lnSpc>
            </a:pPr>
            <a:r>
              <a:rPr lang="en-US" altLang="en-US" sz="3200"/>
              <a:t>Enlightened?</a:t>
            </a:r>
          </a:p>
          <a:p>
            <a:pPr marL="1382713" lvl="2" indent="-742950">
              <a:lnSpc>
                <a:spcPts val="4763"/>
              </a:lnSpc>
            </a:pPr>
            <a:r>
              <a:rPr lang="en-US" altLang="en-US" sz="3200"/>
              <a:t>Tasted of the heavenly gift</a:t>
            </a:r>
          </a:p>
          <a:p>
            <a:pPr marL="1382713" lvl="2" indent="-742950">
              <a:lnSpc>
                <a:spcPts val="4763"/>
              </a:lnSpc>
            </a:pPr>
            <a:r>
              <a:rPr lang="en-US" altLang="en-US" sz="3200"/>
              <a:t>Partaker of the HS</a:t>
            </a:r>
          </a:p>
          <a:p>
            <a:pPr marL="1382713" lvl="2" indent="-742950">
              <a:lnSpc>
                <a:spcPts val="4763"/>
              </a:lnSpc>
            </a:pPr>
            <a:r>
              <a:rPr lang="en-US" altLang="en-US" sz="3200"/>
              <a:t>Tasted the word and the age</a:t>
            </a:r>
          </a:p>
          <a:p>
            <a:pPr marL="982663" lvl="1" indent="-742950">
              <a:buNone/>
            </a:pPr>
            <a:endParaRPr lang="en-US" altLang="en-US"/>
          </a:p>
          <a:p>
            <a:pPr marL="1382713" lvl="2" indent="-742950">
              <a:buNone/>
            </a:pPr>
            <a:endParaRPr lang="en-US" altLang="en-US"/>
          </a:p>
        </p:txBody>
      </p:sp>
      <p:sp>
        <p:nvSpPr>
          <p:cNvPr id="4" name="Rectangle 3">
            <a:extLst>
              <a:ext uri="{FF2B5EF4-FFF2-40B4-BE49-F238E27FC236}">
                <a16:creationId xmlns:a16="http://schemas.microsoft.com/office/drawing/2014/main" id="{93479CB7-850E-3A44-E122-6BECD58C66DB}"/>
              </a:ext>
            </a:extLst>
          </p:cNvPr>
          <p:cNvSpPr/>
          <p:nvPr/>
        </p:nvSpPr>
        <p:spPr>
          <a:xfrm>
            <a:off x="1714011" y="1981200"/>
            <a:ext cx="3622467" cy="646331"/>
          </a:xfrm>
          <a:prstGeom prst="rect">
            <a:avLst/>
          </a:prstGeom>
          <a:noFill/>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a:t>Tasted</a:t>
            </a:r>
          </a:p>
          <a:p>
            <a:pPr>
              <a:defRPr/>
            </a:pPr>
            <a:r>
              <a:rPr lang="el-GR"/>
              <a:t>γεύομαι</a:t>
            </a:r>
            <a:r>
              <a:rPr lang="en-US"/>
              <a:t> [</a:t>
            </a:r>
            <a:r>
              <a:rPr lang="en-US" err="1"/>
              <a:t>geuomai</a:t>
            </a:r>
            <a:r>
              <a:rPr lang="en-US"/>
              <a:t> /</a:t>
            </a:r>
            <a:r>
              <a:rPr lang="en-US" err="1"/>
              <a:t>ghyoo·om·ahee</a:t>
            </a:r>
            <a:r>
              <a:rPr lang="en-US"/>
              <a:t>/]</a:t>
            </a:r>
          </a:p>
        </p:txBody>
      </p:sp>
      <p:sp>
        <p:nvSpPr>
          <p:cNvPr id="5" name="Rectangle 4">
            <a:extLst>
              <a:ext uri="{FF2B5EF4-FFF2-40B4-BE49-F238E27FC236}">
                <a16:creationId xmlns:a16="http://schemas.microsoft.com/office/drawing/2014/main" id="{F4D1C42C-C99C-7CB5-B8CF-216A40869AE5}"/>
              </a:ext>
            </a:extLst>
          </p:cNvPr>
          <p:cNvSpPr/>
          <p:nvPr/>
        </p:nvSpPr>
        <p:spPr>
          <a:xfrm>
            <a:off x="1371600" y="1770995"/>
            <a:ext cx="8991600" cy="37856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defRPr/>
            </a:pPr>
            <a:r>
              <a:rPr lang="en-US" sz="4000" dirty="0"/>
              <a:t>Hebrews 2:9 (NASB95) — 9 But we do see Him who was made for a little while lower than the angels, namely, Jesus, because of the suffering of death crowned with glory and honor, so that by the grace of God He might </a:t>
            </a:r>
            <a:r>
              <a:rPr lang="en-US" sz="4000" u="sng" dirty="0"/>
              <a:t>taste</a:t>
            </a:r>
            <a:r>
              <a:rPr lang="en-US" sz="4000" dirty="0"/>
              <a:t> death for everyone.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8325633-A6A5-6EF2-40F2-4A7CCF4D3927}"/>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0179" name="Content Placeholder 2">
            <a:extLst>
              <a:ext uri="{FF2B5EF4-FFF2-40B4-BE49-F238E27FC236}">
                <a16:creationId xmlns:a16="http://schemas.microsoft.com/office/drawing/2014/main" id="{E039EDE3-49D0-D96F-4174-FA5D504AA8BE}"/>
              </a:ext>
            </a:extLst>
          </p:cNvPr>
          <p:cNvSpPr>
            <a:spLocks noGrp="1"/>
          </p:cNvSpPr>
          <p:nvPr>
            <p:ph idx="1"/>
          </p:nvPr>
        </p:nvSpPr>
        <p:spPr>
          <a:noFill/>
        </p:spPr>
        <p:txBody>
          <a:bodyPr/>
          <a:lstStyle/>
          <a:p>
            <a:pPr marL="582613" indent="-742950">
              <a:buNone/>
            </a:pPr>
            <a:r>
              <a:rPr lang="en-US" altLang="en-US" dirty="0"/>
              <a:t>2)   These are not Christians</a:t>
            </a:r>
          </a:p>
          <a:p>
            <a:pPr marL="982663" lvl="1" indent="-742950"/>
            <a:r>
              <a:rPr lang="en-US" altLang="en-US" sz="3200" dirty="0"/>
              <a:t>Weakness</a:t>
            </a:r>
          </a:p>
          <a:p>
            <a:pPr marL="1382713" lvl="2" indent="-742950">
              <a:lnSpc>
                <a:spcPts val="4763"/>
              </a:lnSpc>
            </a:pPr>
            <a:r>
              <a:rPr lang="en-US" altLang="en-US" sz="3200" dirty="0"/>
              <a:t>Enlightened</a:t>
            </a:r>
          </a:p>
          <a:p>
            <a:pPr marL="1382713" lvl="2" indent="-742950">
              <a:lnSpc>
                <a:spcPts val="4763"/>
              </a:lnSpc>
            </a:pPr>
            <a:r>
              <a:rPr lang="en-US" altLang="en-US" sz="3200" dirty="0"/>
              <a:t>Tasted of the heavenly gift</a:t>
            </a:r>
          </a:p>
          <a:p>
            <a:pPr marL="1382713" lvl="2" indent="-742950">
              <a:lnSpc>
                <a:spcPts val="4763"/>
              </a:lnSpc>
            </a:pPr>
            <a:r>
              <a:rPr lang="en-US" altLang="en-US" sz="3200" dirty="0"/>
              <a:t>Partaker of the HS</a:t>
            </a:r>
          </a:p>
          <a:p>
            <a:pPr marL="1382713" lvl="2" indent="-742950">
              <a:lnSpc>
                <a:spcPts val="4763"/>
              </a:lnSpc>
            </a:pPr>
            <a:r>
              <a:rPr lang="en-US" altLang="en-US" sz="3200" dirty="0"/>
              <a:t>Tasted the word and the age</a:t>
            </a:r>
          </a:p>
          <a:p>
            <a:pPr marL="982663" lvl="1" indent="-742950">
              <a:buNone/>
            </a:pPr>
            <a:endParaRPr lang="en-US" altLang="en-US" dirty="0"/>
          </a:p>
          <a:p>
            <a:pPr marL="1382713" lvl="2" indent="-742950">
              <a:buNone/>
            </a:pP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4F086CE-86BD-930F-FD43-86C4B581920D}"/>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1203" name="Content Placeholder 2">
            <a:extLst>
              <a:ext uri="{FF2B5EF4-FFF2-40B4-BE49-F238E27FC236}">
                <a16:creationId xmlns:a16="http://schemas.microsoft.com/office/drawing/2014/main" id="{0E0B5177-643B-2030-1245-8998B9B10DB4}"/>
              </a:ext>
            </a:extLst>
          </p:cNvPr>
          <p:cNvSpPr>
            <a:spLocks noGrp="1"/>
          </p:cNvSpPr>
          <p:nvPr>
            <p:ph idx="1"/>
          </p:nvPr>
        </p:nvSpPr>
        <p:spPr>
          <a:noFill/>
        </p:spPr>
        <p:txBody>
          <a:bodyPr/>
          <a:lstStyle/>
          <a:p>
            <a:pPr marL="582613" indent="-742950">
              <a:buNone/>
            </a:pPr>
            <a:r>
              <a:rPr lang="en-US" altLang="en-US" dirty="0"/>
              <a:t>2)   These are not Christians</a:t>
            </a:r>
          </a:p>
          <a:p>
            <a:pPr marL="982663" lvl="1" indent="-742950"/>
            <a:r>
              <a:rPr lang="en-US" altLang="en-US" sz="3200" dirty="0"/>
              <a:t>Weakness</a:t>
            </a:r>
          </a:p>
          <a:p>
            <a:pPr marL="1382713" lvl="2" indent="-742950">
              <a:lnSpc>
                <a:spcPts val="4763"/>
              </a:lnSpc>
            </a:pPr>
            <a:r>
              <a:rPr lang="en-US" altLang="en-US" sz="3200" dirty="0"/>
              <a:t>Enlightened</a:t>
            </a:r>
          </a:p>
          <a:p>
            <a:pPr marL="1382713" lvl="2" indent="-742950">
              <a:lnSpc>
                <a:spcPts val="4763"/>
              </a:lnSpc>
            </a:pPr>
            <a:r>
              <a:rPr lang="en-US" altLang="en-US" sz="3200" dirty="0"/>
              <a:t>Tasted of the heavenly gift</a:t>
            </a:r>
          </a:p>
          <a:p>
            <a:pPr marL="1382713" lvl="2" indent="-742950">
              <a:lnSpc>
                <a:spcPts val="4763"/>
              </a:lnSpc>
            </a:pPr>
            <a:r>
              <a:rPr lang="en-US" altLang="en-US" sz="3200" dirty="0"/>
              <a:t>Partaker of the HS</a:t>
            </a:r>
          </a:p>
          <a:p>
            <a:pPr marL="1382713" lvl="2" indent="-742950">
              <a:lnSpc>
                <a:spcPts val="4763"/>
              </a:lnSpc>
            </a:pPr>
            <a:r>
              <a:rPr lang="en-US" altLang="en-US" sz="3200" dirty="0"/>
              <a:t>Tasted the word and the age</a:t>
            </a:r>
          </a:p>
          <a:p>
            <a:pPr marL="982663" lvl="1" indent="-742950">
              <a:buNone/>
            </a:pPr>
            <a:endParaRPr lang="en-US" altLang="en-US" dirty="0"/>
          </a:p>
          <a:p>
            <a:pPr marL="1382713" lvl="2" indent="-742950">
              <a:buNone/>
            </a:pPr>
            <a:endParaRPr lang="en-US" altLang="en-US" dirty="0"/>
          </a:p>
        </p:txBody>
      </p:sp>
      <p:sp>
        <p:nvSpPr>
          <p:cNvPr id="4" name="Rectangle 3">
            <a:extLst>
              <a:ext uri="{FF2B5EF4-FFF2-40B4-BE49-F238E27FC236}">
                <a16:creationId xmlns:a16="http://schemas.microsoft.com/office/drawing/2014/main" id="{0C8F5CD5-CA60-765C-6FD1-037355AEF4CC}"/>
              </a:ext>
            </a:extLst>
          </p:cNvPr>
          <p:cNvSpPr/>
          <p:nvPr/>
        </p:nvSpPr>
        <p:spPr>
          <a:xfrm>
            <a:off x="6781800" y="4066993"/>
            <a:ext cx="4292842" cy="83099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a:spAutoFit/>
          </a:bodyPr>
          <a:lstStyle/>
          <a:p>
            <a:pPr>
              <a:defRPr/>
            </a:pPr>
            <a:r>
              <a:rPr lang="en-US" sz="2400"/>
              <a:t>Partaker</a:t>
            </a:r>
          </a:p>
          <a:p>
            <a:pPr>
              <a:defRPr/>
            </a:pPr>
            <a:r>
              <a:rPr lang="el-GR" sz="2400"/>
              <a:t>μέτοχος</a:t>
            </a:r>
            <a:r>
              <a:rPr lang="en-US" sz="2400"/>
              <a:t> [</a:t>
            </a:r>
            <a:r>
              <a:rPr lang="en-US" sz="2400" err="1"/>
              <a:t>metochos</a:t>
            </a:r>
            <a:r>
              <a:rPr lang="en-US" sz="2400"/>
              <a:t> /</a:t>
            </a:r>
            <a:r>
              <a:rPr lang="en-US" sz="2400" err="1"/>
              <a:t>met·okh·os</a:t>
            </a:r>
            <a:r>
              <a:rPr lang="en-US" sz="24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0326BE2-1128-3CE1-F924-9E403421C993}"/>
              </a:ext>
            </a:extLst>
          </p:cNvPr>
          <p:cNvSpPr>
            <a:spLocks noGrp="1"/>
          </p:cNvSpPr>
          <p:nvPr>
            <p:ph type="title"/>
          </p:nvPr>
        </p:nvSpPr>
        <p:spPr>
          <a:noFill/>
        </p:spPr>
        <p:txBody>
          <a:bodyPr>
            <a:normAutofit/>
          </a:bodyPr>
          <a:lstStyle/>
          <a:p>
            <a:pPr eaLnBrk="1" hangingPunct="1"/>
            <a:r>
              <a:rPr lang="en-US" altLang="en-US" sz="6000"/>
              <a:t>Chapter 5</a:t>
            </a:r>
          </a:p>
        </p:txBody>
      </p:sp>
      <p:sp>
        <p:nvSpPr>
          <p:cNvPr id="6147" name="Content Placeholder 2">
            <a:extLst>
              <a:ext uri="{FF2B5EF4-FFF2-40B4-BE49-F238E27FC236}">
                <a16:creationId xmlns:a16="http://schemas.microsoft.com/office/drawing/2014/main" id="{BB3C5256-86B7-3A6A-F297-8C2B43E4764F}"/>
              </a:ext>
            </a:extLst>
          </p:cNvPr>
          <p:cNvSpPr>
            <a:spLocks noGrp="1"/>
          </p:cNvSpPr>
          <p:nvPr>
            <p:ph idx="1"/>
          </p:nvPr>
        </p:nvSpPr>
        <p:spPr>
          <a:noFill/>
        </p:spPr>
        <p:txBody>
          <a:bodyPr>
            <a:normAutofit/>
          </a:bodyPr>
          <a:lstStyle/>
          <a:p>
            <a:pPr marL="182563" lvl="1">
              <a:buNone/>
            </a:pPr>
            <a:r>
              <a:rPr lang="en-US" altLang="en-US" sz="3600"/>
              <a:t>Hebrews 5:12–14 (NASB95) </a:t>
            </a:r>
          </a:p>
          <a:p>
            <a:pPr marL="182563" lvl="1">
              <a:buNone/>
            </a:pPr>
            <a:r>
              <a:rPr lang="en-US" altLang="en-US" sz="3600"/>
              <a:t>12 For though by this time you ought to be teachers, you have need again for someone to teach you the elementary principles of the oracles of God, and you have come to need milk and not solid food.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91D2D64-4CEE-92FB-4784-55896C831DB7}"/>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2227" name="Content Placeholder 2">
            <a:extLst>
              <a:ext uri="{FF2B5EF4-FFF2-40B4-BE49-F238E27FC236}">
                <a16:creationId xmlns:a16="http://schemas.microsoft.com/office/drawing/2014/main" id="{9527B3B0-D32B-D570-14C2-0C2CBDE9108E}"/>
              </a:ext>
            </a:extLst>
          </p:cNvPr>
          <p:cNvSpPr>
            <a:spLocks noGrp="1"/>
          </p:cNvSpPr>
          <p:nvPr>
            <p:ph idx="1"/>
          </p:nvPr>
        </p:nvSpPr>
        <p:spPr>
          <a:noFill/>
        </p:spPr>
        <p:txBody>
          <a:bodyPr/>
          <a:lstStyle/>
          <a:p>
            <a:pPr marL="582613" indent="-742950">
              <a:buNone/>
            </a:pPr>
            <a:r>
              <a:rPr lang="en-US" altLang="en-US"/>
              <a:t>2)   These are not Christians</a:t>
            </a:r>
          </a:p>
          <a:p>
            <a:pPr marL="982663" lvl="1" indent="-742950"/>
            <a:r>
              <a:rPr lang="en-US" altLang="en-US" sz="3200"/>
              <a:t>Weakness</a:t>
            </a:r>
          </a:p>
          <a:p>
            <a:pPr marL="1382713" lvl="2" indent="-742950">
              <a:lnSpc>
                <a:spcPts val="4763"/>
              </a:lnSpc>
            </a:pPr>
            <a:r>
              <a:rPr lang="en-US" altLang="en-US" sz="3200"/>
              <a:t>Enlightened?</a:t>
            </a:r>
          </a:p>
          <a:p>
            <a:pPr marL="1382713" lvl="2" indent="-742950">
              <a:lnSpc>
                <a:spcPts val="4763"/>
              </a:lnSpc>
            </a:pPr>
            <a:r>
              <a:rPr lang="en-US" altLang="en-US" sz="3200"/>
              <a:t>Tasted of the heavenly gift</a:t>
            </a:r>
          </a:p>
          <a:p>
            <a:pPr marL="1382713" lvl="2" indent="-742950">
              <a:lnSpc>
                <a:spcPts val="4763"/>
              </a:lnSpc>
            </a:pPr>
            <a:r>
              <a:rPr lang="en-US" altLang="en-US" sz="3200"/>
              <a:t>Partaker of the HS</a:t>
            </a:r>
          </a:p>
          <a:p>
            <a:pPr marL="1382713" lvl="2" indent="-742950">
              <a:lnSpc>
                <a:spcPts val="4763"/>
              </a:lnSpc>
            </a:pPr>
            <a:r>
              <a:rPr lang="en-US" altLang="en-US" sz="3200"/>
              <a:t>Tasted the word and the age</a:t>
            </a:r>
          </a:p>
          <a:p>
            <a:pPr marL="982663" lvl="1" indent="-742950">
              <a:buNone/>
            </a:pPr>
            <a:endParaRPr lang="en-US" altLang="en-US"/>
          </a:p>
          <a:p>
            <a:pPr marL="1382713" lvl="2" indent="-742950">
              <a:buNone/>
            </a:pPr>
            <a:endParaRPr lang="en-US" altLang="en-US"/>
          </a:p>
        </p:txBody>
      </p:sp>
      <p:sp>
        <p:nvSpPr>
          <p:cNvPr id="4" name="Rectangle 3">
            <a:extLst>
              <a:ext uri="{FF2B5EF4-FFF2-40B4-BE49-F238E27FC236}">
                <a16:creationId xmlns:a16="http://schemas.microsoft.com/office/drawing/2014/main" id="{ED0D8863-4DF4-68AE-EFD4-11B48025EF79}"/>
              </a:ext>
            </a:extLst>
          </p:cNvPr>
          <p:cNvSpPr/>
          <p:nvPr/>
        </p:nvSpPr>
        <p:spPr>
          <a:xfrm>
            <a:off x="1828800" y="2313325"/>
            <a:ext cx="8686800" cy="255454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spAutoFit/>
          </a:bodyPr>
          <a:lstStyle/>
          <a:p>
            <a:pPr>
              <a:defRPr/>
            </a:pPr>
            <a:r>
              <a:rPr lang="en-US" sz="4000" dirty="0"/>
              <a:t>Hebrews 3:1 (NASB95) — 1 Therefore, holy brethren, </a:t>
            </a:r>
            <a:r>
              <a:rPr lang="en-US" sz="4000" u="sng" dirty="0"/>
              <a:t>partakers</a:t>
            </a:r>
            <a:r>
              <a:rPr lang="en-US" sz="4000" dirty="0"/>
              <a:t> of a heavenly calling, consider Jesus, the Apostle and High Priest of our confession;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6957BA8-1D88-3096-FEEA-216428C11F4C}"/>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3251" name="Content Placeholder 2">
            <a:extLst>
              <a:ext uri="{FF2B5EF4-FFF2-40B4-BE49-F238E27FC236}">
                <a16:creationId xmlns:a16="http://schemas.microsoft.com/office/drawing/2014/main" id="{A8395224-A8C6-EA09-267D-2F9E65DC8A0C}"/>
              </a:ext>
            </a:extLst>
          </p:cNvPr>
          <p:cNvSpPr>
            <a:spLocks noGrp="1"/>
          </p:cNvSpPr>
          <p:nvPr>
            <p:ph idx="1"/>
          </p:nvPr>
        </p:nvSpPr>
        <p:spPr>
          <a:noFill/>
        </p:spPr>
        <p:txBody>
          <a:bodyPr/>
          <a:lstStyle/>
          <a:p>
            <a:pPr marL="582613" indent="-742950">
              <a:buNone/>
            </a:pPr>
            <a:r>
              <a:rPr lang="en-US" altLang="en-US"/>
              <a:t>2)   These are not Christians</a:t>
            </a:r>
          </a:p>
          <a:p>
            <a:pPr marL="982663" lvl="1" indent="-742950"/>
            <a:r>
              <a:rPr lang="en-US" altLang="en-US" sz="2800"/>
              <a:t>Weakness</a:t>
            </a:r>
          </a:p>
          <a:p>
            <a:pPr marL="1382713" lvl="2" indent="-742950">
              <a:lnSpc>
                <a:spcPts val="4763"/>
              </a:lnSpc>
            </a:pPr>
            <a:r>
              <a:rPr lang="en-US" altLang="en-US" sz="2800"/>
              <a:t>Context</a:t>
            </a:r>
          </a:p>
          <a:p>
            <a:pPr marL="1839913" lvl="3" indent="-742950">
              <a:lnSpc>
                <a:spcPts val="4763"/>
              </a:lnSpc>
            </a:pPr>
            <a:endParaRPr lang="en-US" altLang="en-US"/>
          </a:p>
          <a:p>
            <a:pPr marL="982663" lvl="1" indent="-742950">
              <a:buNone/>
            </a:pPr>
            <a:endParaRPr lang="en-US" altLang="en-US"/>
          </a:p>
          <a:p>
            <a:pPr marL="1382713" lvl="2" indent="-742950">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6BA34AE-3578-D318-3C31-A5D101B0D800}"/>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4275" name="Content Placeholder 2">
            <a:extLst>
              <a:ext uri="{FF2B5EF4-FFF2-40B4-BE49-F238E27FC236}">
                <a16:creationId xmlns:a16="http://schemas.microsoft.com/office/drawing/2014/main" id="{27A3FD13-F8E7-3C4F-AA20-B5057629388E}"/>
              </a:ext>
            </a:extLst>
          </p:cNvPr>
          <p:cNvSpPr>
            <a:spLocks noGrp="1"/>
          </p:cNvSpPr>
          <p:nvPr>
            <p:ph idx="1"/>
          </p:nvPr>
        </p:nvSpPr>
        <p:spPr>
          <a:noFill/>
        </p:spPr>
        <p:txBody>
          <a:bodyPr/>
          <a:lstStyle/>
          <a:p>
            <a:pPr marL="582613" indent="-742950">
              <a:buNone/>
            </a:pPr>
            <a:r>
              <a:rPr lang="en-US" altLang="en-US"/>
              <a:t>2)   These are not Christians</a:t>
            </a:r>
          </a:p>
          <a:p>
            <a:pPr marL="982663" lvl="1" indent="-742950"/>
            <a:r>
              <a:rPr lang="en-US" altLang="en-US" sz="2800"/>
              <a:t>Weakness</a:t>
            </a:r>
          </a:p>
          <a:p>
            <a:pPr marL="1382713" lvl="2" indent="-742950">
              <a:lnSpc>
                <a:spcPts val="4763"/>
              </a:lnSpc>
            </a:pPr>
            <a:r>
              <a:rPr lang="en-US" altLang="en-US" sz="2800"/>
              <a:t>Context</a:t>
            </a:r>
          </a:p>
          <a:p>
            <a:pPr marL="1839913" lvl="3" indent="-742950">
              <a:lnSpc>
                <a:spcPts val="4763"/>
              </a:lnSpc>
            </a:pPr>
            <a:endParaRPr lang="en-US" altLang="en-US"/>
          </a:p>
          <a:p>
            <a:pPr marL="982663" lvl="1" indent="-742950">
              <a:buNone/>
            </a:pPr>
            <a:endParaRPr lang="en-US" altLang="en-US"/>
          </a:p>
          <a:p>
            <a:pPr marL="1382713" lvl="2" indent="-742950">
              <a:buNone/>
            </a:pPr>
            <a:endParaRPr lang="en-US" altLang="en-US"/>
          </a:p>
        </p:txBody>
      </p:sp>
      <p:sp>
        <p:nvSpPr>
          <p:cNvPr id="4" name="TextBox 3">
            <a:extLst>
              <a:ext uri="{FF2B5EF4-FFF2-40B4-BE49-F238E27FC236}">
                <a16:creationId xmlns:a16="http://schemas.microsoft.com/office/drawing/2014/main" id="{18DCE4C1-F3FC-E809-6709-557DC34816AA}"/>
              </a:ext>
            </a:extLst>
          </p:cNvPr>
          <p:cNvSpPr txBox="1"/>
          <p:nvPr/>
        </p:nvSpPr>
        <p:spPr>
          <a:xfrm>
            <a:off x="2057400" y="4297826"/>
            <a:ext cx="7848600" cy="1200329"/>
          </a:xfrm>
          <a:prstGeom prst="rect">
            <a:avLst/>
          </a:prstGeom>
          <a:no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3600" dirty="0"/>
              <a:t>The supremacy of the New covenant, and Christ’s role as King and High Priest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88452CB-82C2-AFA1-6334-10346D74BE35}"/>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5299" name="Content Placeholder 2">
            <a:extLst>
              <a:ext uri="{FF2B5EF4-FFF2-40B4-BE49-F238E27FC236}">
                <a16:creationId xmlns:a16="http://schemas.microsoft.com/office/drawing/2014/main" id="{948F58AE-10B4-D50F-85F2-D3DDAE5E9E0E}"/>
              </a:ext>
            </a:extLst>
          </p:cNvPr>
          <p:cNvSpPr>
            <a:spLocks noGrp="1"/>
          </p:cNvSpPr>
          <p:nvPr>
            <p:ph idx="1"/>
          </p:nvPr>
        </p:nvSpPr>
        <p:spPr>
          <a:noFill/>
        </p:spPr>
        <p:txBody>
          <a:bodyPr/>
          <a:lstStyle/>
          <a:p>
            <a:pPr marL="582613" indent="-742950">
              <a:buNone/>
            </a:pPr>
            <a:r>
              <a:rPr lang="en-US" altLang="en-US"/>
              <a:t>3)   This is about the impotence of the now defunct sacrificial system</a:t>
            </a:r>
          </a:p>
          <a:p>
            <a:pPr marL="982663" lvl="1" indent="-742950">
              <a:buNone/>
            </a:pPr>
            <a:endParaRPr lang="en-US" altLang="en-US"/>
          </a:p>
          <a:p>
            <a:pPr marL="1382713" lvl="2" indent="-742950">
              <a:buNone/>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D3068DC-492D-D1ED-6905-5A2A90C3C581}"/>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4275" name="Content Placeholder 2">
            <a:extLst>
              <a:ext uri="{FF2B5EF4-FFF2-40B4-BE49-F238E27FC236}">
                <a16:creationId xmlns:a16="http://schemas.microsoft.com/office/drawing/2014/main" id="{4F6A904B-5034-E94A-4C79-30D4F02114AA}"/>
              </a:ext>
            </a:extLst>
          </p:cNvPr>
          <p:cNvSpPr>
            <a:spLocks noGrp="1"/>
          </p:cNvSpPr>
          <p:nvPr>
            <p:ph idx="1"/>
          </p:nvPr>
        </p:nvSpPr>
        <p:spPr>
          <a:noFill/>
        </p:spPr>
        <p:txBody>
          <a:bodyPr/>
          <a:lstStyle/>
          <a:p>
            <a:pPr marL="182563" indent="-742950">
              <a:lnSpc>
                <a:spcPts val="4763"/>
              </a:lnSpc>
            </a:pPr>
            <a:r>
              <a:rPr lang="en-US" altLang="en-US"/>
              <a:t>Who is this?</a:t>
            </a:r>
          </a:p>
          <a:p>
            <a:pPr marL="1039813" lvl="3" indent="-742950">
              <a:lnSpc>
                <a:spcPts val="4763"/>
              </a:lnSpc>
            </a:pPr>
            <a:r>
              <a:rPr lang="en-US" altLang="en-US" sz="2800"/>
              <a:t>Enlightened</a:t>
            </a:r>
          </a:p>
          <a:p>
            <a:pPr marL="1039813" lvl="3" indent="-742950">
              <a:lnSpc>
                <a:spcPts val="4763"/>
              </a:lnSpc>
            </a:pPr>
            <a:r>
              <a:rPr lang="en-US" altLang="en-US" sz="2800"/>
              <a:t>Tasted of the heavenly gift</a:t>
            </a:r>
          </a:p>
          <a:p>
            <a:pPr marL="1039813" lvl="3" indent="-742950">
              <a:lnSpc>
                <a:spcPts val="4763"/>
              </a:lnSpc>
            </a:pPr>
            <a:r>
              <a:rPr lang="en-US" altLang="en-US" sz="2800"/>
              <a:t>Partaker of the HS</a:t>
            </a:r>
          </a:p>
          <a:p>
            <a:pPr marL="1039813" lvl="3" indent="-742950">
              <a:lnSpc>
                <a:spcPts val="4763"/>
              </a:lnSpc>
            </a:pPr>
            <a:r>
              <a:rPr lang="en-US" altLang="en-US" sz="2800"/>
              <a:t>Tasted the word and the age</a:t>
            </a:r>
          </a:p>
          <a:p>
            <a:pPr marL="182563" lvl="1" indent="-742950">
              <a:lnSpc>
                <a:spcPts val="4763"/>
              </a:lnSpc>
              <a:buNone/>
            </a:pPr>
            <a:endParaRPr lang="en-US" altLang="en-US"/>
          </a:p>
        </p:txBody>
      </p:sp>
      <p:sp>
        <p:nvSpPr>
          <p:cNvPr id="2" name="TextBox 1">
            <a:extLst>
              <a:ext uri="{FF2B5EF4-FFF2-40B4-BE49-F238E27FC236}">
                <a16:creationId xmlns:a16="http://schemas.microsoft.com/office/drawing/2014/main" id="{95413D86-63AD-6E10-BEF0-C00A9D736A87}"/>
              </a:ext>
            </a:extLst>
          </p:cNvPr>
          <p:cNvSpPr txBox="1"/>
          <p:nvPr/>
        </p:nvSpPr>
        <p:spPr>
          <a:xfrm>
            <a:off x="7315200" y="3254829"/>
            <a:ext cx="4038600" cy="1754326"/>
          </a:xfrm>
          <a:prstGeom prst="rect">
            <a:avLst/>
          </a:prstGeom>
          <a:no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3600" dirty="0"/>
              <a:t>Some one who believed under the Old Covenant</a:t>
            </a:r>
          </a:p>
        </p:txBody>
      </p:sp>
      <p:sp>
        <p:nvSpPr>
          <p:cNvPr id="3" name="Right Brace 2">
            <a:extLst>
              <a:ext uri="{FF2B5EF4-FFF2-40B4-BE49-F238E27FC236}">
                <a16:creationId xmlns:a16="http://schemas.microsoft.com/office/drawing/2014/main" id="{56E5A254-B370-2DDA-E3C6-26E22E46343E}"/>
              </a:ext>
            </a:extLst>
          </p:cNvPr>
          <p:cNvSpPr/>
          <p:nvPr/>
        </p:nvSpPr>
        <p:spPr>
          <a:xfrm>
            <a:off x="5203371" y="2249488"/>
            <a:ext cx="2002972" cy="36614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CE5CB9D-68D1-4ED0-6F41-AEAFECBAE8F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59395" name="Content Placeholder 2">
            <a:extLst>
              <a:ext uri="{FF2B5EF4-FFF2-40B4-BE49-F238E27FC236}">
                <a16:creationId xmlns:a16="http://schemas.microsoft.com/office/drawing/2014/main" id="{D3ACF021-BA0D-9A1C-9A01-97D782EA0127}"/>
              </a:ext>
            </a:extLst>
          </p:cNvPr>
          <p:cNvSpPr>
            <a:spLocks noGrp="1"/>
          </p:cNvSpPr>
          <p:nvPr>
            <p:ph idx="1"/>
          </p:nvPr>
        </p:nvSpPr>
        <p:spPr>
          <a:noFill/>
        </p:spPr>
        <p:txBody>
          <a:bodyPr/>
          <a:lstStyle/>
          <a:p>
            <a:pPr marL="182563" indent="-742950">
              <a:lnSpc>
                <a:spcPts val="4763"/>
              </a:lnSpc>
            </a:pPr>
            <a:r>
              <a:rPr lang="en-US" altLang="en-US"/>
              <a:t>The uniqueness of this audience</a:t>
            </a:r>
          </a:p>
          <a:p>
            <a:pPr marL="982663" lvl="2" indent="-742950">
              <a:lnSpc>
                <a:spcPts val="3763"/>
              </a:lnSpc>
            </a:pPr>
            <a:r>
              <a:rPr lang="en-US" altLang="en-US" sz="3200"/>
              <a:t>Inter-covenantal generation</a:t>
            </a:r>
          </a:p>
          <a:p>
            <a:pPr marL="982663" lvl="2" indent="-742950">
              <a:lnSpc>
                <a:spcPts val="3763"/>
              </a:lnSpc>
            </a:pPr>
            <a:r>
              <a:rPr lang="en-US" altLang="en-US" sz="3200"/>
              <a:t>Temple sacrifice was legitimate repentance </a:t>
            </a:r>
          </a:p>
          <a:p>
            <a:pPr marL="982663" lvl="2" indent="-742950">
              <a:lnSpc>
                <a:spcPts val="3763"/>
              </a:lnSpc>
            </a:pPr>
            <a:r>
              <a:rPr lang="en-US" altLang="en-US" sz="3200"/>
              <a:t>Now it is to declare Christ’s sacrifice insufficient </a:t>
            </a:r>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52A20B6-207D-633F-F44F-19A410D359F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0419" name="Content Placeholder 2">
            <a:extLst>
              <a:ext uri="{FF2B5EF4-FFF2-40B4-BE49-F238E27FC236}">
                <a16:creationId xmlns:a16="http://schemas.microsoft.com/office/drawing/2014/main" id="{9189C807-C93B-F8C3-8450-1D85ECAE2E89}"/>
              </a:ext>
            </a:extLst>
          </p:cNvPr>
          <p:cNvSpPr>
            <a:spLocks noGrp="1"/>
          </p:cNvSpPr>
          <p:nvPr>
            <p:ph idx="1"/>
          </p:nvPr>
        </p:nvSpPr>
        <p:spPr>
          <a:noFill/>
        </p:spPr>
        <p:txBody>
          <a:bodyPr/>
          <a:lstStyle/>
          <a:p>
            <a:pPr marL="182563" indent="-742950">
              <a:lnSpc>
                <a:spcPts val="4763"/>
              </a:lnSpc>
            </a:pPr>
            <a:r>
              <a:rPr lang="en-US" altLang="en-US"/>
              <a:t>The uniqueness of this audience</a:t>
            </a:r>
          </a:p>
          <a:p>
            <a:pPr marL="982663" lvl="2" indent="-742950">
              <a:lnSpc>
                <a:spcPts val="3763"/>
              </a:lnSpc>
            </a:pPr>
            <a:r>
              <a:rPr lang="en-US" altLang="en-US" sz="3200"/>
              <a:t>If they “fall away”</a:t>
            </a:r>
          </a:p>
          <a:p>
            <a:pPr marL="1439863" lvl="3" indent="-742950">
              <a:lnSpc>
                <a:spcPts val="3763"/>
              </a:lnSpc>
            </a:pPr>
            <a:r>
              <a:rPr lang="en-US" altLang="en-US" sz="2800"/>
              <a:t>It will be to the temple</a:t>
            </a:r>
          </a:p>
          <a:p>
            <a:pPr marL="1439863" lvl="3" indent="-742950">
              <a:lnSpc>
                <a:spcPts val="3763"/>
              </a:lnSpc>
            </a:pPr>
            <a:r>
              <a:rPr lang="en-US" altLang="en-US" sz="2800"/>
              <a:t>NOT to the world</a:t>
            </a:r>
          </a:p>
          <a:p>
            <a:pPr marL="1439863" lvl="3" indent="-742950">
              <a:lnSpc>
                <a:spcPts val="3763"/>
              </a:lnSpc>
            </a:pPr>
            <a:r>
              <a:rPr lang="en-US" altLang="en-US" sz="2800"/>
              <a:t>And they now know better</a:t>
            </a:r>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785CD82-9CCA-34A5-26A6-61099E956530}"/>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1443" name="Content Placeholder 2">
            <a:extLst>
              <a:ext uri="{FF2B5EF4-FFF2-40B4-BE49-F238E27FC236}">
                <a16:creationId xmlns:a16="http://schemas.microsoft.com/office/drawing/2014/main" id="{00ADA0BC-24C8-55C7-A9F2-49CD8A5F7A2D}"/>
              </a:ext>
            </a:extLst>
          </p:cNvPr>
          <p:cNvSpPr>
            <a:spLocks noGrp="1"/>
          </p:cNvSpPr>
          <p:nvPr>
            <p:ph idx="1"/>
          </p:nvPr>
        </p:nvSpPr>
        <p:spPr>
          <a:noFill/>
        </p:spPr>
        <p:txBody>
          <a:bodyPr/>
          <a:lstStyle/>
          <a:p>
            <a:pPr marL="182563" indent="-742950">
              <a:lnSpc>
                <a:spcPts val="4763"/>
              </a:lnSpc>
            </a:pPr>
            <a:r>
              <a:rPr lang="en-US" altLang="en-US"/>
              <a:t>The point?</a:t>
            </a:r>
          </a:p>
          <a:p>
            <a:pPr marL="982663" lvl="2" indent="-742950">
              <a:lnSpc>
                <a:spcPts val="3763"/>
              </a:lnSpc>
            </a:pPr>
            <a:r>
              <a:rPr lang="en-US" altLang="en-US" sz="3200"/>
              <a:t>If you are a Jewish believer</a:t>
            </a:r>
          </a:p>
          <a:p>
            <a:pPr marL="1439863" lvl="3" indent="-742950">
              <a:lnSpc>
                <a:spcPts val="3763"/>
              </a:lnSpc>
            </a:pPr>
            <a:r>
              <a:rPr lang="en-US" altLang="en-US" sz="2800"/>
              <a:t>Enlightened, partaker, etc.</a:t>
            </a:r>
          </a:p>
          <a:p>
            <a:pPr marL="982663" lvl="2" indent="-742950">
              <a:lnSpc>
                <a:spcPts val="3763"/>
              </a:lnSpc>
            </a:pPr>
            <a:r>
              <a:rPr lang="en-US" altLang="en-US" sz="3200"/>
              <a:t>Who knows about Christ</a:t>
            </a:r>
          </a:p>
          <a:p>
            <a:pPr marL="1439863" lvl="3" indent="-742950">
              <a:lnSpc>
                <a:spcPts val="3763"/>
              </a:lnSpc>
            </a:pPr>
            <a:r>
              <a:rPr lang="en-US" altLang="en-US" sz="2800"/>
              <a:t>Tasted of the heavenly gift</a:t>
            </a:r>
          </a:p>
          <a:p>
            <a:pPr marL="1439863" lvl="3" indent="-742950">
              <a:lnSpc>
                <a:spcPts val="3763"/>
              </a:lnSpc>
            </a:pPr>
            <a:r>
              <a:rPr lang="en-US" altLang="en-US" sz="2800"/>
              <a:t>Tasted of the power of the age to come</a:t>
            </a:r>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5BAD916-BF6C-3095-E52C-AB90BEF8495C}"/>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2467" name="Content Placeholder 2">
            <a:extLst>
              <a:ext uri="{FF2B5EF4-FFF2-40B4-BE49-F238E27FC236}">
                <a16:creationId xmlns:a16="http://schemas.microsoft.com/office/drawing/2014/main" id="{5C4332B3-B3D6-5EBD-9FBB-280BC324DDC7}"/>
              </a:ext>
            </a:extLst>
          </p:cNvPr>
          <p:cNvSpPr>
            <a:spLocks noGrp="1"/>
          </p:cNvSpPr>
          <p:nvPr>
            <p:ph idx="1"/>
          </p:nvPr>
        </p:nvSpPr>
        <p:spPr>
          <a:noFill/>
        </p:spPr>
        <p:txBody>
          <a:bodyPr/>
          <a:lstStyle/>
          <a:p>
            <a:pPr marL="182563" indent="-742950">
              <a:lnSpc>
                <a:spcPts val="4763"/>
              </a:lnSpc>
            </a:pPr>
            <a:r>
              <a:rPr lang="en-US" altLang="en-US" dirty="0"/>
              <a:t>The point?</a:t>
            </a:r>
          </a:p>
          <a:p>
            <a:pPr marL="982663" lvl="2" indent="-742950">
              <a:lnSpc>
                <a:spcPts val="3763"/>
              </a:lnSpc>
            </a:pPr>
            <a:r>
              <a:rPr lang="en-US" altLang="en-US" sz="3200" dirty="0"/>
              <a:t>And return to temple sacrifice</a:t>
            </a:r>
          </a:p>
          <a:p>
            <a:pPr marL="1439863" lvl="3" indent="-742950">
              <a:lnSpc>
                <a:spcPts val="3763"/>
              </a:lnSpc>
            </a:pPr>
            <a:r>
              <a:rPr lang="en-US" altLang="en-US" sz="2800" dirty="0"/>
              <a:t>“Fall away”</a:t>
            </a:r>
          </a:p>
          <a:p>
            <a:pPr marL="982663" lvl="2" indent="-742950">
              <a:lnSpc>
                <a:spcPts val="3763"/>
              </a:lnSpc>
            </a:pPr>
            <a:r>
              <a:rPr lang="en-US" altLang="en-US" sz="3200" dirty="0"/>
              <a:t>There is no way for you to repent</a:t>
            </a:r>
          </a:p>
          <a:p>
            <a:pPr marL="1439863" lvl="3" indent="-742950">
              <a:lnSpc>
                <a:spcPts val="3763"/>
              </a:lnSpc>
            </a:pPr>
            <a:r>
              <a:rPr lang="en-US" altLang="en-US" sz="2800" dirty="0"/>
              <a:t>“It is impossible to renew them again unto repentance”</a:t>
            </a:r>
          </a:p>
          <a:p>
            <a:pPr marL="1439863" lvl="3" indent="-742950">
              <a:lnSpc>
                <a:spcPts val="3763"/>
              </a:lnSpc>
            </a:pPr>
            <a:r>
              <a:rPr lang="en-US" altLang="en-US" sz="2800" dirty="0"/>
              <a:t>Because God is not in the temple system any longer </a:t>
            </a:r>
          </a:p>
          <a:p>
            <a:pPr marL="696913" lvl="3" indent="0">
              <a:lnSpc>
                <a:spcPts val="3763"/>
              </a:lnSpc>
              <a:buNone/>
            </a:pPr>
            <a:r>
              <a:rPr lang="en-US" altLang="en-US" sz="2800" dirty="0"/>
              <a:t> </a:t>
            </a:r>
          </a:p>
          <a:p>
            <a:pPr marL="182563" lvl="1" indent="-742950">
              <a:lnSpc>
                <a:spcPts val="4763"/>
              </a:lnSpc>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D8E2-CB87-7A23-141D-BE5E88D5D351}"/>
            </a:ext>
          </a:extLst>
        </p:cNvPr>
        <p:cNvGrpSpPr/>
        <p:nvPr/>
      </p:nvGrpSpPr>
      <p:grpSpPr>
        <a:xfrm>
          <a:off x="0" y="0"/>
          <a:ext cx="0" cy="0"/>
          <a:chOff x="0" y="0"/>
          <a:chExt cx="0" cy="0"/>
        </a:xfrm>
      </p:grpSpPr>
      <p:sp>
        <p:nvSpPr>
          <p:cNvPr id="63490" name="Title 1">
            <a:extLst>
              <a:ext uri="{FF2B5EF4-FFF2-40B4-BE49-F238E27FC236}">
                <a16:creationId xmlns:a16="http://schemas.microsoft.com/office/drawing/2014/main" id="{9BA90A48-43FA-4C1C-4C69-2BF5DEB8D8EE}"/>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2467" name="Content Placeholder 2">
            <a:extLst>
              <a:ext uri="{FF2B5EF4-FFF2-40B4-BE49-F238E27FC236}">
                <a16:creationId xmlns:a16="http://schemas.microsoft.com/office/drawing/2014/main" id="{DB745D95-C88E-79B3-CEE8-A2628F1F38AA}"/>
              </a:ext>
            </a:extLst>
          </p:cNvPr>
          <p:cNvSpPr>
            <a:spLocks noGrp="1"/>
          </p:cNvSpPr>
          <p:nvPr>
            <p:ph idx="1"/>
          </p:nvPr>
        </p:nvSpPr>
        <p:spPr>
          <a:noFill/>
        </p:spPr>
        <p:txBody>
          <a:bodyPr/>
          <a:lstStyle/>
          <a:p>
            <a:pPr marL="182563" indent="-742950">
              <a:lnSpc>
                <a:spcPts val="4763"/>
              </a:lnSpc>
            </a:pPr>
            <a:r>
              <a:rPr lang="en-US" altLang="en-US" dirty="0"/>
              <a:t>The point?</a:t>
            </a:r>
          </a:p>
          <a:p>
            <a:pPr marL="982663" lvl="2" indent="-742950">
              <a:lnSpc>
                <a:spcPts val="3763"/>
              </a:lnSpc>
            </a:pPr>
            <a:r>
              <a:rPr lang="en-US" altLang="en-US" sz="3200" dirty="0"/>
              <a:t>And return to temple sacrifice</a:t>
            </a:r>
          </a:p>
          <a:p>
            <a:pPr marL="1439863" lvl="3" indent="-742950">
              <a:lnSpc>
                <a:spcPts val="3763"/>
              </a:lnSpc>
            </a:pPr>
            <a:r>
              <a:rPr lang="en-US" altLang="en-US" sz="2800" dirty="0"/>
              <a:t>“Fall away”</a:t>
            </a:r>
          </a:p>
          <a:p>
            <a:pPr marL="982663" lvl="2" indent="-742950">
              <a:lnSpc>
                <a:spcPts val="3763"/>
              </a:lnSpc>
            </a:pPr>
            <a:r>
              <a:rPr lang="en-US" altLang="en-US" sz="3200" dirty="0"/>
              <a:t>There is no way for you to repent</a:t>
            </a:r>
          </a:p>
          <a:p>
            <a:pPr marL="1439863" lvl="3" indent="-742950">
              <a:lnSpc>
                <a:spcPts val="3763"/>
              </a:lnSpc>
            </a:pPr>
            <a:r>
              <a:rPr lang="en-US" altLang="en-US" sz="2800" dirty="0"/>
              <a:t>“It is impossible to renew them again unto repentance”</a:t>
            </a:r>
          </a:p>
          <a:p>
            <a:pPr marL="1439863" lvl="3" indent="-742950">
              <a:lnSpc>
                <a:spcPts val="3763"/>
              </a:lnSpc>
            </a:pPr>
            <a:r>
              <a:rPr lang="en-US" altLang="en-US" sz="2800" dirty="0"/>
              <a:t>Because God is not in the temple system any longer </a:t>
            </a:r>
          </a:p>
          <a:p>
            <a:pPr marL="696913" lvl="3" indent="0">
              <a:lnSpc>
                <a:spcPts val="3763"/>
              </a:lnSpc>
              <a:buNone/>
            </a:pPr>
            <a:r>
              <a:rPr lang="en-US" altLang="en-US" sz="2800" dirty="0"/>
              <a:t> </a:t>
            </a:r>
          </a:p>
          <a:p>
            <a:pPr marL="182563" lvl="1" indent="-742950">
              <a:lnSpc>
                <a:spcPts val="4763"/>
              </a:lnSpc>
              <a:buNone/>
            </a:pPr>
            <a:endParaRPr lang="en-US" altLang="en-US" dirty="0"/>
          </a:p>
        </p:txBody>
      </p:sp>
      <p:sp>
        <p:nvSpPr>
          <p:cNvPr id="2" name="TextBox 1">
            <a:extLst>
              <a:ext uri="{FF2B5EF4-FFF2-40B4-BE49-F238E27FC236}">
                <a16:creationId xmlns:a16="http://schemas.microsoft.com/office/drawing/2014/main" id="{BD8BBFC9-FF7D-13AF-CD9C-A50BA9A379D4}"/>
              </a:ext>
            </a:extLst>
          </p:cNvPr>
          <p:cNvSpPr txBox="1"/>
          <p:nvPr/>
        </p:nvSpPr>
        <p:spPr>
          <a:xfrm>
            <a:off x="1142999" y="1859339"/>
            <a:ext cx="8523515" cy="31393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600" dirty="0"/>
              <a:t>Going back to temple sacrifice is an insult to God</a:t>
            </a:r>
          </a:p>
        </p:txBody>
      </p:sp>
    </p:spTree>
    <p:extLst>
      <p:ext uri="{BB962C8B-B14F-4D97-AF65-F5344CB8AC3E}">
        <p14:creationId xmlns:p14="http://schemas.microsoft.com/office/powerpoint/2010/main" val="15716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611-8CD9-76AD-E5DA-3D6C503E1314}"/>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DC1688AF-6973-E28A-8F0C-3C86C3D3A36B}"/>
              </a:ext>
            </a:extLst>
          </p:cNvPr>
          <p:cNvSpPr>
            <a:spLocks noGrp="1"/>
          </p:cNvSpPr>
          <p:nvPr>
            <p:ph type="title"/>
          </p:nvPr>
        </p:nvSpPr>
        <p:spPr>
          <a:noFill/>
        </p:spPr>
        <p:txBody>
          <a:bodyPr>
            <a:normAutofit/>
          </a:bodyPr>
          <a:lstStyle/>
          <a:p>
            <a:pPr eaLnBrk="1" hangingPunct="1"/>
            <a:r>
              <a:rPr lang="en-US" altLang="en-US" sz="6000"/>
              <a:t>Chapter 5</a:t>
            </a:r>
          </a:p>
        </p:txBody>
      </p:sp>
      <p:sp>
        <p:nvSpPr>
          <p:cNvPr id="6147" name="Content Placeholder 2">
            <a:extLst>
              <a:ext uri="{FF2B5EF4-FFF2-40B4-BE49-F238E27FC236}">
                <a16:creationId xmlns:a16="http://schemas.microsoft.com/office/drawing/2014/main" id="{D81EE163-ABD1-63B9-B5ED-17DD4966C971}"/>
              </a:ext>
            </a:extLst>
          </p:cNvPr>
          <p:cNvSpPr>
            <a:spLocks noGrp="1"/>
          </p:cNvSpPr>
          <p:nvPr>
            <p:ph idx="1"/>
          </p:nvPr>
        </p:nvSpPr>
        <p:spPr>
          <a:noFill/>
        </p:spPr>
        <p:txBody>
          <a:bodyPr>
            <a:normAutofit/>
          </a:bodyPr>
          <a:lstStyle/>
          <a:p>
            <a:pPr marL="182563" lvl="1">
              <a:buNone/>
            </a:pPr>
            <a:r>
              <a:rPr lang="en-US" altLang="en-US" sz="3600"/>
              <a:t>Hebrews 5:12–14 (NASB95) </a:t>
            </a:r>
          </a:p>
          <a:p>
            <a:pPr marL="182563" lvl="1">
              <a:buNone/>
            </a:pPr>
            <a:r>
              <a:rPr lang="en-US" altLang="en-US" sz="3600"/>
              <a:t>13 For everyone who partakes only of milk is not accustomed to the word of righteousness, for he is an infant. 14 But solid food is for the mature, who because of practice have their senses trained to discern good and evil. </a:t>
            </a:r>
          </a:p>
        </p:txBody>
      </p:sp>
    </p:spTree>
    <p:extLst>
      <p:ext uri="{BB962C8B-B14F-4D97-AF65-F5344CB8AC3E}">
        <p14:creationId xmlns:p14="http://schemas.microsoft.com/office/powerpoint/2010/main" val="3920102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AD5C40E-2A46-CDCA-671E-A36D7E77567B}"/>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6563" name="Content Placeholder 2">
            <a:extLst>
              <a:ext uri="{FF2B5EF4-FFF2-40B4-BE49-F238E27FC236}">
                <a16:creationId xmlns:a16="http://schemas.microsoft.com/office/drawing/2014/main" id="{BBBA7CCD-0224-0C6F-AEF1-BBA237C984C7}"/>
              </a:ext>
            </a:extLst>
          </p:cNvPr>
          <p:cNvSpPr>
            <a:spLocks noGrp="1"/>
          </p:cNvSpPr>
          <p:nvPr>
            <p:ph idx="1"/>
          </p:nvPr>
        </p:nvSpPr>
        <p:spPr>
          <a:noFill/>
        </p:spPr>
        <p:txBody>
          <a:bodyPr/>
          <a:lstStyle/>
          <a:p>
            <a:pPr marL="182563" lvl="1" indent="-742950">
              <a:lnSpc>
                <a:spcPts val="4763"/>
              </a:lnSpc>
              <a:buNone/>
            </a:pPr>
            <a:r>
              <a:rPr lang="en-US" altLang="en-US"/>
              <a:t>3) This is about the impotence of the now defunct sacrificial system</a:t>
            </a:r>
          </a:p>
          <a:p>
            <a:pPr marL="1039813" lvl="3" indent="-742950">
              <a:lnSpc>
                <a:spcPts val="4763"/>
              </a:lnSpc>
            </a:pPr>
            <a:r>
              <a:rPr lang="en-US" altLang="en-US" sz="2800"/>
              <a:t>Strengths </a:t>
            </a:r>
          </a:p>
          <a:p>
            <a:pPr marL="1497013" lvl="4" indent="-742950">
              <a:lnSpc>
                <a:spcPts val="4763"/>
              </a:lnSpc>
            </a:pPr>
            <a:r>
              <a:rPr lang="en-US" altLang="en-US" sz="2400"/>
              <a:t>Context</a:t>
            </a:r>
          </a:p>
          <a:p>
            <a:pPr marL="1497013" lvl="4"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EC1A4A9-D165-FCD1-3D48-E3122F49ECC4}"/>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6563" name="Content Placeholder 2">
            <a:extLst>
              <a:ext uri="{FF2B5EF4-FFF2-40B4-BE49-F238E27FC236}">
                <a16:creationId xmlns:a16="http://schemas.microsoft.com/office/drawing/2014/main" id="{CDA93A2F-4D0E-E892-C273-0925824EF69F}"/>
              </a:ext>
            </a:extLst>
          </p:cNvPr>
          <p:cNvSpPr>
            <a:spLocks noGrp="1"/>
          </p:cNvSpPr>
          <p:nvPr>
            <p:ph idx="1"/>
          </p:nvPr>
        </p:nvSpPr>
        <p:spPr>
          <a:noFill/>
        </p:spPr>
        <p:txBody>
          <a:bodyPr/>
          <a:lstStyle/>
          <a:p>
            <a:pPr marL="182563" lvl="1" indent="-742950">
              <a:lnSpc>
                <a:spcPts val="4763"/>
              </a:lnSpc>
              <a:buNone/>
            </a:pPr>
            <a:r>
              <a:rPr lang="en-US" altLang="en-US"/>
              <a:t>3) This is about the impotence of the now defunct sacrificial system</a:t>
            </a:r>
          </a:p>
          <a:p>
            <a:pPr marL="1039813" lvl="3" indent="-742950">
              <a:lnSpc>
                <a:spcPts val="4763"/>
              </a:lnSpc>
            </a:pPr>
            <a:r>
              <a:rPr lang="en-US" altLang="en-US" sz="2800"/>
              <a:t>Strengths </a:t>
            </a:r>
          </a:p>
          <a:p>
            <a:pPr marL="1497013" lvl="4" indent="-742950">
              <a:lnSpc>
                <a:spcPts val="4763"/>
              </a:lnSpc>
            </a:pPr>
            <a:r>
              <a:rPr lang="en-US" altLang="en-US" sz="2400"/>
              <a:t>Context</a:t>
            </a:r>
          </a:p>
        </p:txBody>
      </p:sp>
      <p:sp>
        <p:nvSpPr>
          <p:cNvPr id="4" name="TextBox 3">
            <a:extLst>
              <a:ext uri="{FF2B5EF4-FFF2-40B4-BE49-F238E27FC236}">
                <a16:creationId xmlns:a16="http://schemas.microsoft.com/office/drawing/2014/main" id="{789F9A2D-C7C7-3B1E-1D1D-067E35C1BE1C}"/>
              </a:ext>
            </a:extLst>
          </p:cNvPr>
          <p:cNvSpPr txBox="1"/>
          <p:nvPr/>
        </p:nvSpPr>
        <p:spPr>
          <a:xfrm>
            <a:off x="2133600" y="4343400"/>
            <a:ext cx="7848600" cy="1200329"/>
          </a:xfrm>
          <a:prstGeom prst="rect">
            <a:avLst/>
          </a:prstGeom>
          <a:no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3600"/>
              <a:t>The supremacy of the New covenant, and Christ’s role as King and High Priest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1E3D8E5-4542-F22F-1518-DFA3E74538EF}"/>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7587" name="Content Placeholder 2">
            <a:extLst>
              <a:ext uri="{FF2B5EF4-FFF2-40B4-BE49-F238E27FC236}">
                <a16:creationId xmlns:a16="http://schemas.microsoft.com/office/drawing/2014/main" id="{55FCAD1C-9256-AE6C-FD25-EC6471679841}"/>
              </a:ext>
            </a:extLst>
          </p:cNvPr>
          <p:cNvSpPr>
            <a:spLocks noGrp="1"/>
          </p:cNvSpPr>
          <p:nvPr>
            <p:ph idx="1"/>
          </p:nvPr>
        </p:nvSpPr>
        <p:spPr>
          <a:noFill/>
        </p:spPr>
        <p:txBody>
          <a:bodyPr/>
          <a:lstStyle/>
          <a:p>
            <a:pPr marL="182563" lvl="1" indent="-742950">
              <a:lnSpc>
                <a:spcPts val="4763"/>
              </a:lnSpc>
              <a:buNone/>
            </a:pPr>
            <a:r>
              <a:rPr lang="en-US" altLang="en-US"/>
              <a:t>3) This is about the impotence of the now defunct sacrificial system</a:t>
            </a:r>
          </a:p>
          <a:p>
            <a:pPr marL="1039813" lvl="3" indent="-742950">
              <a:lnSpc>
                <a:spcPts val="4763"/>
              </a:lnSpc>
            </a:pPr>
            <a:r>
              <a:rPr lang="en-US" altLang="en-US" sz="2800"/>
              <a:t>Strengths </a:t>
            </a:r>
          </a:p>
          <a:p>
            <a:pPr marL="1497013" lvl="4" indent="-742950">
              <a:lnSpc>
                <a:spcPts val="4763"/>
              </a:lnSpc>
            </a:pPr>
            <a:r>
              <a:rPr lang="en-US" altLang="en-US" sz="2400"/>
              <a:t>Context</a:t>
            </a:r>
          </a:p>
          <a:p>
            <a:pPr marL="1497013" lvl="4" indent="-742950">
              <a:lnSpc>
                <a:spcPts val="4763"/>
              </a:lnSpc>
            </a:pPr>
            <a:r>
              <a:rPr lang="en-US" altLang="en-US" sz="2400"/>
              <a:t>Consistency with other scripture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D817470-CD8E-645F-3C2B-8FA8B4DAD924}"/>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68611" name="Content Placeholder 2">
            <a:extLst>
              <a:ext uri="{FF2B5EF4-FFF2-40B4-BE49-F238E27FC236}">
                <a16:creationId xmlns:a16="http://schemas.microsoft.com/office/drawing/2014/main" id="{E85D5990-4D94-C794-F21F-838F0819B652}"/>
              </a:ext>
            </a:extLst>
          </p:cNvPr>
          <p:cNvSpPr>
            <a:spLocks noGrp="1"/>
          </p:cNvSpPr>
          <p:nvPr>
            <p:ph idx="1"/>
          </p:nvPr>
        </p:nvSpPr>
        <p:spPr>
          <a:noFill/>
        </p:spPr>
        <p:txBody>
          <a:bodyPr/>
          <a:lstStyle/>
          <a:p>
            <a:pPr marL="182563" lvl="1" indent="-742950">
              <a:lnSpc>
                <a:spcPts val="4763"/>
              </a:lnSpc>
              <a:buNone/>
            </a:pPr>
            <a:r>
              <a:rPr lang="en-US" altLang="en-US"/>
              <a:t>3) This is about the impotence of the now defunct sacrificial system</a:t>
            </a:r>
          </a:p>
          <a:p>
            <a:pPr marL="1039813" lvl="3" indent="-742950">
              <a:lnSpc>
                <a:spcPts val="4763"/>
              </a:lnSpc>
            </a:pPr>
            <a:r>
              <a:rPr lang="en-US" altLang="en-US" sz="2800"/>
              <a:t>Strengths </a:t>
            </a:r>
          </a:p>
          <a:p>
            <a:pPr marL="1497013" lvl="4" indent="-742950">
              <a:lnSpc>
                <a:spcPts val="4763"/>
              </a:lnSpc>
            </a:pPr>
            <a:r>
              <a:rPr lang="en-US" altLang="en-US" sz="2400"/>
              <a:t>Clear on the language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ED71424-69C3-064B-6C1F-0477C3E323F5}"/>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70659" name="Content Placeholder 2">
            <a:extLst>
              <a:ext uri="{FF2B5EF4-FFF2-40B4-BE49-F238E27FC236}">
                <a16:creationId xmlns:a16="http://schemas.microsoft.com/office/drawing/2014/main" id="{5A173FFF-91D0-F405-A0C3-B8E05955B470}"/>
              </a:ext>
            </a:extLst>
          </p:cNvPr>
          <p:cNvSpPr>
            <a:spLocks noGrp="1"/>
          </p:cNvSpPr>
          <p:nvPr>
            <p:ph idx="1"/>
          </p:nvPr>
        </p:nvSpPr>
        <p:spPr>
          <a:noFill/>
        </p:spPr>
        <p:txBody>
          <a:bodyPr/>
          <a:lstStyle/>
          <a:p>
            <a:pPr marL="182563" lvl="1" indent="-742950">
              <a:lnSpc>
                <a:spcPts val="4763"/>
              </a:lnSpc>
              <a:buNone/>
            </a:pPr>
            <a:r>
              <a:rPr lang="en-US" altLang="en-US"/>
              <a:t>3) This is about the impotence of the now defunct sacrificial system</a:t>
            </a:r>
          </a:p>
          <a:p>
            <a:pPr marL="1039813" lvl="3" indent="-742950">
              <a:lnSpc>
                <a:spcPts val="3763"/>
              </a:lnSpc>
            </a:pPr>
            <a:r>
              <a:rPr lang="en-US" altLang="en-US" sz="2800"/>
              <a:t>Weakness</a:t>
            </a:r>
          </a:p>
          <a:p>
            <a:pPr marL="1497013" lvl="4" indent="-742950">
              <a:lnSpc>
                <a:spcPts val="3763"/>
              </a:lnSpc>
            </a:pPr>
            <a:r>
              <a:rPr lang="en-US" altLang="en-US" sz="2400"/>
              <a:t>Not a plain sense reading for our culture</a:t>
            </a:r>
          </a:p>
          <a:p>
            <a:pPr marL="1497013" lvl="4" indent="-742950">
              <a:lnSpc>
                <a:spcPts val="3763"/>
              </a:lnSpc>
            </a:pPr>
            <a:r>
              <a:rPr lang="en-US" altLang="en-US" sz="2400"/>
              <a:t>Not found in commentaries</a:t>
            </a:r>
          </a:p>
          <a:p>
            <a:pPr marL="1497013" lvl="4" indent="-742950">
              <a:lnSpc>
                <a:spcPts val="4763"/>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6C4715D-18C9-016E-3C67-CE5EB87704E7}"/>
              </a:ext>
            </a:extLst>
          </p:cNvPr>
          <p:cNvSpPr>
            <a:spLocks noGrp="1"/>
          </p:cNvSpPr>
          <p:nvPr>
            <p:ph type="title"/>
          </p:nvPr>
        </p:nvSpPr>
        <p:spPr>
          <a:noFill/>
        </p:spPr>
        <p:txBody>
          <a:bodyPr>
            <a:normAutofit/>
          </a:bodyPr>
          <a:lstStyle/>
          <a:p>
            <a:pPr eaLnBrk="1" hangingPunct="1"/>
            <a:r>
              <a:rPr lang="en-US" altLang="en-US"/>
              <a:t>3 Different Approaches</a:t>
            </a:r>
          </a:p>
        </p:txBody>
      </p:sp>
      <p:sp>
        <p:nvSpPr>
          <p:cNvPr id="70659" name="Content Placeholder 2">
            <a:extLst>
              <a:ext uri="{FF2B5EF4-FFF2-40B4-BE49-F238E27FC236}">
                <a16:creationId xmlns:a16="http://schemas.microsoft.com/office/drawing/2014/main" id="{BB9D3E75-9B7A-AE3F-F2B4-D0E822A0C78D}"/>
              </a:ext>
            </a:extLst>
          </p:cNvPr>
          <p:cNvSpPr>
            <a:spLocks noGrp="1"/>
          </p:cNvSpPr>
          <p:nvPr>
            <p:ph idx="1"/>
          </p:nvPr>
        </p:nvSpPr>
        <p:spPr>
          <a:noFill/>
        </p:spPr>
        <p:txBody>
          <a:bodyPr/>
          <a:lstStyle/>
          <a:p>
            <a:pPr marL="182563" lvl="1" indent="-742950">
              <a:lnSpc>
                <a:spcPts val="4763"/>
              </a:lnSpc>
              <a:buNone/>
            </a:pPr>
            <a:r>
              <a:rPr lang="en-US" altLang="en-US" sz="3200"/>
              <a:t>3) This is about the impotence of the now defunct sacrificial system</a:t>
            </a:r>
          </a:p>
          <a:p>
            <a:pPr marL="1039813" lvl="3" indent="-742950">
              <a:lnSpc>
                <a:spcPts val="3763"/>
              </a:lnSpc>
            </a:pPr>
            <a:r>
              <a:rPr lang="en-US" altLang="en-US" sz="2800"/>
              <a:t>Weakness</a:t>
            </a:r>
          </a:p>
          <a:p>
            <a:pPr marL="1497013" lvl="4" indent="-742950">
              <a:lnSpc>
                <a:spcPts val="3763"/>
              </a:lnSpc>
            </a:pPr>
            <a:r>
              <a:rPr lang="en-US" altLang="en-US" sz="2400"/>
              <a:t>Not a plain sense reading for our culture</a:t>
            </a:r>
          </a:p>
          <a:p>
            <a:pPr marL="1497013" lvl="4" indent="-742950">
              <a:lnSpc>
                <a:spcPts val="3763"/>
              </a:lnSpc>
            </a:pPr>
            <a:r>
              <a:rPr lang="en-US" altLang="en-US" sz="2400"/>
              <a:t>Not found in commentaries</a:t>
            </a:r>
          </a:p>
          <a:p>
            <a:pPr marL="1497013" lvl="4" indent="-742950">
              <a:lnSpc>
                <a:spcPts val="4763"/>
              </a:lnSpc>
            </a:pPr>
            <a:endParaRPr lang="en-US" altLang="en-US"/>
          </a:p>
        </p:txBody>
      </p:sp>
      <p:sp>
        <p:nvSpPr>
          <p:cNvPr id="4" name="Rectangle 3">
            <a:extLst>
              <a:ext uri="{FF2B5EF4-FFF2-40B4-BE49-F238E27FC236}">
                <a16:creationId xmlns:a16="http://schemas.microsoft.com/office/drawing/2014/main" id="{D87CCA80-BD63-3C0B-4074-38342586E30B}"/>
              </a:ext>
            </a:extLst>
          </p:cNvPr>
          <p:cNvSpPr/>
          <p:nvPr/>
        </p:nvSpPr>
        <p:spPr>
          <a:xfrm>
            <a:off x="212933" y="646486"/>
            <a:ext cx="10668000" cy="496546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ts val="3800"/>
              </a:lnSpc>
              <a:defRPr/>
            </a:pPr>
            <a:r>
              <a:rPr lang="en-US" sz="3200"/>
              <a:t>“4. Another reasonable interpretation arises by linking this portion of Scripture with 10:25–31 (another severe warning). The writer of Hebrews was warning against a specific kind of apostasy: forsaking Jesus as the perfect sacrifice for sins and returning to animal sacrifices as a means of atoning for sins. Thus, the severe warning is for those Jewish Christians who had originally accepted Christ’s redemption through his shed blood and then reverted to offering up the blood of bulls and goats as a means of cleansing their sins.”</a:t>
            </a:r>
          </a:p>
          <a:p>
            <a:pPr lvl="1">
              <a:lnSpc>
                <a:spcPts val="3800"/>
              </a:lnSpc>
              <a:defRPr/>
            </a:pPr>
            <a:r>
              <a:rPr lang="en-US" sz="3200"/>
              <a:t>Hebrews. Life application Bible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F4D7F17A-29B1-8D46-25FA-0FFCEBE65D26}"/>
              </a:ext>
            </a:extLst>
          </p:cNvPr>
          <p:cNvSpPr>
            <a:spLocks noGrp="1"/>
          </p:cNvSpPr>
          <p:nvPr>
            <p:ph type="title"/>
          </p:nvPr>
        </p:nvSpPr>
        <p:spPr>
          <a:noFill/>
        </p:spPr>
        <p:txBody>
          <a:bodyPr/>
          <a:lstStyle/>
          <a:p>
            <a:pPr eaLnBrk="1" hangingPunct="1"/>
            <a:r>
              <a:rPr lang="en-US" altLang="en-US"/>
              <a:t>Hebrews 10</a:t>
            </a:r>
          </a:p>
        </p:txBody>
      </p:sp>
      <p:sp>
        <p:nvSpPr>
          <p:cNvPr id="72707" name="Content Placeholder 2">
            <a:extLst>
              <a:ext uri="{FF2B5EF4-FFF2-40B4-BE49-F238E27FC236}">
                <a16:creationId xmlns:a16="http://schemas.microsoft.com/office/drawing/2014/main" id="{AAE32DA0-7687-36BA-2C29-42FCABABCEDE}"/>
              </a:ext>
            </a:extLst>
          </p:cNvPr>
          <p:cNvSpPr>
            <a:spLocks noGrp="1"/>
          </p:cNvSpPr>
          <p:nvPr>
            <p:ph idx="1"/>
          </p:nvPr>
        </p:nvSpPr>
        <p:spPr>
          <a:noFill/>
        </p:spPr>
        <p:txBody>
          <a:bodyPr>
            <a:normAutofit/>
          </a:bodyPr>
          <a:lstStyle/>
          <a:p>
            <a:pPr marL="182563" lvl="1" indent="-742950">
              <a:lnSpc>
                <a:spcPts val="4763"/>
              </a:lnSpc>
            </a:pPr>
            <a:r>
              <a:rPr lang="en-US" altLang="en-US" sz="3200"/>
              <a:t>Same context (</a:t>
            </a:r>
            <a:r>
              <a:rPr lang="en-US" altLang="en-US" sz="3200" err="1"/>
              <a:t>Chs</a:t>
            </a:r>
            <a:r>
              <a:rPr lang="en-US" altLang="en-US" sz="3200"/>
              <a:t>. 5-10)</a:t>
            </a:r>
          </a:p>
          <a:p>
            <a:pPr marL="182563" lvl="1" indent="-742950">
              <a:lnSpc>
                <a:spcPts val="4763"/>
              </a:lnSpc>
            </a:pPr>
            <a:r>
              <a:rPr lang="en-US" altLang="en-US" sz="3200"/>
              <a:t>Same Audience</a:t>
            </a:r>
          </a:p>
          <a:p>
            <a:pPr marL="182563" lvl="1" indent="-742950">
              <a:lnSpc>
                <a:spcPts val="4763"/>
              </a:lnSpc>
            </a:pPr>
            <a:r>
              <a:rPr lang="en-US" altLang="en-US" sz="3200"/>
              <a:t>Same subject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19EB2D0-DE93-1B33-36BC-3E78692827E3}"/>
              </a:ext>
            </a:extLst>
          </p:cNvPr>
          <p:cNvSpPr>
            <a:spLocks noGrp="1"/>
          </p:cNvSpPr>
          <p:nvPr>
            <p:ph type="title"/>
          </p:nvPr>
        </p:nvSpPr>
        <p:spPr>
          <a:noFill/>
        </p:spPr>
        <p:txBody>
          <a:bodyPr/>
          <a:lstStyle/>
          <a:p>
            <a:pPr eaLnBrk="1" hangingPunct="1"/>
            <a:r>
              <a:rPr lang="en-US" altLang="en-US"/>
              <a:t>Hebrews 10</a:t>
            </a:r>
          </a:p>
        </p:txBody>
      </p:sp>
      <p:sp>
        <p:nvSpPr>
          <p:cNvPr id="3" name="Content Placeholder 2">
            <a:extLst>
              <a:ext uri="{FF2B5EF4-FFF2-40B4-BE49-F238E27FC236}">
                <a16:creationId xmlns:a16="http://schemas.microsoft.com/office/drawing/2014/main" id="{F5D67AF2-61C6-9FE8-85C0-9181BE580ADC}"/>
              </a:ext>
            </a:extLst>
          </p:cNvPr>
          <p:cNvSpPr>
            <a:spLocks noGrp="1"/>
          </p:cNvSpPr>
          <p:nvPr>
            <p:ph idx="1"/>
          </p:nvPr>
        </p:nvSpPr>
        <p:spPr>
          <a:noFill/>
        </p:spPr>
        <p:txBody>
          <a:bodyPr rtlCol="0">
            <a:noAutofit/>
          </a:bodyPr>
          <a:lstStyle/>
          <a:p>
            <a:pPr marL="182880" lvl="1" indent="-742950">
              <a:lnSpc>
                <a:spcPts val="4760"/>
              </a:lnSpc>
              <a:buNone/>
              <a:defRPr/>
            </a:pPr>
            <a:r>
              <a:rPr lang="en-US" sz="3200"/>
              <a:t>Hebrews 10:26–27 (NASB95) — 26 For if we go on sinning willfully after receiving the knowledge of the truth, there no longer remains a sacrifice for sins, 27 but a terrifying expectation of judgment and the fury of a fire which will consume the adversaries. </a:t>
            </a:r>
          </a:p>
          <a:p>
            <a:pPr marL="182880" lvl="1" indent="-742950">
              <a:lnSpc>
                <a:spcPts val="4760"/>
              </a:lnSpc>
              <a:buNone/>
              <a:defRPr/>
            </a:pP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9A49EE93-943C-91D4-1366-6217DF229911}"/>
              </a:ext>
            </a:extLst>
          </p:cNvPr>
          <p:cNvSpPr>
            <a:spLocks noGrp="1"/>
          </p:cNvSpPr>
          <p:nvPr>
            <p:ph type="title"/>
          </p:nvPr>
        </p:nvSpPr>
        <p:spPr>
          <a:noFill/>
        </p:spPr>
        <p:txBody>
          <a:bodyPr/>
          <a:lstStyle/>
          <a:p>
            <a:pPr eaLnBrk="1" hangingPunct="1"/>
            <a:r>
              <a:rPr lang="en-US" altLang="en-US"/>
              <a:t>3 Approaches</a:t>
            </a:r>
          </a:p>
        </p:txBody>
      </p:sp>
      <p:sp>
        <p:nvSpPr>
          <p:cNvPr id="74755" name="Content Placeholder 2">
            <a:extLst>
              <a:ext uri="{FF2B5EF4-FFF2-40B4-BE49-F238E27FC236}">
                <a16:creationId xmlns:a16="http://schemas.microsoft.com/office/drawing/2014/main" id="{A19F6E11-4304-3DFB-A896-EF63E7538FA4}"/>
              </a:ext>
            </a:extLst>
          </p:cNvPr>
          <p:cNvSpPr>
            <a:spLocks noGrp="1"/>
          </p:cNvSpPr>
          <p:nvPr>
            <p:ph idx="1"/>
          </p:nvPr>
        </p:nvSpPr>
        <p:spPr>
          <a:noFill/>
        </p:spPr>
        <p:txBody>
          <a:bodyPr/>
          <a:lstStyle/>
          <a:p>
            <a:pPr marL="182563" lvl="1" indent="-742950">
              <a:lnSpc>
                <a:spcPts val="4763"/>
              </a:lnSpc>
              <a:buFont typeface="Arial" panose="020B0604020202020204" pitchFamily="34" charset="0"/>
              <a:buAutoNum type="arabicParenR"/>
            </a:pPr>
            <a:r>
              <a:rPr lang="en-US" altLang="en-US" sz="3200"/>
              <a:t>If a believer willfully rejects Christ he will lose his salvation</a:t>
            </a:r>
          </a:p>
          <a:p>
            <a:pPr marL="182563" lvl="1" indent="-742950">
              <a:lnSpc>
                <a:spcPts val="4763"/>
              </a:lnSpc>
              <a:buNone/>
            </a:pPr>
            <a:r>
              <a:rPr lang="en-US" altLang="en-US" sz="3200"/>
              <a:t>26 For if we go on sinning willfully after receiving the knowledge of the truth there no longer remains a sacrifice for sins</a:t>
            </a:r>
          </a:p>
          <a:p>
            <a:pPr marL="182563" lvl="1" indent="-742950">
              <a:lnSpc>
                <a:spcPts val="4763"/>
              </a:lnSpc>
            </a:pPr>
            <a:r>
              <a:rPr lang="en-US" altLang="en-US" sz="3200"/>
              <a:t>Same strengths and weakness as 6:4</a:t>
            </a:r>
          </a:p>
          <a:p>
            <a:pPr marL="582613" lvl="2" indent="-742950">
              <a:lnSpc>
                <a:spcPts val="4763"/>
              </a:lnSpc>
              <a:buNone/>
            </a:pPr>
            <a:endParaRPr lang="en-US" altLang="en-US"/>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06F5868-4A42-5DD0-20D7-55F490E10A3F}"/>
              </a:ext>
            </a:extLst>
          </p:cNvPr>
          <p:cNvSpPr>
            <a:spLocks noGrp="1"/>
          </p:cNvSpPr>
          <p:nvPr>
            <p:ph type="title"/>
          </p:nvPr>
        </p:nvSpPr>
        <p:spPr>
          <a:noFill/>
        </p:spPr>
        <p:txBody>
          <a:bodyPr/>
          <a:lstStyle/>
          <a:p>
            <a:pPr eaLnBrk="1" hangingPunct="1"/>
            <a:r>
              <a:rPr lang="en-US" altLang="en-US"/>
              <a:t>3 Approaches</a:t>
            </a:r>
          </a:p>
        </p:txBody>
      </p:sp>
      <p:sp>
        <p:nvSpPr>
          <p:cNvPr id="75779" name="Content Placeholder 2">
            <a:extLst>
              <a:ext uri="{FF2B5EF4-FFF2-40B4-BE49-F238E27FC236}">
                <a16:creationId xmlns:a16="http://schemas.microsoft.com/office/drawing/2014/main" id="{DFD6C5BA-7762-69EF-25AF-36B4F494BCFD}"/>
              </a:ext>
            </a:extLst>
          </p:cNvPr>
          <p:cNvSpPr>
            <a:spLocks noGrp="1"/>
          </p:cNvSpPr>
          <p:nvPr>
            <p:ph idx="1"/>
          </p:nvPr>
        </p:nvSpPr>
        <p:spPr>
          <a:noFill/>
        </p:spPr>
        <p:txBody>
          <a:bodyPr/>
          <a:lstStyle/>
          <a:p>
            <a:pPr marL="182563" lvl="1" indent="-742950">
              <a:lnSpc>
                <a:spcPts val="4763"/>
              </a:lnSpc>
              <a:buNone/>
            </a:pPr>
            <a:r>
              <a:rPr lang="en-US" altLang="en-US" sz="3200"/>
              <a:t>2) These are not believers</a:t>
            </a:r>
          </a:p>
          <a:p>
            <a:pPr marL="182563" lvl="1" indent="-742950">
              <a:lnSpc>
                <a:spcPts val="4763"/>
              </a:lnSpc>
              <a:buNone/>
            </a:pPr>
            <a:r>
              <a:rPr lang="en-US" altLang="en-US" sz="3200"/>
              <a:t>26 For if we go on sinning willfully after receiving the knowledge of the truth there no longer remains a sacrifice for sins</a:t>
            </a:r>
          </a:p>
          <a:p>
            <a:pPr marL="582613" lvl="2" indent="-742950">
              <a:lnSpc>
                <a:spcPts val="4763"/>
              </a:lnSpc>
            </a:pPr>
            <a:r>
              <a:rPr lang="en-US" altLang="en-US" sz="3200"/>
              <a:t>Meaning “Go on in our sin” without Christ after hearing the good news</a:t>
            </a:r>
          </a:p>
          <a:p>
            <a:pPr marL="582613" lvl="2" indent="-742950">
              <a:lnSpc>
                <a:spcPts val="4763"/>
              </a:lnSpc>
              <a:buNone/>
            </a:pPr>
            <a:endParaRPr lang="en-US" altLang="en-US"/>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BE6BC-67F8-C8CF-7D3C-A77EC083027B}"/>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A3B4E99C-4674-4DA7-E61C-6D0F0FCD33A3}"/>
              </a:ext>
            </a:extLst>
          </p:cNvPr>
          <p:cNvSpPr>
            <a:spLocks noGrp="1"/>
          </p:cNvSpPr>
          <p:nvPr>
            <p:ph type="title"/>
          </p:nvPr>
        </p:nvSpPr>
        <p:spPr>
          <a:noFill/>
        </p:spPr>
        <p:txBody>
          <a:bodyPr>
            <a:normAutofit/>
          </a:bodyPr>
          <a:lstStyle/>
          <a:p>
            <a:pPr eaLnBrk="1" hangingPunct="1"/>
            <a:r>
              <a:rPr lang="en-US" altLang="en-US" sz="6000"/>
              <a:t>Chapter 6</a:t>
            </a:r>
          </a:p>
        </p:txBody>
      </p:sp>
      <p:sp>
        <p:nvSpPr>
          <p:cNvPr id="6147" name="Content Placeholder 2">
            <a:extLst>
              <a:ext uri="{FF2B5EF4-FFF2-40B4-BE49-F238E27FC236}">
                <a16:creationId xmlns:a16="http://schemas.microsoft.com/office/drawing/2014/main" id="{24213E4D-DA68-E180-7102-209E199F96A5}"/>
              </a:ext>
            </a:extLst>
          </p:cNvPr>
          <p:cNvSpPr>
            <a:spLocks noGrp="1"/>
          </p:cNvSpPr>
          <p:nvPr>
            <p:ph idx="1"/>
          </p:nvPr>
        </p:nvSpPr>
        <p:spPr>
          <a:noFill/>
        </p:spPr>
        <p:txBody>
          <a:bodyPr>
            <a:normAutofit lnSpcReduction="10000"/>
          </a:bodyPr>
          <a:lstStyle/>
          <a:p>
            <a:pPr marL="182563">
              <a:buNone/>
            </a:pPr>
            <a:r>
              <a:rPr lang="en-US" altLang="en-US"/>
              <a:t>Hebrews 6:1–3 (NASB95) </a:t>
            </a:r>
          </a:p>
          <a:p>
            <a:pPr marL="0" indent="0">
              <a:buNone/>
            </a:pPr>
            <a:r>
              <a:rPr lang="en-US"/>
              <a:t>1 Therefore leaving the elementary teaching about the Christ, let us press on to maturity, not laying again a foundation of repentance from dead works and of faith toward God, </a:t>
            </a:r>
            <a:r>
              <a:rPr lang="en-US" altLang="en-US" sz="3600"/>
              <a:t>2 of instruction about washings and laying on of hands, and the resurrection of the dead and eternal judgment. 3 And this we will do, if God permits. </a:t>
            </a:r>
          </a:p>
          <a:p>
            <a:pPr marL="0" indent="0">
              <a:buNone/>
            </a:pPr>
            <a:endParaRPr lang="en-US"/>
          </a:p>
        </p:txBody>
      </p:sp>
    </p:spTree>
    <p:extLst>
      <p:ext uri="{BB962C8B-B14F-4D97-AF65-F5344CB8AC3E}">
        <p14:creationId xmlns:p14="http://schemas.microsoft.com/office/powerpoint/2010/main" val="1245551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579C644-7295-F972-DDB4-ACF58C2FAA17}"/>
              </a:ext>
            </a:extLst>
          </p:cNvPr>
          <p:cNvSpPr>
            <a:spLocks noGrp="1"/>
          </p:cNvSpPr>
          <p:nvPr>
            <p:ph type="title"/>
          </p:nvPr>
        </p:nvSpPr>
        <p:spPr>
          <a:noFill/>
        </p:spPr>
        <p:txBody>
          <a:bodyPr/>
          <a:lstStyle/>
          <a:p>
            <a:pPr eaLnBrk="1" hangingPunct="1"/>
            <a:r>
              <a:rPr lang="en-US" altLang="en-US"/>
              <a:t>3 Approaches</a:t>
            </a:r>
          </a:p>
        </p:txBody>
      </p:sp>
      <p:sp>
        <p:nvSpPr>
          <p:cNvPr id="76803" name="Content Placeholder 2">
            <a:extLst>
              <a:ext uri="{FF2B5EF4-FFF2-40B4-BE49-F238E27FC236}">
                <a16:creationId xmlns:a16="http://schemas.microsoft.com/office/drawing/2014/main" id="{4C18D9A1-4B68-FF65-FFF4-336B705165ED}"/>
              </a:ext>
            </a:extLst>
          </p:cNvPr>
          <p:cNvSpPr>
            <a:spLocks noGrp="1"/>
          </p:cNvSpPr>
          <p:nvPr>
            <p:ph idx="1"/>
          </p:nvPr>
        </p:nvSpPr>
        <p:spPr>
          <a:noFill/>
        </p:spPr>
        <p:txBody>
          <a:bodyPr/>
          <a:lstStyle/>
          <a:p>
            <a:pPr marL="182563" lvl="1" indent="-742950">
              <a:lnSpc>
                <a:spcPts val="4763"/>
              </a:lnSpc>
              <a:buNone/>
            </a:pPr>
            <a:r>
              <a:rPr lang="en-US" altLang="en-US" sz="3200"/>
              <a:t>2) These are not believers</a:t>
            </a:r>
          </a:p>
          <a:p>
            <a:pPr marL="182563" lvl="1" indent="-742950">
              <a:lnSpc>
                <a:spcPts val="4763"/>
              </a:lnSpc>
            </a:pPr>
            <a:r>
              <a:rPr lang="en-US" altLang="en-US" sz="3200"/>
              <a:t>A warning to those who have heard the truth to NOT reject what they had heard there no longer remains a sacrifice for sins</a:t>
            </a:r>
          </a:p>
          <a:p>
            <a:pPr marL="182563" lvl="1" indent="-742950">
              <a:lnSpc>
                <a:spcPts val="4763"/>
              </a:lnSpc>
            </a:pPr>
            <a:r>
              <a:rPr lang="en-US" altLang="en-US" sz="3200"/>
              <a:t>Same strengths and weaknesses as 6:4</a:t>
            </a:r>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CA044FA-4EFB-5488-32C5-DBD8C2750A20}"/>
              </a:ext>
            </a:extLst>
          </p:cNvPr>
          <p:cNvSpPr>
            <a:spLocks noGrp="1"/>
          </p:cNvSpPr>
          <p:nvPr>
            <p:ph type="title"/>
          </p:nvPr>
        </p:nvSpPr>
        <p:spPr>
          <a:noFill/>
        </p:spPr>
        <p:txBody>
          <a:bodyPr/>
          <a:lstStyle/>
          <a:p>
            <a:pPr eaLnBrk="1" hangingPunct="1"/>
            <a:r>
              <a:rPr lang="en-US" altLang="en-US"/>
              <a:t>3 Approaches</a:t>
            </a:r>
          </a:p>
        </p:txBody>
      </p:sp>
      <p:sp>
        <p:nvSpPr>
          <p:cNvPr id="77827" name="Content Placeholder 2">
            <a:extLst>
              <a:ext uri="{FF2B5EF4-FFF2-40B4-BE49-F238E27FC236}">
                <a16:creationId xmlns:a16="http://schemas.microsoft.com/office/drawing/2014/main" id="{96C8A8D2-3E26-D3D4-BB42-53AEC593106A}"/>
              </a:ext>
            </a:extLst>
          </p:cNvPr>
          <p:cNvSpPr>
            <a:spLocks noGrp="1"/>
          </p:cNvSpPr>
          <p:nvPr>
            <p:ph idx="1"/>
          </p:nvPr>
        </p:nvSpPr>
        <p:spPr>
          <a:noFill/>
        </p:spPr>
        <p:txBody>
          <a:bodyPr/>
          <a:lstStyle/>
          <a:p>
            <a:pPr marL="182563" lvl="1" indent="-742950">
              <a:lnSpc>
                <a:spcPts val="4763"/>
              </a:lnSpc>
              <a:buFont typeface="Arial" panose="020B0604020202020204" pitchFamily="34" charset="0"/>
              <a:buAutoNum type="arabicParenR" startAt="3"/>
            </a:pPr>
            <a:r>
              <a:rPr lang="en-US" altLang="en-US" sz="3200"/>
              <a:t>This is a warning against the futility of returning to temple sacrifice</a:t>
            </a:r>
          </a:p>
          <a:p>
            <a:pPr marL="182563" lvl="1" indent="-742950">
              <a:lnSpc>
                <a:spcPts val="4763"/>
              </a:lnSpc>
              <a:buNone/>
            </a:pPr>
            <a:r>
              <a:rPr lang="en-US" altLang="en-US" sz="3200"/>
              <a:t>26 For if we go on sinning willfully after receiving the knowledge of the truth there no longer remains a sacrifice for sins</a:t>
            </a:r>
          </a:p>
          <a:p>
            <a:pPr marL="182563" lvl="1" indent="-742950">
              <a:lnSpc>
                <a:spcPts val="4763"/>
              </a:lnSpc>
              <a:buNone/>
            </a:pPr>
            <a:endParaRPr lang="en-US" altLang="en-US"/>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3C0BF04-8B0E-89D9-5068-F9C4E0E34850}"/>
              </a:ext>
            </a:extLst>
          </p:cNvPr>
          <p:cNvSpPr>
            <a:spLocks noGrp="1"/>
          </p:cNvSpPr>
          <p:nvPr>
            <p:ph type="title"/>
          </p:nvPr>
        </p:nvSpPr>
        <p:spPr>
          <a:noFill/>
        </p:spPr>
        <p:txBody>
          <a:bodyPr/>
          <a:lstStyle/>
          <a:p>
            <a:pPr eaLnBrk="1" hangingPunct="1"/>
            <a:r>
              <a:rPr lang="en-US" altLang="en-US"/>
              <a:t>3 Approaches</a:t>
            </a:r>
          </a:p>
        </p:txBody>
      </p:sp>
      <p:sp>
        <p:nvSpPr>
          <p:cNvPr id="77827" name="Content Placeholder 2">
            <a:extLst>
              <a:ext uri="{FF2B5EF4-FFF2-40B4-BE49-F238E27FC236}">
                <a16:creationId xmlns:a16="http://schemas.microsoft.com/office/drawing/2014/main" id="{72C02B0E-2219-97B7-C27F-2AC2788BB8C1}"/>
              </a:ext>
            </a:extLst>
          </p:cNvPr>
          <p:cNvSpPr>
            <a:spLocks noGrp="1"/>
          </p:cNvSpPr>
          <p:nvPr>
            <p:ph idx="1"/>
          </p:nvPr>
        </p:nvSpPr>
        <p:spPr>
          <a:noFill/>
        </p:spPr>
        <p:txBody>
          <a:bodyPr/>
          <a:lstStyle/>
          <a:p>
            <a:pPr marL="182563" lvl="1" indent="-742950">
              <a:lnSpc>
                <a:spcPts val="4763"/>
              </a:lnSpc>
              <a:buFont typeface="Arial" panose="020B0604020202020204" pitchFamily="34" charset="0"/>
              <a:buAutoNum type="arabicParenR" startAt="3"/>
            </a:pPr>
            <a:r>
              <a:rPr lang="en-US" altLang="en-US" sz="3200"/>
              <a:t>This is a warning against the futility of returning to temple sacrifice</a:t>
            </a:r>
          </a:p>
          <a:p>
            <a:pPr marL="182563" lvl="1" indent="-742950">
              <a:lnSpc>
                <a:spcPts val="4763"/>
              </a:lnSpc>
              <a:buNone/>
            </a:pPr>
            <a:r>
              <a:rPr lang="en-US" altLang="en-US" sz="3200"/>
              <a:t>26 For if we go on sinning willfully after receiving the knowledge of the truth there no longer remains a sacrifice for sins</a:t>
            </a:r>
          </a:p>
          <a:p>
            <a:pPr marL="182563" lvl="1" indent="-742950">
              <a:lnSpc>
                <a:spcPts val="4763"/>
              </a:lnSpc>
              <a:buNone/>
            </a:pPr>
            <a:endParaRPr lang="en-US" altLang="en-US"/>
          </a:p>
          <a:p>
            <a:pPr marL="182563" lvl="1" indent="-742950">
              <a:lnSpc>
                <a:spcPts val="4763"/>
              </a:lnSpc>
              <a:buNone/>
            </a:pPr>
            <a:endParaRPr lang="en-US" altLang="en-US"/>
          </a:p>
        </p:txBody>
      </p:sp>
      <p:sp>
        <p:nvSpPr>
          <p:cNvPr id="4" name="TextBox 3">
            <a:extLst>
              <a:ext uri="{FF2B5EF4-FFF2-40B4-BE49-F238E27FC236}">
                <a16:creationId xmlns:a16="http://schemas.microsoft.com/office/drawing/2014/main" id="{C77DD8FA-7F64-582E-C6BD-68C7379683BB}"/>
              </a:ext>
            </a:extLst>
          </p:cNvPr>
          <p:cNvSpPr txBox="1"/>
          <p:nvPr/>
        </p:nvSpPr>
        <p:spPr>
          <a:xfrm>
            <a:off x="6248400" y="618518"/>
            <a:ext cx="3581400" cy="954107"/>
          </a:xfrm>
          <a:prstGeom prst="rect">
            <a:avLst/>
          </a:prstGeom>
          <a:no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2800"/>
              <a:t>Yom Kippur is now fulfilled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CD54352-6D3E-DD1A-ACE3-54161B4DD3B1}"/>
              </a:ext>
            </a:extLst>
          </p:cNvPr>
          <p:cNvSpPr>
            <a:spLocks noGrp="1"/>
          </p:cNvSpPr>
          <p:nvPr>
            <p:ph type="title"/>
          </p:nvPr>
        </p:nvSpPr>
        <p:spPr>
          <a:noFill/>
        </p:spPr>
        <p:txBody>
          <a:bodyPr/>
          <a:lstStyle/>
          <a:p>
            <a:pPr eaLnBrk="1" hangingPunct="1"/>
            <a:r>
              <a:rPr lang="en-US" altLang="en-US"/>
              <a:t>3 Approaches</a:t>
            </a:r>
          </a:p>
        </p:txBody>
      </p:sp>
      <p:sp>
        <p:nvSpPr>
          <p:cNvPr id="79875" name="Content Placeholder 2">
            <a:extLst>
              <a:ext uri="{FF2B5EF4-FFF2-40B4-BE49-F238E27FC236}">
                <a16:creationId xmlns:a16="http://schemas.microsoft.com/office/drawing/2014/main" id="{2E6B4509-F0B0-279D-DEC8-5136286A5FB0}"/>
              </a:ext>
            </a:extLst>
          </p:cNvPr>
          <p:cNvSpPr>
            <a:spLocks noGrp="1"/>
          </p:cNvSpPr>
          <p:nvPr>
            <p:ph idx="1"/>
          </p:nvPr>
        </p:nvSpPr>
        <p:spPr>
          <a:noFill/>
        </p:spPr>
        <p:txBody>
          <a:bodyPr/>
          <a:lstStyle/>
          <a:p>
            <a:pPr marL="182563" lvl="1" indent="-742950">
              <a:lnSpc>
                <a:spcPts val="4763"/>
              </a:lnSpc>
              <a:buFont typeface="Arial" panose="020B0604020202020204" pitchFamily="34" charset="0"/>
              <a:buAutoNum type="arabicParenR" startAt="3"/>
            </a:pPr>
            <a:r>
              <a:rPr lang="en-US" altLang="en-US" sz="3200"/>
              <a:t>This is a warning against the futility of returning to temple sacrifice</a:t>
            </a:r>
          </a:p>
          <a:p>
            <a:pPr marL="182563" lvl="1" indent="-742950">
              <a:lnSpc>
                <a:spcPts val="4763"/>
              </a:lnSpc>
            </a:pPr>
            <a:r>
              <a:rPr lang="en-US" altLang="en-US" sz="3200"/>
              <a:t>If you go back to the temple you KNOW there is nothing there</a:t>
            </a:r>
          </a:p>
          <a:p>
            <a:pPr marL="182563" lvl="1" indent="-742950">
              <a:lnSpc>
                <a:spcPts val="4763"/>
              </a:lnSpc>
            </a:pPr>
            <a:r>
              <a:rPr lang="en-US" altLang="en-US" sz="3200"/>
              <a:t>Returning to the LAW will ruin your closeness with God!</a:t>
            </a:r>
          </a:p>
          <a:p>
            <a:pPr marL="182563" lvl="1" indent="-742950">
              <a:lnSpc>
                <a:spcPts val="4763"/>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B38B06C-C94E-AFB5-D000-36ADFC77FCF1}"/>
              </a:ext>
            </a:extLst>
          </p:cNvPr>
          <p:cNvSpPr>
            <a:spLocks noGrp="1"/>
          </p:cNvSpPr>
          <p:nvPr>
            <p:ph type="title"/>
          </p:nvPr>
        </p:nvSpPr>
        <p:spPr>
          <a:noFill/>
        </p:spPr>
        <p:txBody>
          <a:bodyPr/>
          <a:lstStyle/>
          <a:p>
            <a:pPr eaLnBrk="1" hangingPunct="1"/>
            <a:r>
              <a:rPr lang="en-US" altLang="en-US"/>
              <a:t>Hebrews 10</a:t>
            </a:r>
          </a:p>
        </p:txBody>
      </p:sp>
      <p:sp>
        <p:nvSpPr>
          <p:cNvPr id="3" name="Content Placeholder 2">
            <a:extLst>
              <a:ext uri="{FF2B5EF4-FFF2-40B4-BE49-F238E27FC236}">
                <a16:creationId xmlns:a16="http://schemas.microsoft.com/office/drawing/2014/main" id="{061D4450-BBC8-2830-BAC0-6D4E54DC98D8}"/>
              </a:ext>
            </a:extLst>
          </p:cNvPr>
          <p:cNvSpPr>
            <a:spLocks noGrp="1"/>
          </p:cNvSpPr>
          <p:nvPr>
            <p:ph idx="1"/>
          </p:nvPr>
        </p:nvSpPr>
        <p:spPr>
          <a:noFill/>
        </p:spPr>
        <p:txBody>
          <a:bodyPr rtlCol="0">
            <a:noAutofit/>
          </a:bodyPr>
          <a:lstStyle/>
          <a:p>
            <a:pPr marL="182880" lvl="1" indent="-742950">
              <a:lnSpc>
                <a:spcPts val="4760"/>
              </a:lnSpc>
              <a:buNone/>
              <a:defRPr/>
            </a:pPr>
            <a:r>
              <a:rPr lang="en-US" sz="3200"/>
              <a:t>Hebrews 10:26–27 (NASB95) — 26 For if we go on sinning willfully after receiving the knowledge of the truth, there no longer remains a sacrifice for sins, 27 but a terrifying expectation of judgment and the fury of a fire which will consume the adversaries. </a:t>
            </a:r>
          </a:p>
          <a:p>
            <a:pPr marL="182880" lvl="1" indent="-742950">
              <a:lnSpc>
                <a:spcPts val="4760"/>
              </a:lnSpc>
              <a:buNone/>
              <a:defRPr/>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CEADF67-EE15-AAC1-A8B7-AC9B9DEE190A}"/>
              </a:ext>
            </a:extLst>
          </p:cNvPr>
          <p:cNvSpPr>
            <a:spLocks noGrp="1"/>
          </p:cNvSpPr>
          <p:nvPr>
            <p:ph type="title"/>
          </p:nvPr>
        </p:nvSpPr>
        <p:spPr>
          <a:noFill/>
        </p:spPr>
        <p:txBody>
          <a:bodyPr/>
          <a:lstStyle/>
          <a:p>
            <a:pPr eaLnBrk="1" hangingPunct="1"/>
            <a:r>
              <a:rPr lang="en-US" altLang="en-US"/>
              <a:t>Hebrews 10</a:t>
            </a:r>
          </a:p>
        </p:txBody>
      </p:sp>
      <p:sp>
        <p:nvSpPr>
          <p:cNvPr id="80899" name="Content Placeholder 2">
            <a:extLst>
              <a:ext uri="{FF2B5EF4-FFF2-40B4-BE49-F238E27FC236}">
                <a16:creationId xmlns:a16="http://schemas.microsoft.com/office/drawing/2014/main" id="{37CC0159-8BC4-9170-07CC-8C6B43A0B8C0}"/>
              </a:ext>
            </a:extLst>
          </p:cNvPr>
          <p:cNvSpPr>
            <a:spLocks noGrp="1"/>
          </p:cNvSpPr>
          <p:nvPr>
            <p:ph idx="1"/>
          </p:nvPr>
        </p:nvSpPr>
        <p:spPr>
          <a:noFill/>
        </p:spPr>
        <p:txBody>
          <a:bodyPr/>
          <a:lstStyle/>
          <a:p>
            <a:pPr marL="0" indent="0" eaLnBrk="1" hangingPunct="1">
              <a:buNone/>
            </a:pPr>
            <a:r>
              <a:rPr lang="en-US" altLang="en-US" sz="4000" dirty="0"/>
              <a:t>Hebrews 10:28–31 (NASB95) — 28	Anyone who has set aside the Law of Moses dies without mercy on the testimony of two or three witnesses. </a:t>
            </a:r>
          </a:p>
          <a:p>
            <a:pPr marL="182563" lvl="1" indent="-742950">
              <a:lnSpc>
                <a:spcPts val="4763"/>
              </a:lnSpc>
              <a:buNone/>
            </a:pP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857C31B-09ED-E76D-4AC1-99E079DECA71}"/>
              </a:ext>
            </a:extLst>
          </p:cNvPr>
          <p:cNvSpPr>
            <a:spLocks noGrp="1"/>
          </p:cNvSpPr>
          <p:nvPr>
            <p:ph type="title"/>
          </p:nvPr>
        </p:nvSpPr>
        <p:spPr>
          <a:noFill/>
        </p:spPr>
        <p:txBody>
          <a:bodyPr/>
          <a:lstStyle/>
          <a:p>
            <a:pPr eaLnBrk="1" hangingPunct="1"/>
            <a:r>
              <a:rPr lang="en-US" altLang="en-US"/>
              <a:t>Hebrews 10</a:t>
            </a:r>
          </a:p>
        </p:txBody>
      </p:sp>
      <p:sp>
        <p:nvSpPr>
          <p:cNvPr id="81923" name="Content Placeholder 2">
            <a:extLst>
              <a:ext uri="{FF2B5EF4-FFF2-40B4-BE49-F238E27FC236}">
                <a16:creationId xmlns:a16="http://schemas.microsoft.com/office/drawing/2014/main" id="{FA947202-94CE-C03A-987E-0F38701BD7E7}"/>
              </a:ext>
            </a:extLst>
          </p:cNvPr>
          <p:cNvSpPr>
            <a:spLocks noGrp="1"/>
          </p:cNvSpPr>
          <p:nvPr>
            <p:ph idx="1"/>
          </p:nvPr>
        </p:nvSpPr>
        <p:spPr>
          <a:noFill/>
        </p:spPr>
        <p:txBody>
          <a:bodyPr>
            <a:normAutofit/>
          </a:bodyPr>
          <a:lstStyle/>
          <a:p>
            <a:pPr marL="0" indent="0">
              <a:lnSpc>
                <a:spcPts val="4200"/>
              </a:lnSpc>
              <a:buNone/>
            </a:pPr>
            <a:r>
              <a:rPr lang="en-US" altLang="en-US" sz="4000"/>
              <a:t>Hebrews 10:28–31 (NASB95) — 29  How much severer punishment do you think he will deserve who has trampled under foot the Son of God, and has regarded as unclean the blood of the covenant by which he was sanctified, and has insulted the Spirit of grace? </a:t>
            </a:r>
          </a:p>
          <a:p>
            <a:pPr marL="0" indent="0" eaLnBrk="1" hangingPunct="1">
              <a:buNone/>
            </a:pPr>
            <a:r>
              <a:rPr lang="en-US" altLang="en-US"/>
              <a:t> </a:t>
            </a:r>
          </a:p>
          <a:p>
            <a:pPr marL="182563" lvl="1" indent="-742950">
              <a:lnSpc>
                <a:spcPts val="4763"/>
              </a:lnSpc>
              <a:buNone/>
            </a:pP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629872BD-B199-316C-B71E-7C2CB06CC496}"/>
              </a:ext>
            </a:extLst>
          </p:cNvPr>
          <p:cNvSpPr>
            <a:spLocks noGrp="1"/>
          </p:cNvSpPr>
          <p:nvPr>
            <p:ph type="title"/>
          </p:nvPr>
        </p:nvSpPr>
        <p:spPr>
          <a:noFill/>
        </p:spPr>
        <p:txBody>
          <a:bodyPr/>
          <a:lstStyle/>
          <a:p>
            <a:pPr eaLnBrk="1" hangingPunct="1"/>
            <a:r>
              <a:rPr lang="en-US" altLang="en-US"/>
              <a:t>Hebrews 10</a:t>
            </a:r>
          </a:p>
        </p:txBody>
      </p:sp>
      <p:sp>
        <p:nvSpPr>
          <p:cNvPr id="3" name="Content Placeholder 2">
            <a:extLst>
              <a:ext uri="{FF2B5EF4-FFF2-40B4-BE49-F238E27FC236}">
                <a16:creationId xmlns:a16="http://schemas.microsoft.com/office/drawing/2014/main" id="{34795C3E-D104-C935-FCF0-C86D445FF388}"/>
              </a:ext>
            </a:extLst>
          </p:cNvPr>
          <p:cNvSpPr>
            <a:spLocks noGrp="1"/>
          </p:cNvSpPr>
          <p:nvPr>
            <p:ph idx="1"/>
          </p:nvPr>
        </p:nvSpPr>
        <p:spPr>
          <a:noFill/>
        </p:spPr>
        <p:txBody>
          <a:bodyPr rtlCol="0">
            <a:noAutofit/>
          </a:bodyPr>
          <a:lstStyle/>
          <a:p>
            <a:pPr>
              <a:buNone/>
              <a:defRPr/>
            </a:pPr>
            <a:r>
              <a:rPr lang="en-US" sz="4000"/>
              <a:t>30 For we know Him who said, “Vengeance is Mine, I will repay.” And again, “The Lord will judge His people.” 31 It is a terrifying thing to fall into the hands of the living God.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577F9281-34A9-579D-C42F-F3E8A0A634CB}"/>
              </a:ext>
            </a:extLst>
          </p:cNvPr>
          <p:cNvSpPr>
            <a:spLocks noGrp="1"/>
          </p:cNvSpPr>
          <p:nvPr>
            <p:ph type="title"/>
          </p:nvPr>
        </p:nvSpPr>
        <p:spPr>
          <a:noFill/>
        </p:spPr>
        <p:txBody>
          <a:bodyPr/>
          <a:lstStyle/>
          <a:p>
            <a:pPr eaLnBrk="1" hangingPunct="1"/>
            <a:r>
              <a:rPr lang="en-US" altLang="en-US"/>
              <a:t>Hebrews 10</a:t>
            </a:r>
          </a:p>
        </p:txBody>
      </p:sp>
      <p:sp>
        <p:nvSpPr>
          <p:cNvPr id="86019" name="Content Placeholder 2">
            <a:extLst>
              <a:ext uri="{FF2B5EF4-FFF2-40B4-BE49-F238E27FC236}">
                <a16:creationId xmlns:a16="http://schemas.microsoft.com/office/drawing/2014/main" id="{C4EB35C2-2E19-36F3-330F-2312152A1A48}"/>
              </a:ext>
            </a:extLst>
          </p:cNvPr>
          <p:cNvSpPr>
            <a:spLocks noGrp="1"/>
          </p:cNvSpPr>
          <p:nvPr>
            <p:ph idx="1"/>
          </p:nvPr>
        </p:nvSpPr>
        <p:spPr>
          <a:noFill/>
        </p:spPr>
        <p:txBody>
          <a:bodyPr>
            <a:normAutofit/>
          </a:bodyPr>
          <a:lstStyle/>
          <a:p>
            <a:pPr eaLnBrk="1" hangingPunct="1"/>
            <a:r>
              <a:rPr lang="en-US" altLang="en-US" sz="4000"/>
              <a:t>If you go back to the law</a:t>
            </a:r>
          </a:p>
          <a:p>
            <a:pPr lvl="1">
              <a:lnSpc>
                <a:spcPts val="3800"/>
              </a:lnSpc>
            </a:pPr>
            <a:r>
              <a:rPr lang="en-US" altLang="en-US" sz="3200"/>
              <a:t>You will lose your confidence</a:t>
            </a:r>
          </a:p>
          <a:p>
            <a:pPr lvl="1">
              <a:lnSpc>
                <a:spcPts val="3800"/>
              </a:lnSpc>
            </a:pPr>
            <a:r>
              <a:rPr lang="en-US" altLang="en-US" sz="3200"/>
              <a:t>Insult God</a:t>
            </a:r>
          </a:p>
          <a:p>
            <a:pPr lvl="1">
              <a:lnSpc>
                <a:spcPts val="3800"/>
              </a:lnSpc>
            </a:pPr>
            <a:r>
              <a:rPr lang="en-US" altLang="en-US" sz="3200"/>
              <a:t>Continue on in shaming Christ</a:t>
            </a:r>
          </a:p>
          <a:p>
            <a:pPr lvl="1">
              <a:lnSpc>
                <a:spcPts val="3800"/>
              </a:lnSpc>
            </a:pPr>
            <a:r>
              <a:rPr lang="en-US" altLang="en-US" sz="3200"/>
              <a:t>Because you were afraid to stick to what you know is true because of persecution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7CAF2898-4C86-3A86-3D44-5B74AAE70FD3}"/>
              </a:ext>
            </a:extLst>
          </p:cNvPr>
          <p:cNvSpPr>
            <a:spLocks noGrp="1"/>
          </p:cNvSpPr>
          <p:nvPr>
            <p:ph type="title"/>
          </p:nvPr>
        </p:nvSpPr>
        <p:spPr>
          <a:noFill/>
        </p:spPr>
        <p:txBody>
          <a:bodyPr/>
          <a:lstStyle/>
          <a:p>
            <a:pPr eaLnBrk="1" hangingPunct="1"/>
            <a:r>
              <a:rPr lang="en-US" altLang="en-US"/>
              <a:t>Hebrews 10</a:t>
            </a:r>
          </a:p>
        </p:txBody>
      </p:sp>
      <p:sp>
        <p:nvSpPr>
          <p:cNvPr id="84995" name="Content Placeholder 2">
            <a:extLst>
              <a:ext uri="{FF2B5EF4-FFF2-40B4-BE49-F238E27FC236}">
                <a16:creationId xmlns:a16="http://schemas.microsoft.com/office/drawing/2014/main" id="{21D873BE-76C2-7244-5B36-97A20C489AFC}"/>
              </a:ext>
            </a:extLst>
          </p:cNvPr>
          <p:cNvSpPr>
            <a:spLocks noGrp="1"/>
          </p:cNvSpPr>
          <p:nvPr>
            <p:ph idx="1"/>
          </p:nvPr>
        </p:nvSpPr>
        <p:spPr>
          <a:noFill/>
        </p:spPr>
        <p:txBody>
          <a:bodyPr>
            <a:normAutofit/>
          </a:bodyPr>
          <a:lstStyle/>
          <a:p>
            <a:pPr eaLnBrk="1" hangingPunct="1">
              <a:buFont typeface="Arial" panose="020B0604020202020204" pitchFamily="34" charset="0"/>
              <a:buNone/>
            </a:pPr>
            <a:r>
              <a:rPr lang="en-US" altLang="en-US" sz="4000"/>
              <a:t>Hebrews 10:32–36 (NASB95) — 32 But remember the former days, when, after being enlightened, you endured a great conflict of sufferings, 33 partly by being made a public spectacle through reproaches and tribulations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C3E4B-F907-1A50-5316-2D1A541DE64E}"/>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BCB21370-BC2E-6A8D-95EC-8124AC96D6FF}"/>
              </a:ext>
            </a:extLst>
          </p:cNvPr>
          <p:cNvSpPr>
            <a:spLocks noGrp="1"/>
          </p:cNvSpPr>
          <p:nvPr>
            <p:ph type="title"/>
          </p:nvPr>
        </p:nvSpPr>
        <p:spPr>
          <a:noFill/>
        </p:spPr>
        <p:txBody>
          <a:bodyPr>
            <a:normAutofit/>
          </a:bodyPr>
          <a:lstStyle/>
          <a:p>
            <a:pPr eaLnBrk="1" hangingPunct="1"/>
            <a:r>
              <a:rPr lang="en-US" altLang="en-US" sz="6000"/>
              <a:t>Chapter 6</a:t>
            </a:r>
          </a:p>
        </p:txBody>
      </p:sp>
      <p:sp>
        <p:nvSpPr>
          <p:cNvPr id="6147" name="Content Placeholder 2">
            <a:extLst>
              <a:ext uri="{FF2B5EF4-FFF2-40B4-BE49-F238E27FC236}">
                <a16:creationId xmlns:a16="http://schemas.microsoft.com/office/drawing/2014/main" id="{9EB25D98-C594-1489-4995-C1F94EEA45A4}"/>
              </a:ext>
            </a:extLst>
          </p:cNvPr>
          <p:cNvSpPr>
            <a:spLocks noGrp="1"/>
          </p:cNvSpPr>
          <p:nvPr>
            <p:ph idx="1"/>
          </p:nvPr>
        </p:nvSpPr>
        <p:spPr>
          <a:noFill/>
        </p:spPr>
        <p:txBody>
          <a:bodyPr>
            <a:normAutofit lnSpcReduction="10000"/>
          </a:bodyPr>
          <a:lstStyle/>
          <a:p>
            <a:pPr marL="182563">
              <a:buNone/>
            </a:pPr>
            <a:r>
              <a:rPr lang="en-US" altLang="en-US"/>
              <a:t>Hebrews 6:1–3 (NASB95) </a:t>
            </a:r>
          </a:p>
          <a:p>
            <a:pPr marL="0" indent="0">
              <a:buNone/>
            </a:pPr>
            <a:r>
              <a:rPr lang="en-US"/>
              <a:t>1 Therefore leaving the elementary teaching about the Christ, let us press on to maturity, not laying again a foundation of repentance from dead works and of faith toward God, </a:t>
            </a:r>
            <a:r>
              <a:rPr lang="en-US" altLang="en-US" sz="3600"/>
              <a:t>2 of instruction about washings and laying on of hands, and the resurrection of the dead and eternal judgment. 3 And this we will do, if God permits. </a:t>
            </a:r>
          </a:p>
          <a:p>
            <a:pPr marL="0" indent="0">
              <a:buNone/>
            </a:pPr>
            <a:endParaRPr lang="en-US"/>
          </a:p>
        </p:txBody>
      </p:sp>
      <p:sp>
        <p:nvSpPr>
          <p:cNvPr id="2" name="TextBox 1">
            <a:extLst>
              <a:ext uri="{FF2B5EF4-FFF2-40B4-BE49-F238E27FC236}">
                <a16:creationId xmlns:a16="http://schemas.microsoft.com/office/drawing/2014/main" id="{6E1D1C96-959B-41E7-3B46-9122A9DF0870}"/>
              </a:ext>
            </a:extLst>
          </p:cNvPr>
          <p:cNvSpPr txBox="1"/>
          <p:nvPr/>
        </p:nvSpPr>
        <p:spPr>
          <a:xfrm>
            <a:off x="2057400" y="1981201"/>
            <a:ext cx="6096000" cy="25853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a:spAutoFit/>
          </a:bodyPr>
          <a:lstStyle/>
          <a:p>
            <a:pPr>
              <a:defRPr/>
            </a:pPr>
            <a:r>
              <a:rPr lang="en-US" sz="5400"/>
              <a:t>Something complex and meaty is about to come!</a:t>
            </a:r>
          </a:p>
        </p:txBody>
      </p:sp>
    </p:spTree>
    <p:extLst>
      <p:ext uri="{BB962C8B-B14F-4D97-AF65-F5344CB8AC3E}">
        <p14:creationId xmlns:p14="http://schemas.microsoft.com/office/powerpoint/2010/main" val="685286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141825B-9243-E617-32DF-7CAA3FBC1E9E}"/>
              </a:ext>
            </a:extLst>
          </p:cNvPr>
          <p:cNvSpPr>
            <a:spLocks noGrp="1"/>
          </p:cNvSpPr>
          <p:nvPr>
            <p:ph type="title"/>
          </p:nvPr>
        </p:nvSpPr>
        <p:spPr>
          <a:noFill/>
        </p:spPr>
        <p:txBody>
          <a:bodyPr/>
          <a:lstStyle/>
          <a:p>
            <a:pPr eaLnBrk="1" hangingPunct="1"/>
            <a:r>
              <a:rPr lang="en-US" altLang="en-US"/>
              <a:t>Hebrews 10</a:t>
            </a:r>
          </a:p>
        </p:txBody>
      </p:sp>
      <p:sp>
        <p:nvSpPr>
          <p:cNvPr id="86019" name="Content Placeholder 2">
            <a:extLst>
              <a:ext uri="{FF2B5EF4-FFF2-40B4-BE49-F238E27FC236}">
                <a16:creationId xmlns:a16="http://schemas.microsoft.com/office/drawing/2014/main" id="{95D09B25-60A4-4BF8-A2A8-0C2446F6A848}"/>
              </a:ext>
            </a:extLst>
          </p:cNvPr>
          <p:cNvSpPr>
            <a:spLocks noGrp="1"/>
          </p:cNvSpPr>
          <p:nvPr>
            <p:ph idx="1"/>
          </p:nvPr>
        </p:nvSpPr>
        <p:spPr>
          <a:noFill/>
        </p:spPr>
        <p:txBody>
          <a:bodyPr>
            <a:normAutofit/>
          </a:bodyPr>
          <a:lstStyle/>
          <a:p>
            <a:pPr eaLnBrk="1" hangingPunct="1">
              <a:buFont typeface="Arial" panose="020B0604020202020204" pitchFamily="34" charset="0"/>
              <a:buNone/>
            </a:pPr>
            <a:r>
              <a:rPr lang="en-US" altLang="en-US" sz="4000"/>
              <a:t>, and partly by becoming sharers with those who were so treated. 34 For you showed sympathy to the prisoners and accepted joyfully the seizure of your property, knowing that you have for yourselves a better possession and a lasting one.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4664061-DCC1-932C-7045-C5BF61EFFB5C}"/>
              </a:ext>
            </a:extLst>
          </p:cNvPr>
          <p:cNvSpPr>
            <a:spLocks noGrp="1"/>
          </p:cNvSpPr>
          <p:nvPr>
            <p:ph type="title"/>
          </p:nvPr>
        </p:nvSpPr>
        <p:spPr>
          <a:noFill/>
        </p:spPr>
        <p:txBody>
          <a:bodyPr/>
          <a:lstStyle/>
          <a:p>
            <a:pPr eaLnBrk="1" hangingPunct="1"/>
            <a:r>
              <a:rPr lang="en-US" altLang="en-US"/>
              <a:t>Hebrews 10</a:t>
            </a:r>
          </a:p>
        </p:txBody>
      </p:sp>
      <p:sp>
        <p:nvSpPr>
          <p:cNvPr id="87043" name="Content Placeholder 2">
            <a:extLst>
              <a:ext uri="{FF2B5EF4-FFF2-40B4-BE49-F238E27FC236}">
                <a16:creationId xmlns:a16="http://schemas.microsoft.com/office/drawing/2014/main" id="{AA0D7EFA-B970-0CEC-521A-EEF241A860F6}"/>
              </a:ext>
            </a:extLst>
          </p:cNvPr>
          <p:cNvSpPr>
            <a:spLocks noGrp="1"/>
          </p:cNvSpPr>
          <p:nvPr>
            <p:ph idx="1"/>
          </p:nvPr>
        </p:nvSpPr>
        <p:spPr>
          <a:noFill/>
        </p:spPr>
        <p:txBody>
          <a:bodyPr>
            <a:normAutofit/>
          </a:bodyPr>
          <a:lstStyle/>
          <a:p>
            <a:pPr eaLnBrk="1" hangingPunct="1">
              <a:buFont typeface="Arial" panose="020B0604020202020204" pitchFamily="34" charset="0"/>
              <a:buNone/>
            </a:pPr>
            <a:r>
              <a:rPr lang="en-US" altLang="en-US" sz="4000"/>
              <a:t>35 Therefore, do not throw away your confidence, which has a great reward. 36 For you have need of endurance, so that when you have done the will of God, you may receive what was promised.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DF24B607-1412-551E-DEAB-B6D6CC041D2E}"/>
              </a:ext>
            </a:extLst>
          </p:cNvPr>
          <p:cNvSpPr>
            <a:spLocks noGrp="1"/>
          </p:cNvSpPr>
          <p:nvPr>
            <p:ph type="title"/>
          </p:nvPr>
        </p:nvSpPr>
        <p:spPr>
          <a:noFill/>
        </p:spPr>
        <p:txBody>
          <a:bodyPr/>
          <a:lstStyle/>
          <a:p>
            <a:pPr eaLnBrk="1" hangingPunct="1"/>
            <a:r>
              <a:rPr lang="en-US" altLang="en-US"/>
              <a:t>3 Approaches</a:t>
            </a:r>
          </a:p>
        </p:txBody>
      </p:sp>
      <p:sp>
        <p:nvSpPr>
          <p:cNvPr id="90115" name="Content Placeholder 2">
            <a:extLst>
              <a:ext uri="{FF2B5EF4-FFF2-40B4-BE49-F238E27FC236}">
                <a16:creationId xmlns:a16="http://schemas.microsoft.com/office/drawing/2014/main" id="{F96BAA97-0074-0C99-3726-9F26F2E9B548}"/>
              </a:ext>
            </a:extLst>
          </p:cNvPr>
          <p:cNvSpPr>
            <a:spLocks noGrp="1"/>
          </p:cNvSpPr>
          <p:nvPr>
            <p:ph idx="1"/>
          </p:nvPr>
        </p:nvSpPr>
        <p:spPr>
          <a:noFill/>
        </p:spPr>
        <p:txBody>
          <a:bodyPr>
            <a:normAutofit/>
          </a:bodyPr>
          <a:lstStyle/>
          <a:p>
            <a:pPr eaLnBrk="1" hangingPunct="1"/>
            <a:r>
              <a:rPr lang="en-US" altLang="en-US" sz="4000"/>
              <a:t>1) Warning Christians can lose their salvation if they later willfully reject Christ</a:t>
            </a:r>
          </a:p>
          <a:p>
            <a:pPr eaLnBrk="1" hangingPunct="1"/>
            <a:r>
              <a:rPr lang="en-US" altLang="en-US" sz="4000"/>
              <a:t>2) Warning non-Christians It’s possible to draw near to the things of Christ but not accept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22B668A1-6009-633B-D3AC-47FC4CAB220D}"/>
              </a:ext>
            </a:extLst>
          </p:cNvPr>
          <p:cNvSpPr>
            <a:spLocks noGrp="1"/>
          </p:cNvSpPr>
          <p:nvPr>
            <p:ph type="title"/>
          </p:nvPr>
        </p:nvSpPr>
        <p:spPr>
          <a:noFill/>
        </p:spPr>
        <p:txBody>
          <a:bodyPr/>
          <a:lstStyle/>
          <a:p>
            <a:pPr eaLnBrk="1" hangingPunct="1"/>
            <a:r>
              <a:rPr lang="en-US" altLang="en-US"/>
              <a:t>3 Approaches</a:t>
            </a:r>
          </a:p>
        </p:txBody>
      </p:sp>
      <p:sp>
        <p:nvSpPr>
          <p:cNvPr id="90115" name="Content Placeholder 2">
            <a:extLst>
              <a:ext uri="{FF2B5EF4-FFF2-40B4-BE49-F238E27FC236}">
                <a16:creationId xmlns:a16="http://schemas.microsoft.com/office/drawing/2014/main" id="{93FAF92F-B89D-D7F4-03F1-676DD081E824}"/>
              </a:ext>
            </a:extLst>
          </p:cNvPr>
          <p:cNvSpPr>
            <a:spLocks noGrp="1"/>
          </p:cNvSpPr>
          <p:nvPr>
            <p:ph idx="1"/>
          </p:nvPr>
        </p:nvSpPr>
        <p:spPr>
          <a:noFill/>
        </p:spPr>
        <p:txBody>
          <a:bodyPr>
            <a:normAutofit/>
          </a:bodyPr>
          <a:lstStyle/>
          <a:p>
            <a:pPr eaLnBrk="1" hangingPunct="1"/>
            <a:r>
              <a:rPr lang="en-US" altLang="en-US" sz="4000"/>
              <a:t>3) Declaring the futility of the Old Covenant and temple sacrifice</a:t>
            </a:r>
          </a:p>
          <a:p>
            <a:pPr lvl="1" eaLnBrk="1" hangingPunct="1"/>
            <a:r>
              <a:rPr lang="en-US" altLang="en-US" sz="3200"/>
              <a:t>Warning against going back under law and ruining their closeness with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C9FEEE2-472D-D4BA-473C-58B5758118DE}"/>
              </a:ext>
            </a:extLst>
          </p:cNvPr>
          <p:cNvSpPr>
            <a:spLocks noGrp="1"/>
          </p:cNvSpPr>
          <p:nvPr>
            <p:ph type="title"/>
          </p:nvPr>
        </p:nvSpPr>
        <p:spPr>
          <a:noFill/>
        </p:spPr>
        <p:txBody>
          <a:bodyPr/>
          <a:lstStyle/>
          <a:p>
            <a:pPr eaLnBrk="1" hangingPunct="1"/>
            <a:r>
              <a:rPr lang="en-US" altLang="en-US"/>
              <a:t>The Answer!</a:t>
            </a:r>
          </a:p>
        </p:txBody>
      </p:sp>
      <p:sp>
        <p:nvSpPr>
          <p:cNvPr id="90115" name="Content Placeholder 2">
            <a:extLst>
              <a:ext uri="{FF2B5EF4-FFF2-40B4-BE49-F238E27FC236}">
                <a16:creationId xmlns:a16="http://schemas.microsoft.com/office/drawing/2014/main" id="{3E4A21D7-E520-5DA6-38AD-3B7EC1F33C5D}"/>
              </a:ext>
            </a:extLst>
          </p:cNvPr>
          <p:cNvSpPr>
            <a:spLocks noGrp="1"/>
          </p:cNvSpPr>
          <p:nvPr>
            <p:ph idx="1"/>
          </p:nvPr>
        </p:nvSpPr>
        <p:spPr>
          <a:noFill/>
        </p:spPr>
        <p:txBody>
          <a:bodyPr>
            <a:normAutofit/>
          </a:bodyPr>
          <a:lstStyle/>
          <a:p>
            <a:pPr eaLnBrk="1" hangingPunct="1"/>
            <a:r>
              <a:rPr lang="en-US" altLang="en-US" sz="4000"/>
              <a:t>No one can tell you with certainty what this passage means</a:t>
            </a:r>
          </a:p>
          <a:p>
            <a:pPr eaLnBrk="1" hangingPunct="1"/>
            <a:r>
              <a:rPr lang="en-US" altLang="en-US" sz="4000"/>
              <a:t>All three interpretations fall within the acceptable Biblical framework</a:t>
            </a:r>
          </a:p>
          <a:p>
            <a:pPr eaLnBrk="1" hangingPunct="1"/>
            <a:r>
              <a:rPr lang="en-US" altLang="en-US" sz="4000"/>
              <a:t>BUT there are things here we DO know for 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5605001A-F83F-50BE-5870-AA526F8CC114}"/>
              </a:ext>
            </a:extLst>
          </p:cNvPr>
          <p:cNvSpPr>
            <a:spLocks noGrp="1"/>
          </p:cNvSpPr>
          <p:nvPr>
            <p:ph type="title"/>
          </p:nvPr>
        </p:nvSpPr>
        <p:spPr>
          <a:noFill/>
        </p:spPr>
        <p:txBody>
          <a:bodyPr/>
          <a:lstStyle/>
          <a:p>
            <a:pPr eaLnBrk="1" hangingPunct="1"/>
            <a:r>
              <a:rPr lang="en-US" altLang="en-US"/>
              <a:t>What we know</a:t>
            </a:r>
          </a:p>
        </p:txBody>
      </p:sp>
      <p:sp>
        <p:nvSpPr>
          <p:cNvPr id="91139" name="Content Placeholder 2">
            <a:extLst>
              <a:ext uri="{FF2B5EF4-FFF2-40B4-BE49-F238E27FC236}">
                <a16:creationId xmlns:a16="http://schemas.microsoft.com/office/drawing/2014/main" id="{E1FEF1A2-70A3-C2BE-9A73-8C3AA82CF17D}"/>
              </a:ext>
            </a:extLst>
          </p:cNvPr>
          <p:cNvSpPr>
            <a:spLocks noGrp="1"/>
          </p:cNvSpPr>
          <p:nvPr>
            <p:ph idx="1"/>
          </p:nvPr>
        </p:nvSpPr>
        <p:spPr>
          <a:noFill/>
        </p:spPr>
        <p:txBody>
          <a:bodyPr>
            <a:normAutofit/>
          </a:bodyPr>
          <a:lstStyle/>
          <a:p>
            <a:pPr>
              <a:lnSpc>
                <a:spcPts val="4300"/>
              </a:lnSpc>
            </a:pPr>
            <a:r>
              <a:rPr lang="en-US" altLang="en-US" sz="4000"/>
              <a:t>You cannot lose your salvation like a set of car keys</a:t>
            </a:r>
          </a:p>
          <a:p>
            <a:pPr>
              <a:lnSpc>
                <a:spcPts val="4300"/>
              </a:lnSpc>
              <a:buNone/>
            </a:pPr>
            <a:r>
              <a:rPr lang="en-US" altLang="en-US" sz="4000"/>
              <a:t>Hebrews 10:23–24 (NASB95) — 23 Let us hold fast the confession of our hope without wavering, for He who promised is faithful; 24 and let us consider how to stimulate one another to love and good deeds, </a:t>
            </a:r>
          </a:p>
          <a:p>
            <a:pPr>
              <a:lnSpc>
                <a:spcPts val="4300"/>
              </a:lnSpc>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786ADF33-1603-30C7-8908-06FE9E55C31B}"/>
              </a:ext>
            </a:extLst>
          </p:cNvPr>
          <p:cNvSpPr>
            <a:spLocks noGrp="1"/>
          </p:cNvSpPr>
          <p:nvPr>
            <p:ph type="title"/>
          </p:nvPr>
        </p:nvSpPr>
        <p:spPr>
          <a:noFill/>
        </p:spPr>
        <p:txBody>
          <a:bodyPr/>
          <a:lstStyle/>
          <a:p>
            <a:pPr eaLnBrk="1" hangingPunct="1"/>
            <a:r>
              <a:rPr lang="en-US" altLang="en-US"/>
              <a:t>What we know</a:t>
            </a:r>
          </a:p>
        </p:txBody>
      </p:sp>
      <p:sp>
        <p:nvSpPr>
          <p:cNvPr id="91139" name="Content Placeholder 2">
            <a:extLst>
              <a:ext uri="{FF2B5EF4-FFF2-40B4-BE49-F238E27FC236}">
                <a16:creationId xmlns:a16="http://schemas.microsoft.com/office/drawing/2014/main" id="{6952FDC5-0023-12DF-3C29-A811E76E5A81}"/>
              </a:ext>
            </a:extLst>
          </p:cNvPr>
          <p:cNvSpPr>
            <a:spLocks noGrp="1"/>
          </p:cNvSpPr>
          <p:nvPr>
            <p:ph idx="1"/>
          </p:nvPr>
        </p:nvSpPr>
        <p:spPr>
          <a:noFill/>
        </p:spPr>
        <p:txBody>
          <a:bodyPr>
            <a:normAutofit/>
          </a:bodyPr>
          <a:lstStyle/>
          <a:p>
            <a:pPr eaLnBrk="1" hangingPunct="1"/>
            <a:r>
              <a:rPr lang="en-US" altLang="en-US" sz="4000"/>
              <a:t>You cannot lose your salvation like a set of car keys</a:t>
            </a:r>
          </a:p>
          <a:p>
            <a:pPr eaLnBrk="1" hangingPunct="1"/>
            <a:r>
              <a:rPr lang="en-US" altLang="en-US" sz="4000"/>
              <a:t>You cannot out sin God’s grace</a:t>
            </a:r>
          </a:p>
          <a:p>
            <a:pPr eaLnBrk="1" hangingPunct="1"/>
            <a:r>
              <a:rPr lang="en-US" altLang="en-US" sz="4000"/>
              <a:t>The Law is dead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2AA9A9D9-7A87-66D3-F342-22333361956B}"/>
              </a:ext>
            </a:extLst>
          </p:cNvPr>
          <p:cNvSpPr>
            <a:spLocks noGrp="1"/>
          </p:cNvSpPr>
          <p:nvPr>
            <p:ph type="title"/>
          </p:nvPr>
        </p:nvSpPr>
        <p:spPr>
          <a:noFill/>
        </p:spPr>
        <p:txBody>
          <a:bodyPr/>
          <a:lstStyle/>
          <a:p>
            <a:pPr eaLnBrk="1" hangingPunct="1"/>
            <a:r>
              <a:rPr lang="en-US" altLang="en-US"/>
              <a:t>What we know</a:t>
            </a:r>
          </a:p>
        </p:txBody>
      </p:sp>
      <p:sp>
        <p:nvSpPr>
          <p:cNvPr id="93187" name="Content Placeholder 2">
            <a:extLst>
              <a:ext uri="{FF2B5EF4-FFF2-40B4-BE49-F238E27FC236}">
                <a16:creationId xmlns:a16="http://schemas.microsoft.com/office/drawing/2014/main" id="{397AD08D-3DB2-658D-9118-86D7DE2AF6D2}"/>
              </a:ext>
            </a:extLst>
          </p:cNvPr>
          <p:cNvSpPr>
            <a:spLocks noGrp="1"/>
          </p:cNvSpPr>
          <p:nvPr>
            <p:ph idx="1"/>
          </p:nvPr>
        </p:nvSpPr>
        <p:spPr>
          <a:noFill/>
        </p:spPr>
        <p:txBody>
          <a:bodyPr>
            <a:normAutofit/>
          </a:bodyPr>
          <a:lstStyle/>
          <a:p>
            <a:pPr eaLnBrk="1" hangingPunct="1"/>
            <a:r>
              <a:rPr lang="en-US" altLang="en-US" sz="4000"/>
              <a:t>You cannot lose your salvation like a set of car keys</a:t>
            </a:r>
          </a:p>
          <a:p>
            <a:pPr eaLnBrk="1" hangingPunct="1"/>
            <a:r>
              <a:rPr lang="en-US" altLang="en-US" sz="4000"/>
              <a:t>You cannot out sin God’s grace</a:t>
            </a:r>
          </a:p>
          <a:p>
            <a:pPr eaLnBrk="1" hangingPunct="1"/>
            <a:r>
              <a:rPr lang="en-US" altLang="en-US" sz="4000"/>
              <a:t>The Law is dead</a:t>
            </a:r>
          </a:p>
        </p:txBody>
      </p:sp>
      <p:sp>
        <p:nvSpPr>
          <p:cNvPr id="4" name="Rectangle 3">
            <a:extLst>
              <a:ext uri="{FF2B5EF4-FFF2-40B4-BE49-F238E27FC236}">
                <a16:creationId xmlns:a16="http://schemas.microsoft.com/office/drawing/2014/main" id="{16BC3871-0FF7-D520-AA02-2A349B797D78}"/>
              </a:ext>
            </a:extLst>
          </p:cNvPr>
          <p:cNvSpPr/>
          <p:nvPr/>
        </p:nvSpPr>
        <p:spPr>
          <a:xfrm>
            <a:off x="3429000" y="3462463"/>
            <a:ext cx="8382000" cy="286232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eaLnBrk="1" hangingPunct="1">
              <a:defRPr/>
            </a:pPr>
            <a:r>
              <a:rPr lang="en-US" sz="3600"/>
              <a:t>Hebrews 8:6 (NASB95) — 6 But now He has obtained a more excellent ministry, by as much as He is also the mediator of a better covenant, which has been enacted on better promises.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2FD194F-74E9-C5EA-0AF1-63FECE9A0A18}"/>
              </a:ext>
            </a:extLst>
          </p:cNvPr>
          <p:cNvSpPr>
            <a:spLocks noGrp="1"/>
          </p:cNvSpPr>
          <p:nvPr>
            <p:ph type="title"/>
          </p:nvPr>
        </p:nvSpPr>
        <p:spPr>
          <a:noFill/>
        </p:spPr>
        <p:txBody>
          <a:bodyPr/>
          <a:lstStyle/>
          <a:p>
            <a:pPr eaLnBrk="1" hangingPunct="1"/>
            <a:r>
              <a:rPr lang="en-US" altLang="en-US"/>
              <a:t>What we know</a:t>
            </a:r>
          </a:p>
        </p:txBody>
      </p:sp>
      <p:sp>
        <p:nvSpPr>
          <p:cNvPr id="94211" name="Content Placeholder 2">
            <a:extLst>
              <a:ext uri="{FF2B5EF4-FFF2-40B4-BE49-F238E27FC236}">
                <a16:creationId xmlns:a16="http://schemas.microsoft.com/office/drawing/2014/main" id="{43D28769-548C-3554-F440-CF6132434271}"/>
              </a:ext>
            </a:extLst>
          </p:cNvPr>
          <p:cNvSpPr>
            <a:spLocks noGrp="1"/>
          </p:cNvSpPr>
          <p:nvPr>
            <p:ph idx="1"/>
          </p:nvPr>
        </p:nvSpPr>
        <p:spPr>
          <a:noFill/>
        </p:spPr>
        <p:txBody>
          <a:bodyPr>
            <a:normAutofit/>
          </a:bodyPr>
          <a:lstStyle/>
          <a:p>
            <a:pPr eaLnBrk="1" hangingPunct="1"/>
            <a:r>
              <a:rPr lang="en-US" altLang="en-US" sz="4000"/>
              <a:t>You cannot lose your salvation like a set of car keys</a:t>
            </a:r>
          </a:p>
          <a:p>
            <a:pPr eaLnBrk="1" hangingPunct="1"/>
            <a:r>
              <a:rPr lang="en-US" altLang="en-US" sz="4000"/>
              <a:t>You cannot out sin God’s grace</a:t>
            </a:r>
          </a:p>
          <a:p>
            <a:pPr eaLnBrk="1" hangingPunct="1"/>
            <a:r>
              <a:rPr lang="en-US" altLang="en-US" sz="4000"/>
              <a:t>The Law is dead</a:t>
            </a:r>
          </a:p>
          <a:p>
            <a:pPr eaLnBrk="1" hangingPunct="1"/>
            <a:r>
              <a:rPr lang="en-US" altLang="en-US" sz="4000"/>
              <a:t>Christ is the real way to true repentance before God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CA4CA207-AFF7-A8CD-EDE9-6314B480D433}"/>
              </a:ext>
            </a:extLst>
          </p:cNvPr>
          <p:cNvSpPr>
            <a:spLocks noGrp="1"/>
          </p:cNvSpPr>
          <p:nvPr>
            <p:ph type="title"/>
          </p:nvPr>
        </p:nvSpPr>
        <p:spPr>
          <a:noFill/>
        </p:spPr>
        <p:txBody>
          <a:bodyPr/>
          <a:lstStyle/>
          <a:p>
            <a:pPr eaLnBrk="1" hangingPunct="1"/>
            <a:r>
              <a:rPr lang="en-US" altLang="en-US"/>
              <a:t>What we know</a:t>
            </a:r>
          </a:p>
        </p:txBody>
      </p:sp>
      <p:sp>
        <p:nvSpPr>
          <p:cNvPr id="95235" name="Content Placeholder 2">
            <a:extLst>
              <a:ext uri="{FF2B5EF4-FFF2-40B4-BE49-F238E27FC236}">
                <a16:creationId xmlns:a16="http://schemas.microsoft.com/office/drawing/2014/main" id="{301994AF-0330-A557-1277-3498CF2F6E6D}"/>
              </a:ext>
            </a:extLst>
          </p:cNvPr>
          <p:cNvSpPr>
            <a:spLocks noGrp="1"/>
          </p:cNvSpPr>
          <p:nvPr>
            <p:ph idx="1"/>
          </p:nvPr>
        </p:nvSpPr>
        <p:spPr>
          <a:noFill/>
        </p:spPr>
        <p:txBody>
          <a:bodyPr>
            <a:normAutofit/>
          </a:bodyPr>
          <a:lstStyle/>
          <a:p>
            <a:pPr eaLnBrk="1" hangingPunct="1"/>
            <a:r>
              <a:rPr lang="en-US" altLang="en-US" sz="4000"/>
              <a:t>You cannot lose your salvation like a set of car keys</a:t>
            </a:r>
          </a:p>
          <a:p>
            <a:pPr eaLnBrk="1" hangingPunct="1"/>
            <a:r>
              <a:rPr lang="en-US" altLang="en-US" sz="4000"/>
              <a:t>You cannot out sin God’s grace</a:t>
            </a:r>
          </a:p>
          <a:p>
            <a:pPr eaLnBrk="1" hangingPunct="1"/>
            <a:r>
              <a:rPr lang="en-US" altLang="en-US" sz="4000"/>
              <a:t>The Law is dead</a:t>
            </a:r>
          </a:p>
          <a:p>
            <a:pPr eaLnBrk="1" hangingPunct="1"/>
            <a:r>
              <a:rPr lang="en-US" altLang="en-US" sz="4000"/>
              <a:t>Christ is the real way to true repentance before God</a:t>
            </a:r>
          </a:p>
        </p:txBody>
      </p:sp>
      <p:sp>
        <p:nvSpPr>
          <p:cNvPr id="4" name="Rectangle 3">
            <a:extLst>
              <a:ext uri="{FF2B5EF4-FFF2-40B4-BE49-F238E27FC236}">
                <a16:creationId xmlns:a16="http://schemas.microsoft.com/office/drawing/2014/main" id="{85DCB7A7-BA6F-BEBB-AF42-BF7EBD84F07D}"/>
              </a:ext>
            </a:extLst>
          </p:cNvPr>
          <p:cNvSpPr/>
          <p:nvPr/>
        </p:nvSpPr>
        <p:spPr>
          <a:xfrm>
            <a:off x="2667000" y="3124201"/>
            <a:ext cx="6096000" cy="25545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a:t>Hebrews 10:14 (NASB95) — 14 For by one offering He has perfected for all time those who are sanctified.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D02E7-75EA-E110-016F-EFBC4A0CC632}"/>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9362CDBE-70C4-3A38-58EB-EEE1600B228D}"/>
              </a:ext>
            </a:extLst>
          </p:cNvPr>
          <p:cNvSpPr>
            <a:spLocks noGrp="1"/>
          </p:cNvSpPr>
          <p:nvPr>
            <p:ph type="title"/>
          </p:nvPr>
        </p:nvSpPr>
        <p:spPr>
          <a:noFill/>
        </p:spPr>
        <p:txBody>
          <a:bodyPr>
            <a:normAutofit/>
          </a:bodyPr>
          <a:lstStyle/>
          <a:p>
            <a:pPr eaLnBrk="1" hangingPunct="1"/>
            <a:r>
              <a:rPr lang="en-US" altLang="en-US" sz="6000"/>
              <a:t>Chapter 6</a:t>
            </a:r>
          </a:p>
        </p:txBody>
      </p:sp>
      <p:sp>
        <p:nvSpPr>
          <p:cNvPr id="6147" name="Content Placeholder 2">
            <a:extLst>
              <a:ext uri="{FF2B5EF4-FFF2-40B4-BE49-F238E27FC236}">
                <a16:creationId xmlns:a16="http://schemas.microsoft.com/office/drawing/2014/main" id="{992ABF11-082F-8E29-A983-5B6211DF232F}"/>
              </a:ext>
            </a:extLst>
          </p:cNvPr>
          <p:cNvSpPr>
            <a:spLocks noGrp="1"/>
          </p:cNvSpPr>
          <p:nvPr>
            <p:ph idx="1"/>
          </p:nvPr>
        </p:nvSpPr>
        <p:spPr>
          <a:noFill/>
        </p:spPr>
        <p:txBody>
          <a:bodyPr>
            <a:normAutofit lnSpcReduction="10000"/>
          </a:bodyPr>
          <a:lstStyle/>
          <a:p>
            <a:pPr marL="182563">
              <a:buNone/>
            </a:pPr>
            <a:r>
              <a:rPr lang="en-US" altLang="en-US"/>
              <a:t>Hebrews 6:1–3 (NASB95) </a:t>
            </a:r>
          </a:p>
          <a:p>
            <a:pPr marL="0" indent="0">
              <a:buNone/>
            </a:pPr>
            <a:r>
              <a:rPr lang="en-US"/>
              <a:t>1 Therefore leaving the elementary teaching about the Christ, let us press on to maturity, not laying again a foundation of repentance from dead works and of faith toward God, </a:t>
            </a:r>
            <a:r>
              <a:rPr lang="en-US" altLang="en-US" sz="3600"/>
              <a:t>2 of instruction about washings and laying on of hands, and the resurrection of the dead and eternal judgment. 3 And this we will do, if God permits. </a:t>
            </a:r>
          </a:p>
          <a:p>
            <a:pPr marL="0" indent="0">
              <a:buNone/>
            </a:pPr>
            <a:endParaRPr lang="en-US"/>
          </a:p>
        </p:txBody>
      </p:sp>
      <p:sp>
        <p:nvSpPr>
          <p:cNvPr id="2" name="TextBox 1">
            <a:extLst>
              <a:ext uri="{FF2B5EF4-FFF2-40B4-BE49-F238E27FC236}">
                <a16:creationId xmlns:a16="http://schemas.microsoft.com/office/drawing/2014/main" id="{3AE4D5A1-8EAB-CD92-DBE4-5E3FC5E352ED}"/>
              </a:ext>
            </a:extLst>
          </p:cNvPr>
          <p:cNvSpPr txBox="1"/>
          <p:nvPr/>
        </p:nvSpPr>
        <p:spPr>
          <a:xfrm>
            <a:off x="2057400" y="1981201"/>
            <a:ext cx="6096000" cy="25853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a:spAutoFit/>
          </a:bodyPr>
          <a:lstStyle/>
          <a:p>
            <a:pPr>
              <a:defRPr/>
            </a:pPr>
            <a:r>
              <a:rPr lang="en-US" sz="5400"/>
              <a:t>Something complex and meaty is about to come!</a:t>
            </a:r>
          </a:p>
        </p:txBody>
      </p:sp>
    </p:spTree>
    <p:extLst>
      <p:ext uri="{BB962C8B-B14F-4D97-AF65-F5344CB8AC3E}">
        <p14:creationId xmlns:p14="http://schemas.microsoft.com/office/powerpoint/2010/main" val="626273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66ED58D5-0D5B-6518-7A9D-B94FAA6326A5}"/>
              </a:ext>
            </a:extLst>
          </p:cNvPr>
          <p:cNvSpPr>
            <a:spLocks noGrp="1"/>
          </p:cNvSpPr>
          <p:nvPr>
            <p:ph type="title"/>
          </p:nvPr>
        </p:nvSpPr>
        <p:spPr>
          <a:noFill/>
        </p:spPr>
        <p:txBody>
          <a:bodyPr/>
          <a:lstStyle/>
          <a:p>
            <a:pPr eaLnBrk="1" hangingPunct="1"/>
            <a:r>
              <a:rPr lang="en-US" altLang="en-US"/>
              <a:t>What we know</a:t>
            </a:r>
          </a:p>
        </p:txBody>
      </p:sp>
      <p:sp>
        <p:nvSpPr>
          <p:cNvPr id="92163" name="Content Placeholder 2">
            <a:extLst>
              <a:ext uri="{FF2B5EF4-FFF2-40B4-BE49-F238E27FC236}">
                <a16:creationId xmlns:a16="http://schemas.microsoft.com/office/drawing/2014/main" id="{48F42DD5-16A7-7111-7134-5B6CD5ACB2A6}"/>
              </a:ext>
            </a:extLst>
          </p:cNvPr>
          <p:cNvSpPr>
            <a:spLocks noGrp="1"/>
          </p:cNvSpPr>
          <p:nvPr>
            <p:ph idx="1"/>
          </p:nvPr>
        </p:nvSpPr>
        <p:spPr>
          <a:noFill/>
        </p:spPr>
        <p:txBody>
          <a:bodyPr>
            <a:normAutofit/>
          </a:bodyPr>
          <a:lstStyle/>
          <a:p>
            <a:pPr eaLnBrk="1" hangingPunct="1"/>
            <a:r>
              <a:rPr lang="en-US" altLang="en-US"/>
              <a:t>God does NOT want us to live in fear of judgment</a:t>
            </a:r>
          </a:p>
          <a:p>
            <a:pPr eaLnBrk="1" hangingPunct="1">
              <a:buFont typeface="Arial" panose="020B0604020202020204" pitchFamily="34" charset="0"/>
              <a:buNone/>
            </a:pPr>
            <a:r>
              <a:rPr lang="en-US" altLang="en-US" sz="3600"/>
              <a:t>2 Peter 3:9 (NASB95) — 9 The Lord is not slow about His promise, as some count slowness, but is patient toward you, not wishing for any to perish but for all to come to repentance. </a:t>
            </a:r>
          </a:p>
          <a:p>
            <a:pPr eaLnBrk="1" hangingPunct="1">
              <a:buFont typeface="Arial" panose="020B0604020202020204" pitchFamily="34" charset="0"/>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160525F4-33A8-87F8-2B2A-443305809FEE}"/>
              </a:ext>
            </a:extLst>
          </p:cNvPr>
          <p:cNvSpPr>
            <a:spLocks noGrp="1"/>
          </p:cNvSpPr>
          <p:nvPr>
            <p:ph type="title"/>
          </p:nvPr>
        </p:nvSpPr>
        <p:spPr>
          <a:noFill/>
        </p:spPr>
        <p:txBody>
          <a:bodyPr/>
          <a:lstStyle/>
          <a:p>
            <a:pPr eaLnBrk="1" hangingPunct="1"/>
            <a:r>
              <a:rPr lang="en-US" altLang="en-US"/>
              <a:t>What we know</a:t>
            </a:r>
          </a:p>
        </p:txBody>
      </p:sp>
      <p:sp>
        <p:nvSpPr>
          <p:cNvPr id="92163" name="Content Placeholder 2">
            <a:extLst>
              <a:ext uri="{FF2B5EF4-FFF2-40B4-BE49-F238E27FC236}">
                <a16:creationId xmlns:a16="http://schemas.microsoft.com/office/drawing/2014/main" id="{49E86C84-46EC-DC21-93B1-68A0006FF1F5}"/>
              </a:ext>
            </a:extLst>
          </p:cNvPr>
          <p:cNvSpPr>
            <a:spLocks noGrp="1"/>
          </p:cNvSpPr>
          <p:nvPr>
            <p:ph idx="1"/>
          </p:nvPr>
        </p:nvSpPr>
        <p:spPr>
          <a:noFill/>
        </p:spPr>
        <p:txBody>
          <a:bodyPr/>
          <a:lstStyle/>
          <a:p>
            <a:pPr eaLnBrk="1" hangingPunct="1"/>
            <a:r>
              <a:rPr lang="en-US" altLang="en-US"/>
              <a:t>God does NOT want us to live in fear of judgment</a:t>
            </a:r>
          </a:p>
          <a:p>
            <a:pPr eaLnBrk="1" hangingPunct="1"/>
            <a:r>
              <a:rPr lang="en-US" altLang="en-US" sz="3600"/>
              <a:t>He wants us all to draw near to Him with confidence, joy, a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5CE4E6D-81F4-3601-82DC-E5E74468E42C}"/>
              </a:ext>
            </a:extLst>
          </p:cNvPr>
          <p:cNvSpPr>
            <a:spLocks noGrp="1"/>
          </p:cNvSpPr>
          <p:nvPr>
            <p:ph type="title"/>
          </p:nvPr>
        </p:nvSpPr>
        <p:spPr>
          <a:noFill/>
        </p:spPr>
        <p:txBody>
          <a:bodyPr/>
          <a:lstStyle/>
          <a:p>
            <a:pPr eaLnBrk="1" hangingPunct="1"/>
            <a:r>
              <a:rPr lang="en-US" altLang="en-US"/>
              <a:t>What we know</a:t>
            </a:r>
          </a:p>
        </p:txBody>
      </p:sp>
      <p:sp>
        <p:nvSpPr>
          <p:cNvPr id="98307" name="Content Placeholder 2">
            <a:extLst>
              <a:ext uri="{FF2B5EF4-FFF2-40B4-BE49-F238E27FC236}">
                <a16:creationId xmlns:a16="http://schemas.microsoft.com/office/drawing/2014/main" id="{F0633278-552C-52A8-092B-89BF2142D644}"/>
              </a:ext>
            </a:extLst>
          </p:cNvPr>
          <p:cNvSpPr>
            <a:spLocks noGrp="1"/>
          </p:cNvSpPr>
          <p:nvPr>
            <p:ph idx="1"/>
          </p:nvPr>
        </p:nvSpPr>
        <p:spPr>
          <a:noFill/>
        </p:spPr>
        <p:txBody>
          <a:bodyPr>
            <a:normAutofit/>
          </a:bodyPr>
          <a:lstStyle/>
          <a:p>
            <a:pPr eaLnBrk="1" hangingPunct="1"/>
            <a:r>
              <a:rPr lang="en-US" altLang="en-US" sz="4000"/>
              <a:t>God does NOT want us to live in fear of judgment</a:t>
            </a:r>
          </a:p>
          <a:p>
            <a:pPr eaLnBrk="1" hangingPunct="1"/>
            <a:r>
              <a:rPr lang="en-US" altLang="en-US" sz="4000"/>
              <a:t>He wants us all to draw near to Him with confidence, joy, a love</a:t>
            </a:r>
          </a:p>
        </p:txBody>
      </p:sp>
      <p:sp>
        <p:nvSpPr>
          <p:cNvPr id="4" name="Rectangle 3">
            <a:extLst>
              <a:ext uri="{FF2B5EF4-FFF2-40B4-BE49-F238E27FC236}">
                <a16:creationId xmlns:a16="http://schemas.microsoft.com/office/drawing/2014/main" id="{E877F0ED-1553-8295-C518-F615668A480B}"/>
              </a:ext>
            </a:extLst>
          </p:cNvPr>
          <p:cNvSpPr/>
          <p:nvPr/>
        </p:nvSpPr>
        <p:spPr>
          <a:xfrm>
            <a:off x="1524000" y="406440"/>
            <a:ext cx="9144000" cy="571233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a:spAutoFit/>
          </a:bodyPr>
          <a:lstStyle/>
          <a:p>
            <a:pPr>
              <a:lnSpc>
                <a:spcPts val="4400"/>
              </a:lnSpc>
              <a:defRPr/>
            </a:pPr>
            <a:r>
              <a:rPr lang="en-US" sz="3600"/>
              <a:t>Hebrews 10:19–22 (NASB95) — 19 Therefore, brethren, since we have confidence to enter the holy place by the blood of Jesus, 20 by a new and living way which He inaugurated for us through the veil, that is, His flesh, 21 and since we have a great priest over the house of God, 22 let us draw near with a sincere heart in full assurance of faith, having our hearts sprinkled clean from an evil conscience and our bodies washed with pure water.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424476E-0E17-E8F1-4082-1331BC756139}"/>
              </a:ext>
            </a:extLst>
          </p:cNvPr>
          <p:cNvSpPr>
            <a:spLocks noGrp="1"/>
          </p:cNvSpPr>
          <p:nvPr>
            <p:ph type="title"/>
          </p:nvPr>
        </p:nvSpPr>
        <p:spPr>
          <a:noFill/>
        </p:spPr>
        <p:txBody>
          <a:bodyPr/>
          <a:lstStyle/>
          <a:p>
            <a:pPr eaLnBrk="1" hangingPunct="1"/>
            <a:r>
              <a:rPr lang="en-US" altLang="en-US"/>
              <a:t>Next week </a:t>
            </a:r>
          </a:p>
        </p:txBody>
      </p:sp>
      <p:sp>
        <p:nvSpPr>
          <p:cNvPr id="99331" name="Content Placeholder 2">
            <a:extLst>
              <a:ext uri="{FF2B5EF4-FFF2-40B4-BE49-F238E27FC236}">
                <a16:creationId xmlns:a16="http://schemas.microsoft.com/office/drawing/2014/main" id="{D65F39FA-C335-1A23-DE05-6AFE507A2C8C}"/>
              </a:ext>
            </a:extLst>
          </p:cNvPr>
          <p:cNvSpPr>
            <a:spLocks noGrp="1"/>
          </p:cNvSpPr>
          <p:nvPr>
            <p:ph idx="1"/>
          </p:nvPr>
        </p:nvSpPr>
        <p:spPr>
          <a:noFill/>
        </p:spPr>
        <p:txBody>
          <a:bodyPr/>
          <a:lstStyle/>
          <a:p>
            <a:pPr algn="ctr" eaLnBrk="1" hangingPunct="1">
              <a:buFont typeface="Arial" panose="020B0604020202020204" pitchFamily="34" charset="0"/>
              <a:buNone/>
            </a:pPr>
            <a:endParaRPr lang="en-US" altLang="en-US"/>
          </a:p>
          <a:p>
            <a:pPr algn="ctr" eaLnBrk="1" hangingPunct="1">
              <a:buFont typeface="Arial" panose="020B0604020202020204" pitchFamily="34" charset="0"/>
              <a:buNone/>
            </a:pPr>
            <a:r>
              <a:rPr lang="en-US" altLang="en-US"/>
              <a:t>Hebrews 11</a:t>
            </a:r>
          </a:p>
          <a:p>
            <a:pPr algn="ctr" eaLnBrk="1" hangingPunct="1">
              <a:buFont typeface="Arial" panose="020B0604020202020204" pitchFamily="34" charset="0"/>
              <a:buNone/>
            </a:pPr>
            <a:r>
              <a:rPr lang="en-US" altLang="en-US"/>
              <a:t>The faith hall of fame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EF7E-17F9-C043-8B02-8741ABAEA2DE}"/>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B1E25D33-2917-88C5-4B15-E26A88136E5F}"/>
              </a:ext>
            </a:extLst>
          </p:cNvPr>
          <p:cNvSpPr>
            <a:spLocks noGrp="1"/>
          </p:cNvSpPr>
          <p:nvPr>
            <p:ph type="title"/>
          </p:nvPr>
        </p:nvSpPr>
        <p:spPr>
          <a:noFill/>
        </p:spPr>
        <p:txBody>
          <a:bodyPr>
            <a:normAutofit/>
          </a:bodyPr>
          <a:lstStyle/>
          <a:p>
            <a:pPr eaLnBrk="1" hangingPunct="1"/>
            <a:r>
              <a:rPr lang="en-US" altLang="en-US" sz="6000"/>
              <a:t>Chapter 6</a:t>
            </a:r>
          </a:p>
        </p:txBody>
      </p:sp>
      <p:sp>
        <p:nvSpPr>
          <p:cNvPr id="6147" name="Content Placeholder 2">
            <a:extLst>
              <a:ext uri="{FF2B5EF4-FFF2-40B4-BE49-F238E27FC236}">
                <a16:creationId xmlns:a16="http://schemas.microsoft.com/office/drawing/2014/main" id="{267B9700-B425-196B-B4BC-4B18E52B227B}"/>
              </a:ext>
            </a:extLst>
          </p:cNvPr>
          <p:cNvSpPr>
            <a:spLocks noGrp="1"/>
          </p:cNvSpPr>
          <p:nvPr>
            <p:ph idx="1"/>
          </p:nvPr>
        </p:nvSpPr>
        <p:spPr>
          <a:noFill/>
        </p:spPr>
        <p:txBody>
          <a:bodyPr>
            <a:normAutofit/>
          </a:bodyPr>
          <a:lstStyle/>
          <a:p>
            <a:pPr marL="0" indent="0" algn="l" rtl="0">
              <a:buNone/>
            </a:pPr>
            <a:r>
              <a:rPr lang="en-US"/>
              <a:t>4 For in the case of those who have once been enlightened and have tasted of the heavenly gift and have been made partakers of the Holy Spirit, 5	and have tasted the good word of God and the powers of the age to come, </a:t>
            </a:r>
            <a:r>
              <a:rPr lang="en-US" altLang="en-US"/>
              <a:t>6 and then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928266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docProps/app.xml><?xml version="1.0" encoding="utf-8"?>
<Properties xmlns="http://schemas.openxmlformats.org/officeDocument/2006/extended-properties" xmlns:vt="http://schemas.openxmlformats.org/officeDocument/2006/docPropsVTypes">
  <Template>new dwell</Template>
  <TotalTime>13</TotalTime>
  <Words>3414</Words>
  <Application>Microsoft Office PowerPoint</Application>
  <PresentationFormat>Widescreen</PresentationFormat>
  <Paragraphs>390</Paragraphs>
  <Slides>83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83</vt:i4>
      </vt:variant>
    </vt:vector>
  </HeadingPairs>
  <TitlesOfParts>
    <vt:vector size="88" baseType="lpstr">
      <vt:lpstr>Arial</vt:lpstr>
      <vt:lpstr>Lao UI</vt:lpstr>
      <vt:lpstr>Tw Cen MT</vt:lpstr>
      <vt:lpstr>Dwell-Theme</vt:lpstr>
      <vt:lpstr>Dwell-Light-Theme</vt:lpstr>
      <vt:lpstr>Hebrews Chapters 6,10</vt:lpstr>
      <vt:lpstr>Chapters 5-10</vt:lpstr>
      <vt:lpstr>Chapters 5-10</vt:lpstr>
      <vt:lpstr>Chapter 5</vt:lpstr>
      <vt:lpstr>Chapter 5</vt:lpstr>
      <vt:lpstr>Chapter 6</vt:lpstr>
      <vt:lpstr>Chapter 6</vt:lpstr>
      <vt:lpstr>Chapter 6</vt:lpstr>
      <vt:lpstr>Chapter 6</vt:lpstr>
      <vt:lpstr>Guthrie, G.</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3 Different Approaches</vt:lpstr>
      <vt:lpstr>Hebrews 10</vt:lpstr>
      <vt:lpstr>Hebrews 10</vt:lpstr>
      <vt:lpstr>3 Approaches</vt:lpstr>
      <vt:lpstr>3 Approaches</vt:lpstr>
      <vt:lpstr>3 Approaches</vt:lpstr>
      <vt:lpstr>3 Approaches</vt:lpstr>
      <vt:lpstr>3 Approaches</vt:lpstr>
      <vt:lpstr>3 Approaches</vt:lpstr>
      <vt:lpstr>Hebrews 10</vt:lpstr>
      <vt:lpstr>Hebrews 10</vt:lpstr>
      <vt:lpstr>Hebrews 10</vt:lpstr>
      <vt:lpstr>Hebrews 10</vt:lpstr>
      <vt:lpstr>Hebrews 10</vt:lpstr>
      <vt:lpstr>Hebrews 10</vt:lpstr>
      <vt:lpstr>Hebrews 10</vt:lpstr>
      <vt:lpstr>Hebrews 10</vt:lpstr>
      <vt:lpstr>3 Approaches</vt:lpstr>
      <vt:lpstr>3 Approaches</vt:lpstr>
      <vt:lpstr>The Answer!</vt:lpstr>
      <vt:lpstr>What we know</vt:lpstr>
      <vt:lpstr>What we know</vt:lpstr>
      <vt:lpstr>What we know</vt:lpstr>
      <vt:lpstr>What we know</vt:lpstr>
      <vt:lpstr>What we know</vt:lpstr>
      <vt:lpstr>What we know</vt:lpstr>
      <vt:lpstr>What we know</vt:lpstr>
      <vt:lpstr>What we know</vt:lpstr>
      <vt:lpstr>Next week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Loweryr</dc:creator>
  <cp:lastModifiedBy>Haley</cp:lastModifiedBy>
  <cp:revision>2</cp:revision>
  <dcterms:created xsi:type="dcterms:W3CDTF">2012-03-02T15:00:39Z</dcterms:created>
  <dcterms:modified xsi:type="dcterms:W3CDTF">2025-02-14T06:42:37Z</dcterms:modified>
</cp:coreProperties>
</file>