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29"/>
  </p:notesMasterIdLst>
  <p:sldIdLst>
    <p:sldId id="8971" r:id="rId2"/>
    <p:sldId id="9574" r:id="rId3"/>
    <p:sldId id="9597" r:id="rId4"/>
    <p:sldId id="9608" r:id="rId5"/>
    <p:sldId id="9581" r:id="rId6"/>
    <p:sldId id="9609" r:id="rId7"/>
    <p:sldId id="9599" r:id="rId8"/>
    <p:sldId id="9600" r:id="rId9"/>
    <p:sldId id="9601" r:id="rId10"/>
    <p:sldId id="9582" r:id="rId11"/>
    <p:sldId id="9584" r:id="rId12"/>
    <p:sldId id="9586" r:id="rId13"/>
    <p:sldId id="9588" r:id="rId14"/>
    <p:sldId id="9183" r:id="rId15"/>
    <p:sldId id="9602" r:id="rId16"/>
    <p:sldId id="9605" r:id="rId17"/>
    <p:sldId id="9578" r:id="rId18"/>
    <p:sldId id="9606" r:id="rId19"/>
    <p:sldId id="9585" r:id="rId20"/>
    <p:sldId id="9583" r:id="rId21"/>
    <p:sldId id="9589" r:id="rId22"/>
    <p:sldId id="9594" r:id="rId23"/>
    <p:sldId id="9591" r:id="rId24"/>
    <p:sldId id="9592" r:id="rId25"/>
    <p:sldId id="9596" r:id="rId26"/>
    <p:sldId id="9610" r:id="rId27"/>
    <p:sldId id="9607" r:id="rId2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EE0"/>
    <a:srgbClr val="1E1916"/>
    <a:srgbClr val="5286C4"/>
    <a:srgbClr val="254061"/>
    <a:srgbClr val="D3E6FF"/>
    <a:srgbClr val="B0E4CD"/>
    <a:srgbClr val="35A5C2"/>
    <a:srgbClr val="385D8A"/>
    <a:srgbClr val="386294"/>
    <a:srgbClr val="586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0C298C-4406-F54C-927E-DE22CDBFEDC0}" v="556" dt="2023-09-11T23:19:50.05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188" autoAdjust="0"/>
    <p:restoredTop sz="67656"/>
  </p:normalViewPr>
  <p:slideViewPr>
    <p:cSldViewPr snapToGrid="0">
      <p:cViewPr varScale="1">
        <p:scale>
          <a:sx n="56" d="100"/>
          <a:sy n="56" d="100"/>
        </p:scale>
        <p:origin x="444" y="64"/>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0835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340756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33203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83401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58162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702409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74544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311532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342900" marR="0" lvl="0" indent="-342900">
              <a:spcBef>
                <a:spcPts val="0"/>
              </a:spcBef>
              <a:spcAft>
                <a:spcPts val="0"/>
              </a:spcAft>
              <a:buFont typeface="Symbol" pitchFamily="2" charset="2"/>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3286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26241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38320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204672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499621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482600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111765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169865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691355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633112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595101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20522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88229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97272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98867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80077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9851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8036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20069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9/21/2023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9/21/2023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9/21/2023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9/21/2023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9/21/2023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9/21/2023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9/21/2023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9/21/2023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9/21/2023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9/21/2023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9/21/2023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9/21/2023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i="1" dirty="0">
                <a:solidFill>
                  <a:prstClr val="white"/>
                </a:solidFill>
                <a:latin typeface="Garamond" panose="02020404030301010803" pitchFamily="18" charset="0"/>
                <a:cs typeface="Arial" charset="0"/>
              </a:rPr>
              <a:t>1 Samuel</a:t>
            </a:r>
            <a:endParaRPr kumimoji="0" lang="en-US" sz="8000" i="1"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462217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834272"/>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10 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So Samuel passed on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’s warning to the people who were asking him for a king.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11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“This is how a king will reign over you,” Samuel said. “The king will draft your sons and assign them to his…charioteers, making them run before his chariots.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12 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Some will be generals and captains in his army, some will be forced to plow in his fields and harvest his crops, and some will make his weapons and chariot equipment. </a:t>
            </a:r>
            <a:endParaRPr lang="en-US" sz="3800" dirty="0">
              <a:solidFill>
                <a:schemeClr val="bg1"/>
              </a:solidFill>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080707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834272"/>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13 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The king will take your daughters from you and force them to cook and bake and make perfumes for him.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14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He will take away the best of your fields and vineyards and olive groves and give them to his own officials.</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15 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He will take a tenth of your grain and your grape harvest and distribute it among his officers and attendants.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16 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He will take your male and female slaves and demand the finest of your cattle and donkeys for his own use.</a:t>
            </a:r>
            <a:endParaRPr lang="en-US" sz="3800" dirty="0">
              <a:solidFill>
                <a:schemeClr val="bg1"/>
              </a:solidFill>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964900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834272"/>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17 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He will demand a tenth of your flocks, and you will be his slaves.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18 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When that day comes, you will beg for relief from this king you are demanding, but then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will not help you.” </a:t>
            </a:r>
            <a:endParaRPr lang="en-US" sz="3800" dirty="0">
              <a:solidFill>
                <a:schemeClr val="bg1"/>
              </a:solidFill>
              <a:latin typeface="Garamond" panose="02020404030301010803" pitchFamily="18" charset="0"/>
              <a:ea typeface="Calibri" panose="020F0502020204030204" pitchFamily="34" charset="0"/>
              <a:cs typeface="Times New Roman (Body CS)"/>
            </a:endParaRP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19 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But the people refused to listen to Samuel’s warning. “Even so, we still want a king,” they said. </a:t>
            </a:r>
          </a:p>
          <a:p>
            <a:pPr marL="45720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20 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“We want to be like the nations around us. Our king will judge us and lead us into battle.” </a:t>
            </a:r>
            <a:endParaRPr lang="en-US" sz="3800" dirty="0">
              <a:solidFill>
                <a:schemeClr val="bg1"/>
              </a:solidFill>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376875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202783"/>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21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So Samuel repeated to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what the people had said,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22 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and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replied, “Do as they say, and give them a king.” Then Samuel agreed and sent the people home. </a:t>
            </a:r>
            <a:endParaRPr lang="en-US" sz="3800" dirty="0">
              <a:solidFill>
                <a:schemeClr val="bg1"/>
              </a:solidFill>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937864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403111"/>
          </a:xfrm>
          <a:prstGeom prst="rect">
            <a:avLst/>
          </a:prstGeom>
          <a:noFill/>
          <a:ln w="9525">
            <a:noFill/>
            <a:miter lim="800000"/>
            <a:headEnd/>
            <a:tailEnd/>
          </a:ln>
        </p:spPr>
        <p:txBody>
          <a:bodyPr wrap="square">
            <a:spAutoFit/>
          </a:bodyPr>
          <a:lstStyle/>
          <a:p>
            <a:pPr marL="581025" indent="-581025">
              <a:lnSpc>
                <a:spcPct val="90000"/>
              </a:lnSpc>
            </a:pPr>
            <a:r>
              <a:rPr lang="en-US" sz="3800" dirty="0">
                <a:solidFill>
                  <a:schemeClr val="bg1"/>
                </a:solidFill>
                <a:latin typeface="Garamond" panose="02020404030301010803" pitchFamily="18" charset="0"/>
              </a:rPr>
              <a:t>►	Relying on a system rather than God – “Give us a king” (v5).</a:t>
            </a:r>
          </a:p>
          <a:p>
            <a:pPr marL="1206500" indent="-587375">
              <a:lnSpc>
                <a:spcPct val="90000"/>
              </a:lnSpc>
              <a:spcAft>
                <a:spcPts val="600"/>
              </a:spcAft>
              <a:buSzPct val="100000"/>
              <a:buFont typeface="Arial" panose="020B0604020202020204" pitchFamily="34" charset="0"/>
              <a:buChar char="•"/>
              <a:defRPr/>
            </a:pPr>
            <a:r>
              <a:rPr lang="en-US" sz="3600" dirty="0">
                <a:solidFill>
                  <a:prstClr val="white"/>
                </a:solidFill>
                <a:latin typeface="Garamond" panose="02020404030301010803" pitchFamily="18" charset="0"/>
                <a:cs typeface="Arial" charset="0"/>
              </a:rPr>
              <a:t>A predictable provision </a:t>
            </a:r>
          </a:p>
          <a:p>
            <a:pPr marL="1206500" indent="-587375">
              <a:lnSpc>
                <a:spcPct val="90000"/>
              </a:lnSpc>
              <a:spcAft>
                <a:spcPts val="600"/>
              </a:spcAft>
              <a:buSzPct val="100000"/>
              <a:buFont typeface="Arial" panose="020B0604020202020204" pitchFamily="34" charset="0"/>
              <a:buChar char="•"/>
              <a:defRPr/>
            </a:pPr>
            <a:r>
              <a:rPr lang="en-US" sz="3600" dirty="0">
                <a:solidFill>
                  <a:prstClr val="white"/>
                </a:solidFill>
                <a:latin typeface="Garamond" panose="02020404030301010803" pitchFamily="18" charset="0"/>
                <a:cs typeface="Arial" charset="0"/>
              </a:rPr>
              <a:t>No need to wait on God  </a:t>
            </a:r>
          </a:p>
          <a:p>
            <a:pPr marL="1206500" indent="-587375">
              <a:lnSpc>
                <a:spcPct val="90000"/>
              </a:lnSpc>
              <a:spcAft>
                <a:spcPts val="600"/>
              </a:spcAft>
              <a:buSzPct val="100000"/>
              <a:buFont typeface="Arial" panose="020B0604020202020204" pitchFamily="34" charset="0"/>
              <a:buChar char="•"/>
              <a:defRPr/>
            </a:pPr>
            <a:r>
              <a:rPr lang="en-US" sz="3600" dirty="0">
                <a:solidFill>
                  <a:prstClr val="white"/>
                </a:solidFill>
                <a:latin typeface="Garamond" panose="02020404030301010803" pitchFamily="18" charset="0"/>
                <a:cs typeface="Arial" charset="0"/>
              </a:rPr>
              <a:t>A subtle form of legalism.</a:t>
            </a:r>
          </a:p>
          <a:p>
            <a:pPr marL="581025" indent="-581025">
              <a:lnSpc>
                <a:spcPct val="90000"/>
              </a:lnSpc>
            </a:pP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Give us a king!</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C61C1F4A-FF0D-EF27-3147-E42D52662A27}"/>
              </a:ext>
            </a:extLst>
          </p:cNvPr>
          <p:cNvSpPr>
            <a:spLocks noChangeArrowheads="1"/>
          </p:cNvSpPr>
          <p:nvPr/>
        </p:nvSpPr>
        <p:spPr bwMode="auto">
          <a:xfrm>
            <a:off x="762440" y="4185975"/>
            <a:ext cx="10667119" cy="14568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6DF96E05-B16D-B71E-54A0-4FB61CE926B0}"/>
              </a:ext>
            </a:extLst>
          </p:cNvPr>
          <p:cNvSpPr txBox="1">
            <a:spLocks noChangeArrowheads="1"/>
          </p:cNvSpPr>
          <p:nvPr/>
        </p:nvSpPr>
        <p:spPr bwMode="auto">
          <a:xfrm>
            <a:off x="840857" y="4305600"/>
            <a:ext cx="10483202" cy="1205843"/>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Why would a system, something predictable, be more appealing than God’s grace? </a:t>
            </a:r>
          </a:p>
        </p:txBody>
      </p:sp>
    </p:spTree>
    <p:extLst>
      <p:ext uri="{BB962C8B-B14F-4D97-AF65-F5344CB8AC3E}">
        <p14:creationId xmlns:p14="http://schemas.microsoft.com/office/powerpoint/2010/main" val="45385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147063"/>
          </a:xfrm>
          <a:prstGeom prst="rect">
            <a:avLst/>
          </a:prstGeom>
          <a:noFill/>
          <a:ln w="9525">
            <a:noFill/>
            <a:miter lim="800000"/>
            <a:headEnd/>
            <a:tailEnd/>
          </a:ln>
        </p:spPr>
        <p:txBody>
          <a:bodyPr wrap="square">
            <a:spAutoFit/>
          </a:bodyPr>
          <a:lstStyle/>
          <a:p>
            <a:pPr marL="581025" indent="-581025">
              <a:lnSpc>
                <a:spcPct val="90000"/>
              </a:lnSpc>
            </a:pPr>
            <a:r>
              <a:rPr lang="en-US" sz="3800" dirty="0">
                <a:solidFill>
                  <a:schemeClr val="bg1"/>
                </a:solidFill>
                <a:latin typeface="Garamond" panose="02020404030301010803" pitchFamily="18" charset="0"/>
              </a:rPr>
              <a:t>►	Conforming to the surrounding culture – “Like all the other nations have”</a:t>
            </a:r>
          </a:p>
          <a:p>
            <a:pPr marL="1206500" indent="-587375">
              <a:lnSpc>
                <a:spcPct val="90000"/>
              </a:lnSpc>
              <a:spcAft>
                <a:spcPts val="600"/>
              </a:spcAft>
              <a:buSzPct val="100000"/>
              <a:buFont typeface="Arial" panose="020B0604020202020204" pitchFamily="34" charset="0"/>
              <a:buChar char="•"/>
              <a:defRPr/>
            </a:pPr>
            <a:r>
              <a:rPr lang="en-US" sz="3600" dirty="0">
                <a:solidFill>
                  <a:prstClr val="white"/>
                </a:solidFill>
                <a:latin typeface="Garamond" panose="02020404030301010803" pitchFamily="18" charset="0"/>
                <a:cs typeface="Arial" charset="0"/>
              </a:rPr>
              <a:t>It’s a </a:t>
            </a:r>
            <a:r>
              <a:rPr lang="en-US" sz="3600" dirty="0" smtClean="0">
                <a:solidFill>
                  <a:prstClr val="white"/>
                </a:solidFill>
                <a:latin typeface="Garamond" panose="02020404030301010803" pitchFamily="18" charset="0"/>
                <a:cs typeface="Arial" charset="0"/>
              </a:rPr>
              <a:t>reluctance </a:t>
            </a:r>
            <a:r>
              <a:rPr lang="en-US" sz="3600" dirty="0">
                <a:solidFill>
                  <a:prstClr val="white"/>
                </a:solidFill>
                <a:latin typeface="Garamond" panose="02020404030301010803" pitchFamily="18" charset="0"/>
                <a:cs typeface="Arial" charset="0"/>
              </a:rPr>
              <a:t>to be different, and a desire to be the same.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Give us a king!</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C61C1F4A-FF0D-EF27-3147-E42D52662A27}"/>
              </a:ext>
            </a:extLst>
          </p:cNvPr>
          <p:cNvSpPr>
            <a:spLocks noChangeArrowheads="1"/>
          </p:cNvSpPr>
          <p:nvPr/>
        </p:nvSpPr>
        <p:spPr bwMode="auto">
          <a:xfrm>
            <a:off x="762440" y="3353562"/>
            <a:ext cx="10667119" cy="3237737"/>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6DF96E05-B16D-B71E-54A0-4FB61CE926B0}"/>
              </a:ext>
            </a:extLst>
          </p:cNvPr>
          <p:cNvSpPr txBox="1">
            <a:spLocks noChangeArrowheads="1"/>
          </p:cNvSpPr>
          <p:nvPr/>
        </p:nvSpPr>
        <p:spPr bwMode="auto">
          <a:xfrm>
            <a:off x="840857" y="3473188"/>
            <a:ext cx="10483202" cy="2433871"/>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4000" dirty="0">
                <a:solidFill>
                  <a:schemeClr val="bg1"/>
                </a:solidFill>
                <a:latin typeface="Garamond" panose="02020404030301010803" pitchFamily="18" charset="0"/>
                <a:cs typeface="Arial" charset="0"/>
              </a:rPr>
              <a:t>Examples today:</a:t>
            </a:r>
          </a:p>
          <a:p>
            <a:pPr marL="571500" indent="-571500">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Turn the church into a powerful voting bloc. </a:t>
            </a:r>
          </a:p>
          <a:p>
            <a:pPr marL="571500" indent="-571500">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The church is mainly a vehicle for social justice. </a:t>
            </a:r>
          </a:p>
          <a:p>
            <a:pPr marL="17463" indent="-17463">
              <a:lnSpc>
                <a:spcPct val="90000"/>
              </a:lnSpc>
              <a:spcAft>
                <a:spcPts val="600"/>
              </a:spcAft>
              <a:buSzPct val="100000"/>
              <a:defRPr/>
            </a:pPr>
            <a:endParaRPr lang="en-US" sz="40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94833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147063"/>
          </a:xfrm>
          <a:prstGeom prst="rect">
            <a:avLst/>
          </a:prstGeom>
          <a:noFill/>
          <a:ln w="9525">
            <a:noFill/>
            <a:miter lim="800000"/>
            <a:headEnd/>
            <a:tailEnd/>
          </a:ln>
        </p:spPr>
        <p:txBody>
          <a:bodyPr wrap="square">
            <a:spAutoFit/>
          </a:bodyPr>
          <a:lstStyle/>
          <a:p>
            <a:pPr marL="581025" indent="-581025">
              <a:lnSpc>
                <a:spcPct val="90000"/>
              </a:lnSpc>
            </a:pPr>
            <a:r>
              <a:rPr lang="en-US" sz="3800" dirty="0">
                <a:solidFill>
                  <a:schemeClr val="bg1"/>
                </a:solidFill>
                <a:latin typeface="Garamond" panose="02020404030301010803" pitchFamily="18" charset="0"/>
              </a:rPr>
              <a:t>►	Conforming to the surrounding culture – “Like all the other nations have”</a:t>
            </a:r>
          </a:p>
          <a:p>
            <a:pPr marL="1206500" indent="-587375">
              <a:lnSpc>
                <a:spcPct val="90000"/>
              </a:lnSpc>
              <a:spcAft>
                <a:spcPts val="600"/>
              </a:spcAft>
              <a:buSzPct val="100000"/>
              <a:buFont typeface="Arial" panose="020B0604020202020204" pitchFamily="34" charset="0"/>
              <a:buChar char="•"/>
              <a:defRPr/>
            </a:pPr>
            <a:r>
              <a:rPr lang="en-US" sz="3600" dirty="0">
                <a:solidFill>
                  <a:prstClr val="white"/>
                </a:solidFill>
                <a:latin typeface="Garamond" panose="02020404030301010803" pitchFamily="18" charset="0"/>
                <a:cs typeface="Arial" charset="0"/>
              </a:rPr>
              <a:t>It’s a </a:t>
            </a:r>
            <a:r>
              <a:rPr lang="en-US" sz="3600" dirty="0" smtClean="0">
                <a:solidFill>
                  <a:prstClr val="white"/>
                </a:solidFill>
                <a:latin typeface="Garamond" panose="02020404030301010803" pitchFamily="18" charset="0"/>
                <a:cs typeface="Arial" charset="0"/>
              </a:rPr>
              <a:t>reluctance </a:t>
            </a:r>
            <a:r>
              <a:rPr lang="en-US" sz="3600" dirty="0">
                <a:solidFill>
                  <a:prstClr val="white"/>
                </a:solidFill>
                <a:latin typeface="Garamond" panose="02020404030301010803" pitchFamily="18" charset="0"/>
                <a:cs typeface="Arial" charset="0"/>
              </a:rPr>
              <a:t>to be different, and a desire to be the same.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Give us a king!</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C61C1F4A-FF0D-EF27-3147-E42D52662A27}"/>
              </a:ext>
            </a:extLst>
          </p:cNvPr>
          <p:cNvSpPr>
            <a:spLocks noChangeArrowheads="1"/>
          </p:cNvSpPr>
          <p:nvPr/>
        </p:nvSpPr>
        <p:spPr bwMode="auto">
          <a:xfrm>
            <a:off x="762440" y="3353562"/>
            <a:ext cx="10667119" cy="3237737"/>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6DF96E05-B16D-B71E-54A0-4FB61CE926B0}"/>
              </a:ext>
            </a:extLst>
          </p:cNvPr>
          <p:cNvSpPr txBox="1">
            <a:spLocks noChangeArrowheads="1"/>
          </p:cNvSpPr>
          <p:nvPr/>
        </p:nvSpPr>
        <p:spPr bwMode="auto">
          <a:xfrm>
            <a:off x="840857" y="3473188"/>
            <a:ext cx="10483202" cy="2356927"/>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4000" dirty="0">
                <a:solidFill>
                  <a:schemeClr val="bg1"/>
                </a:solidFill>
                <a:latin typeface="Garamond" panose="02020404030301010803" pitchFamily="18" charset="0"/>
                <a:cs typeface="Arial" charset="0"/>
              </a:rPr>
              <a:t>Examples today:</a:t>
            </a:r>
          </a:p>
          <a:p>
            <a:pPr marL="571500" indent="-571500">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Pressure to cave and abandon Scripture’s stance on sexual ethics.</a:t>
            </a:r>
          </a:p>
          <a:p>
            <a:pPr marL="571500" indent="-571500">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Allowing therapeutic culture define reality.</a:t>
            </a:r>
            <a:endParaRPr lang="en-US" sz="40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895522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6538F25-C187-C81D-BA50-B0D746E00DCC}"/>
              </a:ext>
            </a:extLst>
          </p:cNvPr>
          <p:cNvSpPr txBox="1"/>
          <p:nvPr/>
        </p:nvSpPr>
        <p:spPr>
          <a:xfrm>
            <a:off x="11654117" y="6472510"/>
            <a:ext cx="525615" cy="400110"/>
          </a:xfrm>
          <a:prstGeom prst="rect">
            <a:avLst/>
          </a:prstGeom>
          <a:noFill/>
        </p:spPr>
        <p:txBody>
          <a:bodyPr wrap="square" rtlCol="0">
            <a:spAutoFit/>
          </a:bodyPr>
          <a:lstStyle/>
          <a:p>
            <a:pPr algn="r"/>
            <a:r>
              <a:rPr lang="en-US" sz="2000" dirty="0">
                <a:solidFill>
                  <a:schemeClr val="bg1"/>
                </a:solidFill>
              </a:rPr>
              <a:t>.</a:t>
            </a:r>
          </a:p>
        </p:txBody>
      </p:sp>
      <p:sp>
        <p:nvSpPr>
          <p:cNvPr id="12" name="Rectangle 11">
            <a:extLst>
              <a:ext uri="{FF2B5EF4-FFF2-40B4-BE49-F238E27FC236}">
                <a16:creationId xmlns:a16="http://schemas.microsoft.com/office/drawing/2014/main" xmlns="" id="{CD9662D8-290D-E7B8-349F-6B94A1511B6B}"/>
              </a:ext>
            </a:extLst>
          </p:cNvPr>
          <p:cNvSpPr>
            <a:spLocks noChangeArrowheads="1"/>
          </p:cNvSpPr>
          <p:nvPr/>
        </p:nvSpPr>
        <p:spPr bwMode="auto">
          <a:xfrm>
            <a:off x="5603988" y="1957641"/>
            <a:ext cx="6470428" cy="448233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3" name="TextBox 12">
            <a:extLst>
              <a:ext uri="{FF2B5EF4-FFF2-40B4-BE49-F238E27FC236}">
                <a16:creationId xmlns:a16="http://schemas.microsoft.com/office/drawing/2014/main" xmlns="" id="{2AB853D3-183E-4E0E-B3C6-635E21F7A5F8}"/>
              </a:ext>
            </a:extLst>
          </p:cNvPr>
          <p:cNvSpPr txBox="1">
            <a:spLocks noChangeArrowheads="1"/>
          </p:cNvSpPr>
          <p:nvPr/>
        </p:nvSpPr>
        <p:spPr bwMode="auto">
          <a:xfrm>
            <a:off x="5431168" y="2167504"/>
            <a:ext cx="6358868" cy="4239943"/>
          </a:xfrm>
          <a:prstGeom prst="rect">
            <a:avLst/>
          </a:prstGeom>
          <a:noFill/>
          <a:ln w="38100">
            <a:noFill/>
            <a:miter lim="800000"/>
            <a:headEnd/>
            <a:tailEnd/>
          </a:ln>
        </p:spPr>
        <p:txBody>
          <a:bodyPr wrap="square">
            <a:spAutoFit/>
          </a:bodyPr>
          <a:lstStyle/>
          <a:p>
            <a:pPr marL="571500" indent="-571500">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According to Scripture we can’t look inward for what’s right or wrong, good or bad. </a:t>
            </a:r>
          </a:p>
          <a:p>
            <a:pPr marL="571500" indent="-571500">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Therapeutic culture defines our ideas of happiness and fulfillment instead of Scripture.</a:t>
            </a:r>
          </a:p>
          <a:p>
            <a:pPr marL="571500" indent="-571500">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We define ourselves by ways we’ve been hurt. </a:t>
            </a:r>
            <a:endParaRPr lang="en-US" sz="40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23609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803221"/>
          </a:xfrm>
          <a:prstGeom prst="rect">
            <a:avLst/>
          </a:prstGeom>
          <a:noFill/>
          <a:ln w="9525">
            <a:noFill/>
            <a:miter lim="800000"/>
            <a:headEnd/>
            <a:tailEnd/>
          </a:ln>
        </p:spPr>
        <p:txBody>
          <a:bodyPr wrap="square">
            <a:spAutoFit/>
          </a:bodyPr>
          <a:lstStyle/>
          <a:p>
            <a:pPr marL="581025" indent="-581025">
              <a:lnSpc>
                <a:spcPct val="90000"/>
              </a:lnSpc>
            </a:pPr>
            <a:r>
              <a:rPr lang="en-US" sz="3800" dirty="0">
                <a:solidFill>
                  <a:schemeClr val="bg1"/>
                </a:solidFill>
                <a:latin typeface="Garamond" panose="02020404030301010803" pitchFamily="18" charset="0"/>
              </a:rPr>
              <a:t>►	Make rash decisions due to impatience. “You will beg for relief from this king you are demanding, but then the LORD will not help you.” (v18). </a:t>
            </a:r>
          </a:p>
          <a:p>
            <a:pPr marL="1206500" indent="-587375">
              <a:lnSpc>
                <a:spcPct val="90000"/>
              </a:lnSpc>
              <a:spcAft>
                <a:spcPts val="600"/>
              </a:spcAft>
              <a:buSzPct val="100000"/>
              <a:buFont typeface="Arial" panose="020B0604020202020204" pitchFamily="34" charset="0"/>
              <a:buChar char="•"/>
              <a:defRPr/>
            </a:pPr>
            <a:r>
              <a:rPr lang="en-US" sz="3600" dirty="0">
                <a:solidFill>
                  <a:prstClr val="white"/>
                </a:solidFill>
                <a:latin typeface="Garamond" panose="02020404030301010803" pitchFamily="18" charset="0"/>
                <a:cs typeface="Arial" charset="0"/>
              </a:rPr>
              <a:t>Irreversible decisions (“the LORD will not help you”)</a:t>
            </a:r>
          </a:p>
          <a:p>
            <a:pPr marL="1206500" indent="-587375">
              <a:lnSpc>
                <a:spcPct val="90000"/>
              </a:lnSpc>
              <a:spcAft>
                <a:spcPts val="600"/>
              </a:spcAft>
              <a:buSzPct val="100000"/>
              <a:buFont typeface="Arial" panose="020B0604020202020204" pitchFamily="34" charset="0"/>
              <a:buChar char="•"/>
              <a:defRPr/>
            </a:pPr>
            <a:r>
              <a:rPr lang="en-US" sz="3800" dirty="0">
                <a:solidFill>
                  <a:schemeClr val="bg1"/>
                </a:solidFill>
                <a:latin typeface="Garamond" panose="02020404030301010803" pitchFamily="18" charset="0"/>
              </a:rPr>
              <a:t>Some of us are tempted to take matters into our own hands.</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Give us a king!</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539396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202783"/>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1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There was a wealthy, influential man named Kish from the tribe of Benjamin.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2</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His son Saul was the most handsome man in Israel—head and shoulders taller than anyone else in the land.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TextBox 1">
            <a:extLst>
              <a:ext uri="{FF2B5EF4-FFF2-40B4-BE49-F238E27FC236}">
                <a16:creationId xmlns:a16="http://schemas.microsoft.com/office/drawing/2014/main" xmlns="" id="{36538F25-C187-C81D-BA50-B0D746E00DCC}"/>
              </a:ext>
            </a:extLst>
          </p:cNvPr>
          <p:cNvSpPr txBox="1"/>
          <p:nvPr/>
        </p:nvSpPr>
        <p:spPr>
          <a:xfrm>
            <a:off x="11654117" y="6472510"/>
            <a:ext cx="525615" cy="400110"/>
          </a:xfrm>
          <a:prstGeom prst="rect">
            <a:avLst/>
          </a:prstGeom>
          <a:noFill/>
        </p:spPr>
        <p:txBody>
          <a:bodyPr wrap="square" rtlCol="0">
            <a:spAutoFit/>
          </a:bodyPr>
          <a:lstStyle/>
          <a:p>
            <a:pPr algn="r"/>
            <a:r>
              <a:rPr lang="en-US" sz="2000" dirty="0">
                <a:solidFill>
                  <a:schemeClr val="bg1"/>
                </a:solidFill>
              </a:rPr>
              <a:t>.</a:t>
            </a:r>
          </a:p>
        </p:txBody>
      </p:sp>
      <p:sp>
        <p:nvSpPr>
          <p:cNvPr id="5" name="Rectangle 4">
            <a:extLst>
              <a:ext uri="{FF2B5EF4-FFF2-40B4-BE49-F238E27FC236}">
                <a16:creationId xmlns:a16="http://schemas.microsoft.com/office/drawing/2014/main" xmlns="" id="{AE251EE4-0C33-EA08-C09A-34834A88D3F2}"/>
              </a:ext>
            </a:extLst>
          </p:cNvPr>
          <p:cNvSpPr>
            <a:spLocks noChangeArrowheads="1"/>
          </p:cNvSpPr>
          <p:nvPr/>
        </p:nvSpPr>
        <p:spPr bwMode="auto">
          <a:xfrm>
            <a:off x="304799" y="3416184"/>
            <a:ext cx="11124761" cy="342390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6" name="TextBox 5">
            <a:extLst>
              <a:ext uri="{FF2B5EF4-FFF2-40B4-BE49-F238E27FC236}">
                <a16:creationId xmlns:a16="http://schemas.microsoft.com/office/drawing/2014/main" xmlns="" id="{70B442B5-1DEA-1AB7-76EC-C47E1D735834}"/>
              </a:ext>
            </a:extLst>
          </p:cNvPr>
          <p:cNvSpPr txBox="1">
            <a:spLocks noChangeArrowheads="1"/>
          </p:cNvSpPr>
          <p:nvPr/>
        </p:nvSpPr>
        <p:spPr bwMode="auto">
          <a:xfrm>
            <a:off x="608885" y="3515357"/>
            <a:ext cx="10932954" cy="3088859"/>
          </a:xfrm>
          <a:prstGeom prst="rect">
            <a:avLst/>
          </a:prstGeom>
          <a:noFill/>
          <a:ln w="38100">
            <a:noFill/>
            <a:miter lim="800000"/>
            <a:headEnd/>
            <a:tailEnd/>
          </a:ln>
        </p:spPr>
        <p:txBody>
          <a:bodyPr wrap="square">
            <a:spAutoFit/>
          </a:bodyPr>
          <a:lstStyle/>
          <a:p>
            <a:pPr marL="17463" indent="-17463">
              <a:lnSpc>
                <a:spcPct val="90000"/>
              </a:lnSpc>
              <a:spcAft>
                <a:spcPts val="0"/>
              </a:spcAft>
              <a:buSzPct val="100000"/>
              <a:defRPr/>
            </a:pPr>
            <a:r>
              <a:rPr lang="en-US" sz="3600" dirty="0">
                <a:solidFill>
                  <a:schemeClr val="bg1"/>
                </a:solidFill>
                <a:latin typeface="Garamond" panose="02020404030301010803" pitchFamily="18" charset="0"/>
                <a:cs typeface="Arial" charset="0"/>
              </a:rPr>
              <a:t>9:3-27</a:t>
            </a:r>
          </a:p>
          <a:p>
            <a:pPr marL="571500" indent="-571500">
              <a:lnSpc>
                <a:spcPct val="90000"/>
              </a:lnSpc>
              <a:spcAft>
                <a:spcPts val="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God tells Samuel he will be anointing a guy as king, and then shows him Saul.</a:t>
            </a:r>
          </a:p>
          <a:p>
            <a:pPr marL="571500" indent="-571500">
              <a:lnSpc>
                <a:spcPct val="90000"/>
              </a:lnSpc>
              <a:spcAft>
                <a:spcPts val="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Sam secretly anoints Saul as king</a:t>
            </a:r>
          </a:p>
          <a:p>
            <a:pPr marL="571500" indent="-571500">
              <a:lnSpc>
                <a:spcPct val="90000"/>
              </a:lnSpc>
              <a:spcAft>
                <a:spcPts val="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Then he tells Saul a list of signs that will show him God is with him.</a:t>
            </a:r>
          </a:p>
        </p:txBody>
      </p:sp>
    </p:spTree>
    <p:extLst>
      <p:ext uri="{BB962C8B-B14F-4D97-AF65-F5344CB8AC3E}">
        <p14:creationId xmlns:p14="http://schemas.microsoft.com/office/powerpoint/2010/main" val="849281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834272"/>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1</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As Samuel grew old, he appointed his sons to be judges over Israel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3 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But they were not like their father, for they were greedy for money. They accepted bribes and perverted justice. </a:t>
            </a:r>
            <a:endParaRPr lang="en-US" sz="3800" dirty="0">
              <a:solidFill>
                <a:schemeClr val="bg1"/>
              </a:solidFill>
              <a:latin typeface="Garamond" panose="02020404030301010803" pitchFamily="18" charset="0"/>
              <a:ea typeface="Calibri" panose="020F0502020204030204" pitchFamily="34" charset="0"/>
              <a:cs typeface="Times New Roman (Body CS)"/>
            </a:endParaRP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4 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All the elders of Israel met at Ramah to discuss the matter with Samuel.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5 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“Look,” they told him, “you are now old, and your sons are not like you. Give us a king to judge us like all the other nations have.”</a:t>
            </a:r>
            <a:endParaRPr lang="en-US" sz="3800" dirty="0">
              <a:solidFill>
                <a:schemeClr val="bg1"/>
              </a:solidFill>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182689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255378"/>
          </a:xfrm>
          <a:prstGeom prst="rect">
            <a:avLst/>
          </a:prstGeom>
          <a:noFill/>
          <a:ln w="9525">
            <a:noFill/>
            <a:miter lim="800000"/>
            <a:headEnd/>
            <a:tailEnd/>
          </a:ln>
        </p:spPr>
        <p:txBody>
          <a:bodyPr wrap="square">
            <a:spAutoFit/>
          </a:bodyPr>
          <a:lstStyle/>
          <a:p>
            <a:pPr marL="457200" indent="-457200">
              <a:lnSpc>
                <a:spcPct val="90000"/>
              </a:lnSpc>
            </a:pPr>
            <a:r>
              <a:rPr lang="en-US" sz="3800" baseline="30000" dirty="0">
                <a:solidFill>
                  <a:schemeClr val="bg1"/>
                </a:solidFill>
                <a:latin typeface="Garamond" panose="02020404030301010803" pitchFamily="18" charset="0"/>
              </a:rPr>
              <a:t>1	</a:t>
            </a:r>
            <a:r>
              <a:rPr lang="en-US" sz="3800" dirty="0">
                <a:solidFill>
                  <a:schemeClr val="bg1"/>
                </a:solidFill>
                <a:latin typeface="Garamond" panose="02020404030301010803" pitchFamily="18" charset="0"/>
              </a:rPr>
              <a:t>Then Samuel took a flask of olive oil and poured it over Saul’s head. He kissed Saul and said, “I am doing this because the Lord has appointed you to be the ruler over Israel, his special possession. </a:t>
            </a:r>
            <a:endParaRPr lang="en-US" sz="3800" baseline="30000" dirty="0">
              <a:solidFill>
                <a:schemeClr val="bg1"/>
              </a:solidFill>
              <a:latin typeface="Garamond" panose="02020404030301010803" pitchFamily="18" charset="0"/>
            </a:endParaRPr>
          </a:p>
          <a:p>
            <a:pPr marL="457200" indent="-457200">
              <a:lnSpc>
                <a:spcPct val="90000"/>
              </a:lnSpc>
            </a:pPr>
            <a:r>
              <a:rPr lang="en-US" sz="3800" baseline="30000" dirty="0">
                <a:solidFill>
                  <a:schemeClr val="bg1"/>
                </a:solidFill>
                <a:latin typeface="Garamond" panose="02020404030301010803" pitchFamily="18" charset="0"/>
              </a:rPr>
              <a:t>9 	</a:t>
            </a:r>
            <a:r>
              <a:rPr lang="en-US" sz="3800" dirty="0">
                <a:solidFill>
                  <a:schemeClr val="bg1"/>
                </a:solidFill>
                <a:latin typeface="Garamond" panose="02020404030301010803" pitchFamily="18" charset="0"/>
              </a:rPr>
              <a:t>As Saul turned and started to leave, God gave him a new heart, and all Samuel’s signs were fulfilled that day.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TextBox 1">
            <a:extLst>
              <a:ext uri="{FF2B5EF4-FFF2-40B4-BE49-F238E27FC236}">
                <a16:creationId xmlns:a16="http://schemas.microsoft.com/office/drawing/2014/main" xmlns="" id="{36538F25-C187-C81D-BA50-B0D746E00DCC}"/>
              </a:ext>
            </a:extLst>
          </p:cNvPr>
          <p:cNvSpPr txBox="1"/>
          <p:nvPr/>
        </p:nvSpPr>
        <p:spPr>
          <a:xfrm>
            <a:off x="11654117" y="6472510"/>
            <a:ext cx="525615" cy="400110"/>
          </a:xfrm>
          <a:prstGeom prst="rect">
            <a:avLst/>
          </a:prstGeom>
          <a:noFill/>
        </p:spPr>
        <p:txBody>
          <a:bodyPr wrap="square" rtlCol="0">
            <a:spAutoFit/>
          </a:bodyPr>
          <a:lstStyle/>
          <a:p>
            <a:pPr algn="r"/>
            <a:r>
              <a:rPr lang="en-US" sz="2000" dirty="0">
                <a:solidFill>
                  <a:schemeClr val="bg1"/>
                </a:solidFill>
              </a:rPr>
              <a:t>.</a:t>
            </a:r>
          </a:p>
        </p:txBody>
      </p:sp>
    </p:spTree>
    <p:extLst>
      <p:ext uri="{BB962C8B-B14F-4D97-AF65-F5344CB8AC3E}">
        <p14:creationId xmlns:p14="http://schemas.microsoft.com/office/powerpoint/2010/main" val="27327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255378"/>
          </a:xfrm>
          <a:prstGeom prst="rect">
            <a:avLst/>
          </a:prstGeom>
          <a:noFill/>
          <a:ln w="9525">
            <a:noFill/>
            <a:miter lim="800000"/>
            <a:headEnd/>
            <a:tailEnd/>
          </a:ln>
        </p:spPr>
        <p:txBody>
          <a:bodyPr wrap="square">
            <a:spAutoFit/>
          </a:bodyPr>
          <a:lstStyle/>
          <a:p>
            <a:pPr marL="457200" indent="-457200">
              <a:lnSpc>
                <a:spcPct val="90000"/>
              </a:lnSpc>
            </a:pPr>
            <a:r>
              <a:rPr lang="en-US" sz="3800" baseline="30000" dirty="0">
                <a:solidFill>
                  <a:schemeClr val="bg1"/>
                </a:solidFill>
                <a:latin typeface="Garamond" panose="02020404030301010803" pitchFamily="18" charset="0"/>
              </a:rPr>
              <a:t>17 	</a:t>
            </a:r>
            <a:r>
              <a:rPr lang="en-US" sz="3800" dirty="0">
                <a:solidFill>
                  <a:schemeClr val="bg1"/>
                </a:solidFill>
                <a:latin typeface="Garamond" panose="02020404030301010803" pitchFamily="18" charset="0"/>
              </a:rPr>
              <a:t>Later Samuel called all the people of Israel to meet before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at Mizpah. </a:t>
            </a:r>
          </a:p>
          <a:p>
            <a:pPr marL="457200" indent="-457200">
              <a:lnSpc>
                <a:spcPct val="90000"/>
              </a:lnSpc>
            </a:pPr>
            <a:r>
              <a:rPr lang="en-US" sz="3800" baseline="30000" dirty="0">
                <a:solidFill>
                  <a:schemeClr val="bg1"/>
                </a:solidFill>
                <a:latin typeface="Garamond" panose="02020404030301010803" pitchFamily="18" charset="0"/>
              </a:rPr>
              <a:t>18 	</a:t>
            </a:r>
            <a:r>
              <a:rPr lang="en-US" sz="3800" dirty="0">
                <a:solidFill>
                  <a:schemeClr val="bg1"/>
                </a:solidFill>
                <a:latin typeface="Garamond" panose="02020404030301010803" pitchFamily="18" charset="0"/>
              </a:rPr>
              <a:t>And he said, “This is what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the God of Israel, has declared: I brought you from Egypt and rescued you from the Egyptians and from all of the nations that were oppressing you.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TextBox 1">
            <a:extLst>
              <a:ext uri="{FF2B5EF4-FFF2-40B4-BE49-F238E27FC236}">
                <a16:creationId xmlns:a16="http://schemas.microsoft.com/office/drawing/2014/main" xmlns="" id="{36538F25-C187-C81D-BA50-B0D746E00DCC}"/>
              </a:ext>
            </a:extLst>
          </p:cNvPr>
          <p:cNvSpPr txBox="1"/>
          <p:nvPr/>
        </p:nvSpPr>
        <p:spPr>
          <a:xfrm>
            <a:off x="11654117" y="6472510"/>
            <a:ext cx="525615" cy="400110"/>
          </a:xfrm>
          <a:prstGeom prst="rect">
            <a:avLst/>
          </a:prstGeom>
          <a:noFill/>
        </p:spPr>
        <p:txBody>
          <a:bodyPr wrap="square" rtlCol="0">
            <a:spAutoFit/>
          </a:bodyPr>
          <a:lstStyle/>
          <a:p>
            <a:pPr algn="r"/>
            <a:r>
              <a:rPr lang="en-US" sz="2000" dirty="0">
                <a:solidFill>
                  <a:schemeClr val="bg1"/>
                </a:solidFill>
              </a:rPr>
              <a:t>.</a:t>
            </a:r>
          </a:p>
        </p:txBody>
      </p:sp>
    </p:spTree>
    <p:extLst>
      <p:ext uri="{BB962C8B-B14F-4D97-AF65-F5344CB8AC3E}">
        <p14:creationId xmlns:p14="http://schemas.microsoft.com/office/powerpoint/2010/main" val="1988227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781676"/>
          </a:xfrm>
          <a:prstGeom prst="rect">
            <a:avLst/>
          </a:prstGeom>
          <a:noFill/>
          <a:ln w="9525">
            <a:noFill/>
            <a:miter lim="800000"/>
            <a:headEnd/>
            <a:tailEnd/>
          </a:ln>
        </p:spPr>
        <p:txBody>
          <a:bodyPr wrap="square">
            <a:spAutoFit/>
          </a:bodyPr>
          <a:lstStyle/>
          <a:p>
            <a:pPr marL="457200" indent="-457200">
              <a:lnSpc>
                <a:spcPct val="90000"/>
              </a:lnSpc>
            </a:pPr>
            <a:r>
              <a:rPr lang="en-US" sz="3800" baseline="30000" dirty="0">
                <a:solidFill>
                  <a:schemeClr val="bg1"/>
                </a:solidFill>
                <a:latin typeface="Garamond" panose="02020404030301010803" pitchFamily="18" charset="0"/>
              </a:rPr>
              <a:t>19 	</a:t>
            </a:r>
            <a:r>
              <a:rPr lang="en-US" sz="3800" dirty="0">
                <a:solidFill>
                  <a:schemeClr val="bg1"/>
                </a:solidFill>
                <a:latin typeface="Garamond" panose="02020404030301010803" pitchFamily="18" charset="0"/>
              </a:rPr>
              <a:t>But though I have rescued you from your misery and distress, you have rejected your God today and have said, ‘No, we want a king instead!’ Now, therefore, present yourselves before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by tribes and clans.” </a:t>
            </a:r>
          </a:p>
          <a:p>
            <a:pPr marL="457200" indent="-457200">
              <a:lnSpc>
                <a:spcPct val="90000"/>
              </a:lnSpc>
            </a:pPr>
            <a:r>
              <a:rPr lang="en-US" sz="3800" baseline="30000" dirty="0">
                <a:solidFill>
                  <a:schemeClr val="bg1"/>
                </a:solidFill>
                <a:latin typeface="Garamond" panose="02020404030301010803" pitchFamily="18" charset="0"/>
              </a:rPr>
              <a:t>20 	</a:t>
            </a:r>
            <a:r>
              <a:rPr lang="en-US" sz="3800" dirty="0">
                <a:solidFill>
                  <a:schemeClr val="bg1"/>
                </a:solidFill>
                <a:latin typeface="Garamond" panose="02020404030301010803" pitchFamily="18" charset="0"/>
              </a:rPr>
              <a:t>So Samuel brought all the tribes of Israel before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and the tribe of Benjamin was chosen by lot.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2187150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60570"/>
          </a:xfrm>
          <a:prstGeom prst="rect">
            <a:avLst/>
          </a:prstGeom>
          <a:noFill/>
          <a:ln w="9525">
            <a:noFill/>
            <a:miter lim="800000"/>
            <a:headEnd/>
            <a:tailEnd/>
          </a:ln>
        </p:spPr>
        <p:txBody>
          <a:bodyPr wrap="square">
            <a:spAutoFit/>
          </a:bodyPr>
          <a:lstStyle/>
          <a:p>
            <a:pPr marL="457200" indent="-457200">
              <a:lnSpc>
                <a:spcPct val="90000"/>
              </a:lnSpc>
            </a:pPr>
            <a:r>
              <a:rPr lang="en-US" sz="3800" baseline="30000" dirty="0">
                <a:solidFill>
                  <a:schemeClr val="bg1"/>
                </a:solidFill>
                <a:latin typeface="Garamond" panose="02020404030301010803" pitchFamily="18" charset="0"/>
              </a:rPr>
              <a:t>19 	</a:t>
            </a:r>
            <a:r>
              <a:rPr lang="en-US" sz="3800" dirty="0">
                <a:solidFill>
                  <a:schemeClr val="bg1"/>
                </a:solidFill>
                <a:latin typeface="Garamond" panose="02020404030301010803" pitchFamily="18" charset="0"/>
              </a:rPr>
              <a:t>But though I have rescued you from your misery and distress, you have rejected your God today and have said, ‘No, we want a king instead!’ Now, therefore, present yourselves before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by tribes and clans.” </a:t>
            </a:r>
          </a:p>
          <a:p>
            <a:pPr marL="457200" indent="-457200">
              <a:lnSpc>
                <a:spcPct val="90000"/>
              </a:lnSpc>
            </a:pPr>
            <a:r>
              <a:rPr lang="en-US" sz="3800" baseline="30000" dirty="0">
                <a:solidFill>
                  <a:schemeClr val="bg1"/>
                </a:solidFill>
                <a:latin typeface="Garamond" panose="02020404030301010803" pitchFamily="18" charset="0"/>
              </a:rPr>
              <a:t>20 	</a:t>
            </a:r>
            <a:r>
              <a:rPr lang="en-US" sz="3800" dirty="0">
                <a:solidFill>
                  <a:schemeClr val="bg1"/>
                </a:solidFill>
                <a:latin typeface="Garamond" panose="02020404030301010803" pitchFamily="18" charset="0"/>
              </a:rPr>
              <a:t>So Samuel brought all the tribes of Israel before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and the tribe of Benjamin was chosen by lot. And finally Saul son of Kish was chosen from among them. But when they looked for him, he had disappeared!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TextBox 1">
            <a:extLst>
              <a:ext uri="{FF2B5EF4-FFF2-40B4-BE49-F238E27FC236}">
                <a16:creationId xmlns:a16="http://schemas.microsoft.com/office/drawing/2014/main" xmlns="" id="{36538F25-C187-C81D-BA50-B0D746E00DCC}"/>
              </a:ext>
            </a:extLst>
          </p:cNvPr>
          <p:cNvSpPr txBox="1"/>
          <p:nvPr/>
        </p:nvSpPr>
        <p:spPr>
          <a:xfrm>
            <a:off x="11654117" y="6472510"/>
            <a:ext cx="525615" cy="400110"/>
          </a:xfrm>
          <a:prstGeom prst="rect">
            <a:avLst/>
          </a:prstGeom>
          <a:noFill/>
        </p:spPr>
        <p:txBody>
          <a:bodyPr wrap="square" rtlCol="0">
            <a:spAutoFit/>
          </a:bodyPr>
          <a:lstStyle/>
          <a:p>
            <a:pPr algn="r"/>
            <a:r>
              <a:rPr lang="en-US" sz="2000" dirty="0">
                <a:solidFill>
                  <a:schemeClr val="bg1"/>
                </a:solidFill>
              </a:rPr>
              <a:t>.</a:t>
            </a:r>
          </a:p>
        </p:txBody>
      </p:sp>
    </p:spTree>
    <p:extLst>
      <p:ext uri="{BB962C8B-B14F-4D97-AF65-F5344CB8AC3E}">
        <p14:creationId xmlns:p14="http://schemas.microsoft.com/office/powerpoint/2010/main" val="12608487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834272"/>
          </a:xfrm>
          <a:prstGeom prst="rect">
            <a:avLst/>
          </a:prstGeom>
          <a:noFill/>
          <a:ln w="9525">
            <a:noFill/>
            <a:miter lim="800000"/>
            <a:headEnd/>
            <a:tailEnd/>
          </a:ln>
        </p:spPr>
        <p:txBody>
          <a:bodyPr wrap="square">
            <a:spAutoFit/>
          </a:bodyPr>
          <a:lstStyle/>
          <a:p>
            <a:pPr marL="457200" indent="-457200">
              <a:lnSpc>
                <a:spcPct val="90000"/>
              </a:lnSpc>
            </a:pPr>
            <a:r>
              <a:rPr lang="en-US" sz="3800" baseline="30000" dirty="0">
                <a:solidFill>
                  <a:schemeClr val="bg1"/>
                </a:solidFill>
                <a:latin typeface="Garamond" panose="02020404030301010803" pitchFamily="18" charset="0"/>
              </a:rPr>
              <a:t>22 	</a:t>
            </a:r>
            <a:r>
              <a:rPr lang="en-US" sz="3800" dirty="0">
                <a:solidFill>
                  <a:schemeClr val="bg1"/>
                </a:solidFill>
                <a:latin typeface="Garamond" panose="02020404030301010803" pitchFamily="18" charset="0"/>
              </a:rPr>
              <a:t>So they asked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“Where is he?” </a:t>
            </a:r>
          </a:p>
          <a:p>
            <a:pPr marL="457200" indent="-457200">
              <a:lnSpc>
                <a:spcPct val="90000"/>
              </a:lnSpc>
            </a:pPr>
            <a:r>
              <a:rPr lang="en-US" sz="3800" dirty="0">
                <a:solidFill>
                  <a:schemeClr val="bg1"/>
                </a:solidFill>
                <a:latin typeface="Garamond" panose="02020404030301010803" pitchFamily="18" charset="0"/>
              </a:rPr>
              <a:t>	And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replied, “He is hiding among the baggage.” </a:t>
            </a:r>
          </a:p>
          <a:p>
            <a:pPr marL="457200" indent="-457200">
              <a:lnSpc>
                <a:spcPct val="90000"/>
              </a:lnSpc>
            </a:pPr>
            <a:r>
              <a:rPr lang="en-US" sz="3800" baseline="30000" dirty="0">
                <a:solidFill>
                  <a:schemeClr val="bg1"/>
                </a:solidFill>
                <a:latin typeface="Garamond" panose="02020404030301010803" pitchFamily="18" charset="0"/>
              </a:rPr>
              <a:t>23 	</a:t>
            </a:r>
            <a:r>
              <a:rPr lang="en-US" sz="3800" dirty="0">
                <a:solidFill>
                  <a:schemeClr val="bg1"/>
                </a:solidFill>
                <a:latin typeface="Garamond" panose="02020404030301010803" pitchFamily="18" charset="0"/>
              </a:rPr>
              <a:t>So they found him and brought him out, and he stood head and shoulders above anyone else. </a:t>
            </a:r>
          </a:p>
          <a:p>
            <a:pPr marL="457200" indent="-457200">
              <a:lnSpc>
                <a:spcPct val="90000"/>
              </a:lnSpc>
            </a:pPr>
            <a:r>
              <a:rPr lang="en-US" sz="3800" baseline="30000" dirty="0">
                <a:solidFill>
                  <a:schemeClr val="bg1"/>
                </a:solidFill>
                <a:latin typeface="Garamond" panose="02020404030301010803" pitchFamily="18" charset="0"/>
              </a:rPr>
              <a:t>24 	</a:t>
            </a:r>
            <a:r>
              <a:rPr lang="en-US" sz="3800" dirty="0">
                <a:solidFill>
                  <a:schemeClr val="bg1"/>
                </a:solidFill>
                <a:latin typeface="Garamond" panose="02020404030301010803" pitchFamily="18" charset="0"/>
              </a:rPr>
              <a:t>Then Samuel said to all the people, “This is the man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has chosen as your king. No one in all Israel is like him!” </a:t>
            </a:r>
          </a:p>
          <a:p>
            <a:pPr marL="457200" indent="-457200">
              <a:lnSpc>
                <a:spcPct val="90000"/>
              </a:lnSpc>
            </a:pPr>
            <a:r>
              <a:rPr lang="en-US" sz="3800" dirty="0">
                <a:solidFill>
                  <a:schemeClr val="bg1"/>
                </a:solidFill>
                <a:latin typeface="Garamond" panose="02020404030301010803" pitchFamily="18" charset="0"/>
              </a:rPr>
              <a:t>	And all the people shouted, “Long live the king!”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10</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TextBox 1">
            <a:extLst>
              <a:ext uri="{FF2B5EF4-FFF2-40B4-BE49-F238E27FC236}">
                <a16:creationId xmlns:a16="http://schemas.microsoft.com/office/drawing/2014/main" xmlns="" id="{36538F25-C187-C81D-BA50-B0D746E00DCC}"/>
              </a:ext>
            </a:extLst>
          </p:cNvPr>
          <p:cNvSpPr txBox="1"/>
          <p:nvPr/>
        </p:nvSpPr>
        <p:spPr>
          <a:xfrm>
            <a:off x="11654117" y="6472510"/>
            <a:ext cx="525615" cy="400110"/>
          </a:xfrm>
          <a:prstGeom prst="rect">
            <a:avLst/>
          </a:prstGeom>
          <a:noFill/>
        </p:spPr>
        <p:txBody>
          <a:bodyPr wrap="square" rtlCol="0">
            <a:spAutoFit/>
          </a:bodyPr>
          <a:lstStyle/>
          <a:p>
            <a:pPr algn="r"/>
            <a:r>
              <a:rPr lang="en-US" sz="2000" dirty="0">
                <a:solidFill>
                  <a:schemeClr val="bg1"/>
                </a:solidFill>
              </a:rPr>
              <a:t>.</a:t>
            </a:r>
          </a:p>
        </p:txBody>
      </p:sp>
    </p:spTree>
    <p:extLst>
      <p:ext uri="{BB962C8B-B14F-4D97-AF65-F5344CB8AC3E}">
        <p14:creationId xmlns:p14="http://schemas.microsoft.com/office/powerpoint/2010/main" val="3592041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77820"/>
          </a:xfrm>
          <a:prstGeom prst="rect">
            <a:avLst/>
          </a:prstGeom>
          <a:noFill/>
          <a:ln w="9525">
            <a:noFill/>
            <a:miter lim="800000"/>
            <a:headEnd/>
            <a:tailEnd/>
          </a:ln>
        </p:spPr>
        <p:txBody>
          <a:bodyPr wrap="square">
            <a:spAutoFit/>
          </a:bodyPr>
          <a:lstStyle/>
          <a:p>
            <a:pPr marL="457200" indent="-457200">
              <a:lnSpc>
                <a:spcPct val="90000"/>
              </a:lnSpc>
            </a:pPr>
            <a:r>
              <a:rPr lang="en-US" sz="3800" dirty="0">
                <a:solidFill>
                  <a:schemeClr val="bg1"/>
                </a:solidFill>
                <a:latin typeface="Garamond" panose="02020404030301010803" pitchFamily="18" charset="0"/>
              </a:rPr>
              <a:t>►	</a:t>
            </a:r>
            <a:r>
              <a:rPr lang="en-US" sz="3800" dirty="0" smtClean="0">
                <a:solidFill>
                  <a:schemeClr val="bg1"/>
                </a:solidFill>
                <a:latin typeface="Garamond" panose="02020404030301010803" pitchFamily="18" charset="0"/>
              </a:rPr>
              <a:t>Although </a:t>
            </a:r>
            <a:r>
              <a:rPr lang="en-US" sz="3800" dirty="0">
                <a:solidFill>
                  <a:schemeClr val="bg1"/>
                </a:solidFill>
                <a:latin typeface="Garamond" panose="02020404030301010803" pitchFamily="18" charset="0"/>
              </a:rPr>
              <a:t>the people have turned away from God in an important way</a:t>
            </a:r>
          </a:p>
          <a:p>
            <a:pPr marL="457200" indent="-457200">
              <a:lnSpc>
                <a:spcPct val="90000"/>
              </a:lnSpc>
            </a:pPr>
            <a:r>
              <a:rPr lang="en-US" sz="3800" dirty="0">
                <a:solidFill>
                  <a:schemeClr val="bg1"/>
                </a:solidFill>
                <a:latin typeface="Garamond" panose="02020404030301010803" pitchFamily="18" charset="0"/>
              </a:rPr>
              <a:t>►	God is prepared to use it for good</a:t>
            </a:r>
          </a:p>
          <a:p>
            <a:pPr marL="457200" indent="-457200">
              <a:lnSpc>
                <a:spcPct val="90000"/>
              </a:lnSpc>
            </a:pPr>
            <a:r>
              <a:rPr lang="en-US" sz="3800" dirty="0">
                <a:solidFill>
                  <a:schemeClr val="bg1"/>
                </a:solidFill>
                <a:latin typeface="Garamond" panose="02020404030301010803" pitchFamily="18" charset="0"/>
              </a:rPr>
              <a:t>►	Saul has everything he needs to be a faithful and successful king </a:t>
            </a:r>
          </a:p>
          <a:p>
            <a:pPr marL="457200" indent="-457200">
              <a:lnSpc>
                <a:spcPct val="90000"/>
              </a:lnSpc>
            </a:pPr>
            <a:r>
              <a:rPr lang="en-US" sz="3800" dirty="0">
                <a:solidFill>
                  <a:schemeClr val="bg1"/>
                </a:solidFill>
                <a:latin typeface="Garamond" panose="02020404030301010803" pitchFamily="18" charset="0"/>
              </a:rPr>
              <a:t>►	This situation could still work out…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At this point:</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86942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77820"/>
          </a:xfrm>
          <a:prstGeom prst="rect">
            <a:avLst/>
          </a:prstGeom>
          <a:noFill/>
          <a:ln w="9525">
            <a:noFill/>
            <a:miter lim="800000"/>
            <a:headEnd/>
            <a:tailEnd/>
          </a:ln>
        </p:spPr>
        <p:txBody>
          <a:bodyPr wrap="square">
            <a:spAutoFit/>
          </a:bodyPr>
          <a:lstStyle/>
          <a:p>
            <a:pPr marL="457200" indent="-457200">
              <a:lnSpc>
                <a:spcPct val="90000"/>
              </a:lnSpc>
            </a:pPr>
            <a:r>
              <a:rPr lang="en-US" sz="3800" dirty="0">
                <a:solidFill>
                  <a:schemeClr val="bg1"/>
                </a:solidFill>
                <a:latin typeface="Garamond" panose="02020404030301010803" pitchFamily="18" charset="0"/>
              </a:rPr>
              <a:t>►	Although the people have turned away from God in an important way</a:t>
            </a:r>
          </a:p>
          <a:p>
            <a:pPr marL="457200" indent="-457200">
              <a:lnSpc>
                <a:spcPct val="90000"/>
              </a:lnSpc>
            </a:pPr>
            <a:r>
              <a:rPr lang="en-US" sz="3800" dirty="0">
                <a:solidFill>
                  <a:schemeClr val="bg1"/>
                </a:solidFill>
                <a:latin typeface="Garamond" panose="02020404030301010803" pitchFamily="18" charset="0"/>
              </a:rPr>
              <a:t>►	God is prepared to use it for good</a:t>
            </a:r>
          </a:p>
          <a:p>
            <a:pPr marL="457200" indent="-457200">
              <a:lnSpc>
                <a:spcPct val="90000"/>
              </a:lnSpc>
            </a:pPr>
            <a:r>
              <a:rPr lang="en-US" sz="3800" dirty="0">
                <a:solidFill>
                  <a:schemeClr val="bg1"/>
                </a:solidFill>
                <a:latin typeface="Garamond" panose="02020404030301010803" pitchFamily="18" charset="0"/>
              </a:rPr>
              <a:t>►	Saul has everything he needs to be a faithful and successful king </a:t>
            </a:r>
          </a:p>
          <a:p>
            <a:pPr marL="457200" indent="-457200">
              <a:lnSpc>
                <a:spcPct val="90000"/>
              </a:lnSpc>
            </a:pPr>
            <a:r>
              <a:rPr lang="en-US" sz="3800" dirty="0">
                <a:solidFill>
                  <a:schemeClr val="bg1"/>
                </a:solidFill>
                <a:latin typeface="Garamond" panose="02020404030301010803" pitchFamily="18" charset="0"/>
              </a:rPr>
              <a:t>►	This situation could still work out…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At this point:</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D7CA52C8-DD54-29C7-B4DE-CD0DE129F8AA}"/>
              </a:ext>
            </a:extLst>
          </p:cNvPr>
          <p:cNvSpPr>
            <a:spLocks noChangeArrowheads="1"/>
          </p:cNvSpPr>
          <p:nvPr/>
        </p:nvSpPr>
        <p:spPr bwMode="auto">
          <a:xfrm>
            <a:off x="762440" y="1773991"/>
            <a:ext cx="10667119" cy="4791909"/>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30620442-30F3-50D8-AFC8-0524F03D7B8E}"/>
              </a:ext>
            </a:extLst>
          </p:cNvPr>
          <p:cNvSpPr txBox="1">
            <a:spLocks noChangeArrowheads="1"/>
          </p:cNvSpPr>
          <p:nvPr/>
        </p:nvSpPr>
        <p:spPr bwMode="auto">
          <a:xfrm>
            <a:off x="840857" y="1893617"/>
            <a:ext cx="10483202" cy="4584653"/>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12:13-15: All right, here is the king you have chosen. You asked for him, and the LORD has granted your request. “Now if you fear and worship the LORD and listen to his voice, and if you do not rebel against the LORD’s commands, then both you and your king will show that you recognize the LORD as your God. But if you rebel against the LORD’s commands and refuse to listen to him, then his hand will be as heavy upon you as it was upon your ancestors </a:t>
            </a:r>
          </a:p>
        </p:txBody>
      </p:sp>
    </p:spTree>
    <p:extLst>
      <p:ext uri="{BB962C8B-B14F-4D97-AF65-F5344CB8AC3E}">
        <p14:creationId xmlns:p14="http://schemas.microsoft.com/office/powerpoint/2010/main" val="5649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179123"/>
            <a:ext cx="11375137" cy="2339102"/>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6600" dirty="0">
                <a:solidFill>
                  <a:prstClr val="white"/>
                </a:solidFill>
                <a:latin typeface="Garamond" panose="02020404030301010803" pitchFamily="18" charset="0"/>
                <a:cs typeface="Arial" charset="0"/>
              </a:rPr>
              <a:t>Next Week: </a:t>
            </a:r>
          </a:p>
          <a:p>
            <a:pPr marL="17463" marR="0" lvl="0" algn="ctr" defTabSz="914400" rtl="0" eaLnBrk="1" fontAlgn="base" latinLnBrk="0" hangingPunct="1">
              <a:lnSpc>
                <a:spcPct val="100000"/>
              </a:lnSpc>
              <a:spcBef>
                <a:spcPct val="0"/>
              </a:spcBef>
              <a:spcAft>
                <a:spcPct val="0"/>
              </a:spcAft>
              <a:buClrTx/>
              <a:buSzTx/>
              <a:buFontTx/>
              <a:buNone/>
              <a:defRPr/>
            </a:pPr>
            <a:r>
              <a:rPr lang="en-US" sz="8000" dirty="0">
                <a:solidFill>
                  <a:prstClr val="white"/>
                </a:solidFill>
                <a:latin typeface="Garamond" panose="02020404030301010803" pitchFamily="18" charset="0"/>
                <a:cs typeface="Arial" charset="0"/>
              </a:rPr>
              <a:t>Saul’s Career</a:t>
            </a:r>
            <a:endParaRPr kumimoji="0" lang="en-US" sz="8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81265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834272"/>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1</a:t>
            </a:r>
            <a:r>
              <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 	As Samuel grew old, he appointed his sons to be judges over Israel </a:t>
            </a:r>
          </a:p>
          <a:p>
            <a:pPr marL="457200" marR="0" indent="-457200">
              <a:lnSpc>
                <a:spcPct val="90000"/>
              </a:lnSpc>
              <a:spcBef>
                <a:spcPts val="0"/>
              </a:spcBef>
              <a:spcAft>
                <a:spcPts val="0"/>
              </a:spcAft>
            </a:pPr>
            <a:r>
              <a:rPr lang="en-US" sz="3800" baseline="300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3 	</a:t>
            </a:r>
            <a:r>
              <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But they were not like their father, for they were greedy for money. They accepted bribes and perverted justice. </a:t>
            </a:r>
            <a:endPar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Body CS)"/>
            </a:endParaRPr>
          </a:p>
          <a:p>
            <a:pPr marL="457200" marR="0" indent="-457200">
              <a:lnSpc>
                <a:spcPct val="90000"/>
              </a:lnSpc>
              <a:spcBef>
                <a:spcPts val="0"/>
              </a:spcBef>
              <a:spcAft>
                <a:spcPts val="0"/>
              </a:spcAft>
            </a:pPr>
            <a:r>
              <a:rPr lang="en-US" sz="3800" baseline="300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4 	</a:t>
            </a:r>
            <a:r>
              <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All the elders of Israel met at Ramah to discuss the matter with Samuel. </a:t>
            </a:r>
          </a:p>
          <a:p>
            <a:pPr marL="457200" marR="0" indent="-457200">
              <a:lnSpc>
                <a:spcPct val="90000"/>
              </a:lnSpc>
              <a:spcBef>
                <a:spcPts val="0"/>
              </a:spcBef>
              <a:spcAft>
                <a:spcPts val="0"/>
              </a:spcAft>
            </a:pPr>
            <a:r>
              <a:rPr lang="en-US" sz="3800" baseline="300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5 	</a:t>
            </a:r>
            <a:r>
              <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“Look,” they told him,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you are now old</a:t>
            </a:r>
            <a:r>
              <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 and your sons are not like you. Give us a king to judge us like all the other nations have.”</a:t>
            </a:r>
            <a:endPar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1066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834272"/>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1</a:t>
            </a:r>
            <a:r>
              <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 	As Samuel grew old, he appointed his sons to be judges over Israel </a:t>
            </a:r>
          </a:p>
          <a:p>
            <a:pPr marL="457200" marR="0" indent="-457200">
              <a:lnSpc>
                <a:spcPct val="90000"/>
              </a:lnSpc>
              <a:spcBef>
                <a:spcPts val="0"/>
              </a:spcBef>
              <a:spcAft>
                <a:spcPts val="0"/>
              </a:spcAft>
            </a:pPr>
            <a:r>
              <a:rPr lang="en-US" sz="3800" baseline="300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3 	</a:t>
            </a:r>
            <a:r>
              <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But they were not like their father, for they were greedy for money. They accepted bribes and perverted justice. </a:t>
            </a:r>
            <a:endPar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Body CS)"/>
            </a:endParaRPr>
          </a:p>
          <a:p>
            <a:pPr marL="457200" marR="0" indent="-457200">
              <a:lnSpc>
                <a:spcPct val="90000"/>
              </a:lnSpc>
              <a:spcBef>
                <a:spcPts val="0"/>
              </a:spcBef>
              <a:spcAft>
                <a:spcPts val="0"/>
              </a:spcAft>
            </a:pPr>
            <a:r>
              <a:rPr lang="en-US" sz="3800" baseline="300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4 	</a:t>
            </a:r>
            <a:r>
              <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All the elders of Israel met at Ramah to discuss the matter with Samuel. </a:t>
            </a:r>
          </a:p>
          <a:p>
            <a:pPr marL="457200" marR="0" indent="-457200">
              <a:lnSpc>
                <a:spcPct val="90000"/>
              </a:lnSpc>
              <a:spcBef>
                <a:spcPts val="0"/>
              </a:spcBef>
              <a:spcAft>
                <a:spcPts val="0"/>
              </a:spcAft>
            </a:pPr>
            <a:r>
              <a:rPr lang="en-US" sz="3800" baseline="300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5 	</a:t>
            </a:r>
            <a:r>
              <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“Look,” they told him,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you are now old</a:t>
            </a:r>
            <a:r>
              <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panose="02020603050405020304" pitchFamily="18" charset="0"/>
              </a:rPr>
              <a:t>, and your sons are not like you. Give us a king to judge us like all the other nations have.”</a:t>
            </a:r>
            <a:endParaRPr lang="en-US" sz="3800" dirty="0">
              <a:solidFill>
                <a:schemeClr val="tx1">
                  <a:lumMod val="50000"/>
                  <a:lumOff val="50000"/>
                </a:schemeClr>
              </a:solidFill>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3" name="Rectangle 2">
            <a:extLst>
              <a:ext uri="{FF2B5EF4-FFF2-40B4-BE49-F238E27FC236}">
                <a16:creationId xmlns:a16="http://schemas.microsoft.com/office/drawing/2014/main" xmlns="" id="{5348FE9D-B470-6972-5931-E79EF43E73EE}"/>
              </a:ext>
            </a:extLst>
          </p:cNvPr>
          <p:cNvSpPr>
            <a:spLocks noChangeArrowheads="1"/>
          </p:cNvSpPr>
          <p:nvPr/>
        </p:nvSpPr>
        <p:spPr bwMode="auto">
          <a:xfrm>
            <a:off x="717176" y="1721075"/>
            <a:ext cx="11053946" cy="2596925"/>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4" name="TextBox 3">
            <a:extLst>
              <a:ext uri="{FF2B5EF4-FFF2-40B4-BE49-F238E27FC236}">
                <a16:creationId xmlns:a16="http://schemas.microsoft.com/office/drawing/2014/main" xmlns="" id="{87999B18-F27E-4921-31A1-D8D8830F3895}"/>
              </a:ext>
            </a:extLst>
          </p:cNvPr>
          <p:cNvSpPr txBox="1">
            <a:spLocks noChangeArrowheads="1"/>
          </p:cNvSpPr>
          <p:nvPr/>
        </p:nvSpPr>
        <p:spPr bwMode="auto">
          <a:xfrm>
            <a:off x="810997" y="1863408"/>
            <a:ext cx="10863359" cy="2317558"/>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a:t>
            </a:r>
            <a:r>
              <a:rPr lang="en-US" sz="3600" dirty="0">
                <a:solidFill>
                  <a:schemeClr val="bg1"/>
                </a:solidFill>
                <a:latin typeface="Garamond" panose="02020404030301010803" pitchFamily="18" charset="0"/>
                <a:cs typeface="Arial" charset="0"/>
              </a:rPr>
              <a:t>God’s present provision was coming to an end.  </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So they needed new leadership.</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Historically, God always came through with new Judges.</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Samuel failed at raising up his sons as worthy successors.  </a:t>
            </a:r>
            <a:endParaRPr lang="en-US" sz="36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3281745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781676"/>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6 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Samuel was displeased with their request and went to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for guidance.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7 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“Do everything they say to you,”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replied, “for they are rejecting me, not you. They don’t want me to be their king any longer.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9 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Do as they ask, but solemnly warn them about the way a king will reign over them.”</a:t>
            </a:r>
            <a:endParaRPr lang="en-US" sz="3800" dirty="0">
              <a:solidFill>
                <a:schemeClr val="bg1"/>
              </a:solidFill>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304799" y="0"/>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90339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781676"/>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6 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Samuel was displeased with their request and went to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for guidance.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7 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“Do everything they say to you,”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replied, “for they are rejecting me, not you. They don’t want me to be their king any longer.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9 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Do as they ask, but solemnly warn them about the way a king will reign over them.”</a:t>
            </a:r>
            <a:endParaRPr lang="en-US" sz="3800" dirty="0">
              <a:solidFill>
                <a:schemeClr val="bg1"/>
              </a:solidFill>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304799" y="0"/>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3" name="Rectangle 2">
            <a:extLst>
              <a:ext uri="{FF2B5EF4-FFF2-40B4-BE49-F238E27FC236}">
                <a16:creationId xmlns:a16="http://schemas.microsoft.com/office/drawing/2014/main" xmlns="" id="{704B9DFA-7DBA-010C-9C1A-51F6B4A84C3F}"/>
              </a:ext>
            </a:extLst>
          </p:cNvPr>
          <p:cNvSpPr>
            <a:spLocks noChangeArrowheads="1"/>
          </p:cNvSpPr>
          <p:nvPr/>
        </p:nvSpPr>
        <p:spPr bwMode="auto">
          <a:xfrm>
            <a:off x="224749" y="1015663"/>
            <a:ext cx="11752447" cy="535912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4" name="TextBox 3">
            <a:extLst>
              <a:ext uri="{FF2B5EF4-FFF2-40B4-BE49-F238E27FC236}">
                <a16:creationId xmlns:a16="http://schemas.microsoft.com/office/drawing/2014/main" xmlns="" id="{6B4E2B7C-CC50-B1F7-6F01-AF08741FAD3B}"/>
              </a:ext>
            </a:extLst>
          </p:cNvPr>
          <p:cNvSpPr txBox="1">
            <a:spLocks noChangeArrowheads="1"/>
          </p:cNvSpPr>
          <p:nvPr/>
        </p:nvSpPr>
        <p:spPr bwMode="auto">
          <a:xfrm>
            <a:off x="304799" y="1278088"/>
            <a:ext cx="11549817" cy="4834272"/>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800" dirty="0">
                <a:solidFill>
                  <a:schemeClr val="bg1"/>
                </a:solidFill>
                <a:latin typeface="Garamond" panose="02020404030301010803" pitchFamily="18" charset="0"/>
                <a:cs typeface="Arial" charset="0"/>
              </a:rPr>
              <a:t>Deuteronomy 17:14-20: “You are about to enter the land the Lord your God is giving you. When you take it over and settle there, you may think, ‘We should select a king to rule over us like the other nations around us.’ If this happens, be sure to select as king the man the LORD your God chooses. You must appoint a fellow Israelite; he may not be a foreigner. The king must not build up a large stable of horses for himself; must not take many wives for himself, because they will turn his heart away from the Lord.</a:t>
            </a:r>
          </a:p>
        </p:txBody>
      </p:sp>
    </p:spTree>
    <p:extLst>
      <p:ext uri="{BB962C8B-B14F-4D97-AF65-F5344CB8AC3E}">
        <p14:creationId xmlns:p14="http://schemas.microsoft.com/office/powerpoint/2010/main" val="389323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781676"/>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6 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Samuel was displeased with their request and went to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for guidance.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7 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“Do everything they say to you,”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replied, “for they are rejecting me, not you. They don’t want me to be their king any longer.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9 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Do as they ask, but solemnly warn them about the way a king will reign over them.”</a:t>
            </a:r>
            <a:endParaRPr lang="en-US" sz="3800" dirty="0">
              <a:solidFill>
                <a:schemeClr val="bg1"/>
              </a:solidFill>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3" name="Rectangle 2">
            <a:extLst>
              <a:ext uri="{FF2B5EF4-FFF2-40B4-BE49-F238E27FC236}">
                <a16:creationId xmlns:a16="http://schemas.microsoft.com/office/drawing/2014/main" xmlns="" id="{704B9DFA-7DBA-010C-9C1A-51F6B4A84C3F}"/>
              </a:ext>
            </a:extLst>
          </p:cNvPr>
          <p:cNvSpPr>
            <a:spLocks noChangeArrowheads="1"/>
          </p:cNvSpPr>
          <p:nvPr/>
        </p:nvSpPr>
        <p:spPr bwMode="auto">
          <a:xfrm>
            <a:off x="304799" y="1113388"/>
            <a:ext cx="11752447" cy="535912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4" name="TextBox 3">
            <a:extLst>
              <a:ext uri="{FF2B5EF4-FFF2-40B4-BE49-F238E27FC236}">
                <a16:creationId xmlns:a16="http://schemas.microsoft.com/office/drawing/2014/main" xmlns="" id="{6B4E2B7C-CC50-B1F7-6F01-AF08741FAD3B}"/>
              </a:ext>
            </a:extLst>
          </p:cNvPr>
          <p:cNvSpPr txBox="1">
            <a:spLocks noChangeArrowheads="1"/>
          </p:cNvSpPr>
          <p:nvPr/>
        </p:nvSpPr>
        <p:spPr bwMode="auto">
          <a:xfrm>
            <a:off x="383215" y="1233013"/>
            <a:ext cx="11549817" cy="4834272"/>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800" dirty="0">
                <a:solidFill>
                  <a:schemeClr val="bg1"/>
                </a:solidFill>
                <a:latin typeface="Garamond" panose="02020404030301010803" pitchFamily="18" charset="0"/>
                <a:cs typeface="Arial" charset="0"/>
              </a:rPr>
              <a:t>Deuteronomy 17:14-20: “And he must not accumulate large amounts of wealth in silver and gold for himself. When he sits on the throne as king, he must copy for himself this body of instruction on a scroll. He must always keep that copy with him and read it daily as long as he lives. That way he will learn to fear the Lord his God by obeying all the terms of these instructions and decrees. This regular reading will prevent him from becoming proud and acting as if he is above his fellow citizens. </a:t>
            </a:r>
          </a:p>
        </p:txBody>
      </p:sp>
    </p:spTree>
    <p:extLst>
      <p:ext uri="{BB962C8B-B14F-4D97-AF65-F5344CB8AC3E}">
        <p14:creationId xmlns:p14="http://schemas.microsoft.com/office/powerpoint/2010/main" val="3269489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781676"/>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6 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Samuel was displeased with their request and went to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for guidance.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7 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“Do everything they say to you,”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replied, “for they are rejecting me, not you. They don’t want me to be their king any longer.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9 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Do as they ask, but solemnly warn them about the way a king will reign over them.”</a:t>
            </a:r>
            <a:endParaRPr lang="en-US" sz="3800" dirty="0">
              <a:solidFill>
                <a:schemeClr val="bg1"/>
              </a:solidFill>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3" name="Rectangle 2">
            <a:extLst>
              <a:ext uri="{FF2B5EF4-FFF2-40B4-BE49-F238E27FC236}">
                <a16:creationId xmlns:a16="http://schemas.microsoft.com/office/drawing/2014/main" xmlns="" id="{704B9DFA-7DBA-010C-9C1A-51F6B4A84C3F}"/>
              </a:ext>
            </a:extLst>
          </p:cNvPr>
          <p:cNvSpPr>
            <a:spLocks noChangeArrowheads="1"/>
          </p:cNvSpPr>
          <p:nvPr/>
        </p:nvSpPr>
        <p:spPr bwMode="auto">
          <a:xfrm>
            <a:off x="304799" y="1113388"/>
            <a:ext cx="11752447" cy="535912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4" name="TextBox 3">
            <a:extLst>
              <a:ext uri="{FF2B5EF4-FFF2-40B4-BE49-F238E27FC236}">
                <a16:creationId xmlns:a16="http://schemas.microsoft.com/office/drawing/2014/main" xmlns="" id="{6B4E2B7C-CC50-B1F7-6F01-AF08741FAD3B}"/>
              </a:ext>
            </a:extLst>
          </p:cNvPr>
          <p:cNvSpPr txBox="1">
            <a:spLocks noChangeArrowheads="1"/>
          </p:cNvSpPr>
          <p:nvPr/>
        </p:nvSpPr>
        <p:spPr bwMode="auto">
          <a:xfrm>
            <a:off x="383215" y="1233013"/>
            <a:ext cx="11549817" cy="2202783"/>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800" dirty="0">
                <a:solidFill>
                  <a:schemeClr val="bg1"/>
                </a:solidFill>
                <a:latin typeface="Garamond" panose="02020404030301010803" pitchFamily="18" charset="0"/>
                <a:cs typeface="Arial" charset="0"/>
              </a:rPr>
              <a:t>Deuteronomy 17:14-20: “It will also prevent him from turning away from these commands in the smallest way. And it will ensure that he and his descendants will reign for many generations in Israel.”</a:t>
            </a:r>
          </a:p>
        </p:txBody>
      </p:sp>
    </p:spTree>
    <p:extLst>
      <p:ext uri="{BB962C8B-B14F-4D97-AF65-F5344CB8AC3E}">
        <p14:creationId xmlns:p14="http://schemas.microsoft.com/office/powerpoint/2010/main" val="4077898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781676"/>
          </a:xfrm>
          <a:prstGeom prst="rect">
            <a:avLst/>
          </a:prstGeom>
          <a:noFill/>
          <a:ln w="9525">
            <a:noFill/>
            <a:miter lim="800000"/>
            <a:headEnd/>
            <a:tailEnd/>
          </a:ln>
        </p:spPr>
        <p:txBody>
          <a:bodyPr wrap="square">
            <a:spAutoFit/>
          </a:bodyPr>
          <a:lstStyle/>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6 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Samuel was displeased with their request and went to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for guidance.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7 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“Do everything they say to you,” the </a:t>
            </a:r>
            <a:r>
              <a:rPr lang="en-US" sz="3800" cap="small" dirty="0">
                <a:solidFill>
                  <a:schemeClr val="bg1"/>
                </a:solidFill>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replied, “for they are rejecting me, not you. They don’t want me to be their king any longer. </a:t>
            </a:r>
          </a:p>
          <a:p>
            <a:pPr marL="457200" marR="0" indent="-457200">
              <a:lnSpc>
                <a:spcPct val="90000"/>
              </a:lnSpc>
              <a:spcBef>
                <a:spcPts val="0"/>
              </a:spcBef>
              <a:spcAft>
                <a:spcPts val="0"/>
              </a:spcAft>
            </a:pP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9 	</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Do as they ask, but solemnly warn them about the way a king will reign over them.”</a:t>
            </a:r>
            <a:endParaRPr lang="en-US" sz="3800" dirty="0">
              <a:solidFill>
                <a:schemeClr val="bg1"/>
              </a:solidFill>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8</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3" name="Rectangle 2">
            <a:extLst>
              <a:ext uri="{FF2B5EF4-FFF2-40B4-BE49-F238E27FC236}">
                <a16:creationId xmlns:a16="http://schemas.microsoft.com/office/drawing/2014/main" xmlns="" id="{704B9DFA-7DBA-010C-9C1A-51F6B4A84C3F}"/>
              </a:ext>
            </a:extLst>
          </p:cNvPr>
          <p:cNvSpPr>
            <a:spLocks noChangeArrowheads="1"/>
          </p:cNvSpPr>
          <p:nvPr/>
        </p:nvSpPr>
        <p:spPr bwMode="auto">
          <a:xfrm>
            <a:off x="304799" y="1113388"/>
            <a:ext cx="11752447" cy="535912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4" name="TextBox 3">
            <a:extLst>
              <a:ext uri="{FF2B5EF4-FFF2-40B4-BE49-F238E27FC236}">
                <a16:creationId xmlns:a16="http://schemas.microsoft.com/office/drawing/2014/main" xmlns="" id="{6B4E2B7C-CC50-B1F7-6F01-AF08741FAD3B}"/>
              </a:ext>
            </a:extLst>
          </p:cNvPr>
          <p:cNvSpPr txBox="1">
            <a:spLocks noChangeArrowheads="1"/>
          </p:cNvSpPr>
          <p:nvPr/>
        </p:nvSpPr>
        <p:spPr bwMode="auto">
          <a:xfrm>
            <a:off x="383215" y="1233013"/>
            <a:ext cx="11549817" cy="3504934"/>
          </a:xfrm>
          <a:prstGeom prst="rect">
            <a:avLst/>
          </a:prstGeom>
          <a:noFill/>
          <a:ln w="38100">
            <a:noFill/>
            <a:miter lim="800000"/>
            <a:headEnd/>
            <a:tailEnd/>
          </a:ln>
        </p:spPr>
        <p:txBody>
          <a:bodyPr wrap="square">
            <a:spAutoFit/>
          </a:bodyPr>
          <a:lstStyle/>
          <a:p>
            <a:pPr marL="17463" indent="-17463">
              <a:lnSpc>
                <a:spcPct val="90000"/>
              </a:lnSpc>
              <a:spcAft>
                <a:spcPts val="0"/>
              </a:spcAft>
              <a:buSzPct val="100000"/>
              <a:defRPr/>
            </a:pPr>
            <a:r>
              <a:rPr lang="en-US" sz="4200" dirty="0">
                <a:solidFill>
                  <a:schemeClr val="bg1"/>
                </a:solidFill>
                <a:latin typeface="Garamond" panose="02020404030301010803" pitchFamily="18" charset="0"/>
                <a:cs typeface="Arial" charset="0"/>
              </a:rPr>
              <a:t>God is basically prescribing servant leadership</a:t>
            </a:r>
          </a:p>
          <a:p>
            <a:pPr marL="457200" lvl="0" indent="-457200">
              <a:lnSpc>
                <a:spcPct val="90000"/>
              </a:lnSpc>
              <a:spcAft>
                <a:spcPts val="0"/>
              </a:spcAft>
              <a:buSzPct val="100000"/>
              <a:defRPr/>
            </a:pPr>
            <a:r>
              <a:rPr lang="en-US" sz="3800" dirty="0">
                <a:solidFill>
                  <a:schemeClr val="bg1"/>
                </a:solidFill>
                <a:latin typeface="Garamond" panose="02020404030301010803" pitchFamily="18" charset="0"/>
              </a:rPr>
              <a:t>►</a:t>
            </a:r>
            <a:r>
              <a:rPr lang="en-US" sz="4000" dirty="0">
                <a:solidFill>
                  <a:schemeClr val="bg1"/>
                </a:solidFill>
                <a:latin typeface="Garamond" panose="02020404030301010803" pitchFamily="18" charset="0"/>
              </a:rPr>
              <a:t> 	Refusal to aggrandize oneself</a:t>
            </a:r>
          </a:p>
          <a:p>
            <a:pPr marL="457200" lvl="0" indent="-457200">
              <a:lnSpc>
                <a:spcPct val="90000"/>
              </a:lnSpc>
              <a:spcAft>
                <a:spcPts val="0"/>
              </a:spcAft>
              <a:buSzPct val="100000"/>
              <a:defRPr/>
            </a:pPr>
            <a:r>
              <a:rPr lang="en-US" sz="4000" dirty="0">
                <a:solidFill>
                  <a:schemeClr val="bg1"/>
                </a:solidFill>
                <a:latin typeface="Garamond" panose="02020404030301010803" pitchFamily="18" charset="0"/>
              </a:rPr>
              <a:t>►</a:t>
            </a:r>
            <a:r>
              <a:rPr lang="en-US" sz="4400" dirty="0">
                <a:solidFill>
                  <a:schemeClr val="bg1"/>
                </a:solidFill>
                <a:latin typeface="Garamond" panose="02020404030301010803" pitchFamily="18" charset="0"/>
              </a:rPr>
              <a:t> 	</a:t>
            </a:r>
            <a:r>
              <a:rPr lang="en-US" sz="4000" dirty="0">
                <a:solidFill>
                  <a:schemeClr val="bg1"/>
                </a:solidFill>
                <a:latin typeface="Garamond" panose="02020404030301010803" pitchFamily="18" charset="0"/>
              </a:rPr>
              <a:t>Accountable to God’s authority</a:t>
            </a:r>
          </a:p>
          <a:p>
            <a:pPr marL="457200" lvl="0" indent="-457200">
              <a:lnSpc>
                <a:spcPct val="90000"/>
              </a:lnSpc>
              <a:spcAft>
                <a:spcPts val="0"/>
              </a:spcAft>
              <a:buSzPct val="100000"/>
              <a:defRPr/>
            </a:pPr>
            <a:r>
              <a:rPr lang="en-US" sz="4000" dirty="0">
                <a:solidFill>
                  <a:schemeClr val="bg1"/>
                </a:solidFill>
                <a:latin typeface="Garamond" panose="02020404030301010803" pitchFamily="18" charset="0"/>
              </a:rPr>
              <a:t>►	“Daily” reading stresses the need for regular self-correction before God and dependence on his leadership. </a:t>
            </a:r>
            <a:endParaRPr lang="en-US" sz="38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402219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614</Words>
  <Application>Microsoft Office PowerPoint</Application>
  <PresentationFormat>Widescreen</PresentationFormat>
  <Paragraphs>160</Paragraphs>
  <Slides>27</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ＭＳ Ｐゴシック</vt:lpstr>
      <vt:lpstr>Arial</vt:lpstr>
      <vt:lpstr>Calibri</vt:lpstr>
      <vt:lpstr>Garamond</vt:lpstr>
      <vt:lpstr>Symbol</vt:lpstr>
      <vt:lpstr>Times New Roman</vt:lpstr>
      <vt:lpstr>Times New Roman (Body CS)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2023-09-21T19:04:48Z</dcterms:created>
  <dcterms:modified xsi:type="dcterms:W3CDTF">2023-09-21T19:05:00Z</dcterms:modified>
</cp:coreProperties>
</file>