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4"/>
  </p:notesMasterIdLst>
  <p:sldIdLst>
    <p:sldId id="6226" r:id="rId2"/>
    <p:sldId id="6588" r:id="rId3"/>
    <p:sldId id="6589" r:id="rId4"/>
    <p:sldId id="6590" r:id="rId5"/>
    <p:sldId id="6592" r:id="rId6"/>
    <p:sldId id="6593" r:id="rId7"/>
    <p:sldId id="6594" r:id="rId8"/>
    <p:sldId id="6595" r:id="rId9"/>
    <p:sldId id="6596" r:id="rId10"/>
    <p:sldId id="6598" r:id="rId11"/>
    <p:sldId id="6599" r:id="rId12"/>
    <p:sldId id="6600" r:id="rId13"/>
    <p:sldId id="6602" r:id="rId14"/>
    <p:sldId id="6618" r:id="rId15"/>
    <p:sldId id="6601" r:id="rId16"/>
    <p:sldId id="6603" r:id="rId17"/>
    <p:sldId id="6604" r:id="rId18"/>
    <p:sldId id="6605" r:id="rId19"/>
    <p:sldId id="6606" r:id="rId20"/>
    <p:sldId id="6607" r:id="rId21"/>
    <p:sldId id="6609" r:id="rId22"/>
    <p:sldId id="6610" r:id="rId23"/>
    <p:sldId id="6611" r:id="rId24"/>
    <p:sldId id="6612" r:id="rId25"/>
    <p:sldId id="6613" r:id="rId26"/>
    <p:sldId id="6614" r:id="rId27"/>
    <p:sldId id="6615" r:id="rId28"/>
    <p:sldId id="6616" r:id="rId29"/>
    <p:sldId id="6617" r:id="rId30"/>
    <p:sldId id="6619" r:id="rId31"/>
    <p:sldId id="6586" r:id="rId32"/>
    <p:sldId id="660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6C2008"/>
    <a:srgbClr val="004C22"/>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5B61FD-86D2-49E8-940A-6A526E07D790}" v="12" dt="2025-01-10T16:38:32.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924" autoAdjust="0"/>
    <p:restoredTop sz="89165" autoAdjust="0"/>
  </p:normalViewPr>
  <p:slideViewPr>
    <p:cSldViewPr snapToGrid="0">
      <p:cViewPr varScale="1">
        <p:scale>
          <a:sx n="58" d="100"/>
          <a:sy n="58" d="100"/>
        </p:scale>
        <p:origin x="72" y="248"/>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1/11/2025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51F8D-302F-7B38-302B-0DFB1BDFEEE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1E5C27F-339C-A747-B393-E140EAFFC8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3573379-3A1A-50EC-4E24-05C0A64420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257F935-134B-9016-BFA3-12D41C871F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6606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3DB0C4-0E50-F360-2C54-4426D2A50DB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3B826A9-4228-BF17-54A2-F6905CCFBE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9F7CD38-3B2C-461E-69C6-81F48F7CD8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FB60A1D-5A49-8E2B-18BE-A9E49B95F8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35629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C80AA-4C91-9B70-8C98-E33FEBB8F5A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A9766BF-15B3-240B-9052-C6CBC84647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BB6BD5A-66B3-206F-118B-04F8FC27D8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4099D21-A73D-2CF5-6691-ACA946885A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9826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860E4-D33C-B230-0D25-5F0F8288FE3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FC501CA-2C5F-8E99-156A-AC04D55517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C130798-BF5E-082D-EC7B-78D2B46BD6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C3E65E6-2F5A-2B1C-E4C0-DC573089BC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36945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860E4-D33C-B230-0D25-5F0F8288FE3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FC501CA-2C5F-8E99-156A-AC04D55517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C130798-BF5E-082D-EC7B-78D2B46BD6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C3E65E6-2F5A-2B1C-E4C0-DC573089BC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59391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F24CF-C255-CB3E-D626-FD456F4E87A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A99B564-CD59-4F68-12B4-D6076FFBF1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422EA3C-6E89-279F-C8B7-6314C82428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4E6BB25-520E-983D-2A69-04ED7918E2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06003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B7DFA-498E-78BA-D03C-B84B403A1CC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3C15DBE-4295-DB3D-5889-B055F23C19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D4A70E3-2599-A324-CB69-67AF977811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63EAC3C-FD0A-DBE6-18CF-9CE2A87473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49156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BBD7B1-FBAF-0681-61C9-0B894A6F37B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6859B64-3A03-0DFD-7669-B6FADE0E3A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EAD7508-5844-7BA0-E9E8-149A5E3249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E6941A8-A207-303B-B8B9-AD13D17BD2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952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B75C6-18A4-D4D7-CDAC-10DE3D3C137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75F3A69-1F38-9315-248E-F1BF45604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DA54477-D2D6-B2D0-BA15-6464EBAECC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0469156-7162-ADA1-8C24-09FF2456A7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55163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185D3-0430-BB03-650B-46050B2A892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8140AAD-40AF-FA5B-04C5-8AB5144D16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5A97598-C2D0-F0B3-669D-72F1923FB5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AE2836B-C6C3-41FB-3672-C60F83FAF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826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B7501-0F48-26E6-EC8F-AD83A093C61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E3080C3-08F1-4BAF-0816-D5687EE55E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31003BD-04F1-07EC-244D-C59D35EB7A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1B49CF0-5811-091E-7DFF-8D537CB602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5818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176FEB-B30D-3D07-3A84-E306CD0E193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31A00DB-D056-167E-8E10-626968270F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C0B6278-349B-61D8-3A95-27B5A88947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BBEC9B1-7B06-F429-9747-006786181D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7027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DA330-5DFD-75D0-0FF4-582202B46EC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8FA8AB7-E717-20DA-4C3B-63A9C93565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C67C427-98F8-1EB6-37F7-A31BC8E145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0A50A0B-F853-2219-6E0E-A2D989A662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08913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33676-AEDF-2475-3154-DB440B9013C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3496577-056F-B2AE-8303-C35A459753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C5B6E00-8B9E-6FFC-4B6C-23AB5F5683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721061C-856A-CAA2-E188-1C10858CDE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6527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F1CD1-3E7F-7A55-F522-D0DD610CCEB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32F3B4B-171A-3845-0CB2-2FFACBFC87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384493A-352B-DC5C-BAF7-990B7A5FE4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91EF69F-6B96-12FD-C9D8-DCF9343290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260317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D4406-F2AA-4A20-5262-A13F34EC821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ECDA794-0437-11D7-4C2E-AB8EF66F88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9C5A82A-011B-1267-9A31-A78F46A59B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5FB020B-5B16-ED20-CEE3-7F84D99858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9884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A6E16-34F2-C390-744F-15001A0CFEB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D7A7A44-4B26-EF80-DFFF-241AC1F3AA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840134E-BB05-CACE-4B93-90F0B557DF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D1ADEAA-327B-DA18-6A67-D53EF322E6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70430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F25FD-A278-7E21-F523-7102322435D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F8010CD-D0DE-5CCD-99E9-54CCA3A7CD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0B4BB38-EA96-3ED4-73A6-24E9E32516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D316457-0B0A-E86C-14F8-B25AC243EF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684738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E14EE-60CD-E68D-FD96-5997F1EBCE6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813F03E-8749-4B98-8AF6-C983E2BABF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FE5F5AD-BEB3-7C72-2FBD-46E4CF080B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B99E325-7FA8-B56C-FF51-452FC3A097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9735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D6493-90EA-22E6-15B1-12E89724CFB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6420800-AA8C-9B35-F47C-1E87108A1C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99E5D76-BBB3-416A-18C8-059A7832FE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7FC07E6-39FE-82D2-1D31-22F1750FCA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910230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E2137-C3F9-3E4D-BFAC-F983C892A44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D7ABD42-FE1A-B11C-0991-40D67A058C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16EB29A-AF01-0076-7F33-182DD5466E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23E278C-6695-0F76-A591-18F466F56C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09248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DB32A-75DE-5982-C2D1-38F8C27DDB1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37A0173-FE6C-7376-CE94-2D5B1CD8C7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89E9447-DCF5-367C-2E8B-DFFB8CA1FB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DE27684-7F8D-F490-6F7B-03CE45177B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390574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E2137-C3F9-3E4D-BFAC-F983C892A44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D7ABD42-FE1A-B11C-0991-40D67A058C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16EB29A-AF01-0076-7F33-182DD5466E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23E278C-6695-0F76-A591-18F466F56C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034770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6C00C-A3C4-9DEA-7952-AD94E6BD96F0}"/>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9535937-E89C-DEDC-54AD-713F39A5C0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BA5E7D27-69D2-3BE5-A50B-1B60934276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51C95923-0FC1-6ED9-7961-1A367639BF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19569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4D0D6-77BA-B6CD-4BCE-BE6A5D799FC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900BEBC-1213-6FEA-CC42-1009C3D1E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03C4EA8-04F8-D416-B5AB-79355C3497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0FD7134-6CD5-70DB-4F50-5332C5AF7B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41481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335E5-C387-C4A4-FD58-D37A9CADF49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048BC01-8874-B481-35FE-2EEF282638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7E53B0E-C419-E020-2ECD-7C04D5966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31EE74A-D104-3993-D579-4406C8565F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52640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08214-C1D1-7DEA-1B0B-81FD73D01C8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36DB044-7C05-4D71-7771-87E8A878BD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146E002-B5CA-3A2B-8EEE-80DB920A71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8CF57FA-7BD1-268E-A42A-B5FFB2FEF3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714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0514CA-9664-C70B-362D-6A02200079F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F27A32B-A33A-638A-7DE0-4BC70A26DB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D924AC2B-38F7-3A53-7165-A643965EE3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BC818A8-0784-64A8-829F-0B4192800F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36021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4407C-5858-4ED0-3FEE-56680B105A7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0563BB8-3720-F71A-6D8F-A6D63B8739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4B733F0-C2D5-7623-F84A-E31386517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80582CB-6E81-6B6B-B156-F126C74DD4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66787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632A8-5006-46FB-E5F6-38C4E1C2526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712B17B-E8E4-8F8B-5043-B061F7FB7B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BF45563-53B9-13AA-EF26-82E49B9112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8DB259C-F658-8858-6EBA-E5DCBE7215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5348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1/11/2025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1/11/2025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1/11/2025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1/11/2025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1/11/2025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1/11/2025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1/11/2025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1/11/2025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1/11/2025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1/11/2025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1/11/2025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1/11/2025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10-11</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Israel Takes </a:t>
            </a:r>
            <a:r>
              <a:rPr lang="en-US" altLang="en-US" sz="8000">
                <a:solidFill>
                  <a:prstClr val="white"/>
                </a:solidFill>
                <a:latin typeface="Haettenschweiler" panose="020B0706040902060204" pitchFamily="34" charset="0"/>
                <a:cs typeface="AngsanaUPC" panose="020B0502040204020203" pitchFamily="18" charset="-34"/>
              </a:rPr>
              <a:t>Center Stage</a:t>
            </a:r>
            <a:endParaRPr lang="en-US" altLang="en-US" sz="8000" dirty="0">
              <a:solidFill>
                <a:prstClr val="white"/>
              </a:solidFill>
              <a:latin typeface="Haettenschweiler" panose="020B0706040902060204" pitchFamily="34" charset="0"/>
              <a:cs typeface="AngsanaUPC" panose="020B0502040204020203" pitchFamily="18" charset="-34"/>
            </a:endParaRP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84860784-FB88-9F34-B119-DB617AA3A31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CEBB332-24CD-8F3A-8C97-AAE1A70E1F6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11C23E94-0687-5F9C-DF7A-C57B1F6DB899}"/>
              </a:ext>
            </a:extLst>
          </p:cNvPr>
          <p:cNvSpPr>
            <a:spLocks noGrp="1"/>
          </p:cNvSpPr>
          <p:nvPr>
            <p:ph idx="1"/>
          </p:nvPr>
        </p:nvSpPr>
        <p:spPr>
          <a:xfrm>
            <a:off x="609600" y="1600201"/>
            <a:ext cx="10972800" cy="4525963"/>
          </a:xfrm>
        </p:spPr>
        <p:txBody>
          <a:bodyPr/>
          <a:lstStyle/>
          <a:p>
            <a:r>
              <a:rPr lang="en-US" dirty="0"/>
              <a:t>Predicting a literal Third Temple?</a:t>
            </a:r>
          </a:p>
          <a:p>
            <a:pPr lvl="1"/>
            <a:r>
              <a:rPr lang="en-US" dirty="0"/>
              <a:t>Scriptural backing</a:t>
            </a:r>
          </a:p>
          <a:p>
            <a:pPr lvl="1"/>
            <a:r>
              <a:rPr lang="en-US" dirty="0"/>
              <a:t>Ezekiel 40-48</a:t>
            </a:r>
          </a:p>
        </p:txBody>
      </p:sp>
      <p:sp>
        <p:nvSpPr>
          <p:cNvPr id="2" name="Multiplication Sign 1">
            <a:extLst>
              <a:ext uri="{FF2B5EF4-FFF2-40B4-BE49-F238E27FC236}">
                <a16:creationId xmlns:a16="http://schemas.microsoft.com/office/drawing/2014/main" id="{F2255F51-DD78-F1F0-8F97-4373861DD4FE}"/>
              </a:ext>
            </a:extLst>
          </p:cNvPr>
          <p:cNvSpPr/>
          <p:nvPr/>
        </p:nvSpPr>
        <p:spPr>
          <a:xfrm>
            <a:off x="7898130" y="6343650"/>
            <a:ext cx="3406140" cy="4766310"/>
          </a:xfrm>
          <a:prstGeom prst="mathMultiply">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5799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B6F5EECA-D8A8-994F-B320-EEB90E607D4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532DC02-C9DE-8A4C-F617-B15C634ED1F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D7023B27-0C4B-E33C-0107-92CF34C9BE25}"/>
              </a:ext>
            </a:extLst>
          </p:cNvPr>
          <p:cNvSpPr>
            <a:spLocks noGrp="1"/>
          </p:cNvSpPr>
          <p:nvPr>
            <p:ph idx="1"/>
          </p:nvPr>
        </p:nvSpPr>
        <p:spPr>
          <a:xfrm>
            <a:off x="609600" y="1600201"/>
            <a:ext cx="10972800" cy="4525963"/>
          </a:xfrm>
        </p:spPr>
        <p:txBody>
          <a:bodyPr/>
          <a:lstStyle/>
          <a:p>
            <a:r>
              <a:rPr lang="en-US" dirty="0"/>
              <a:t>Predicting a literal Third Temple?</a:t>
            </a:r>
          </a:p>
          <a:p>
            <a:pPr lvl="1"/>
            <a:r>
              <a:rPr lang="en-US" dirty="0"/>
              <a:t>Scriptural backing</a:t>
            </a:r>
          </a:p>
          <a:p>
            <a:pPr lvl="1"/>
            <a:r>
              <a:rPr lang="en-US" dirty="0"/>
              <a:t>Ezekiel 40-48</a:t>
            </a:r>
          </a:p>
          <a:p>
            <a:pPr lvl="2"/>
            <a:r>
              <a:rPr lang="en-US" dirty="0"/>
              <a:t>43:11 – </a:t>
            </a:r>
            <a:r>
              <a:rPr lang="en-US" baseline="30000" dirty="0"/>
              <a:t>11</a:t>
            </a:r>
            <a:r>
              <a:rPr lang="en-US" dirty="0"/>
              <a:t>Write these down before them </a:t>
            </a:r>
            <a:r>
              <a:rPr lang="en-US" b="1" u="sng" dirty="0"/>
              <a:t>so that they may be faithful to its design and follow all its regulations</a:t>
            </a:r>
            <a:r>
              <a:rPr lang="en-US" dirty="0"/>
              <a:t>.</a:t>
            </a:r>
          </a:p>
        </p:txBody>
      </p:sp>
    </p:spTree>
    <p:extLst>
      <p:ext uri="{BB962C8B-B14F-4D97-AF65-F5344CB8AC3E}">
        <p14:creationId xmlns:p14="http://schemas.microsoft.com/office/powerpoint/2010/main" val="27147195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2500AEDB-E9C4-6280-D855-0BF14CB7C8F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48C7A35-BDA3-DF2D-5BC7-8E64DFE66A5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FA6A9860-3F15-DB12-5013-EBE238A5F546}"/>
              </a:ext>
            </a:extLst>
          </p:cNvPr>
          <p:cNvSpPr>
            <a:spLocks noGrp="1"/>
          </p:cNvSpPr>
          <p:nvPr>
            <p:ph idx="1"/>
          </p:nvPr>
        </p:nvSpPr>
        <p:spPr>
          <a:xfrm>
            <a:off x="609600" y="1600201"/>
            <a:ext cx="10972800" cy="4525963"/>
          </a:xfrm>
        </p:spPr>
        <p:txBody>
          <a:bodyPr/>
          <a:lstStyle/>
          <a:p>
            <a:r>
              <a:rPr lang="en-US" dirty="0"/>
              <a:t>Predicting a literal Third Temple?</a:t>
            </a:r>
          </a:p>
          <a:p>
            <a:pPr lvl="1"/>
            <a:r>
              <a:rPr lang="en-US" dirty="0"/>
              <a:t>Scriptural backing</a:t>
            </a:r>
          </a:p>
          <a:p>
            <a:pPr lvl="1"/>
            <a:r>
              <a:rPr lang="en-US" dirty="0"/>
              <a:t>Ezekiel 40-48</a:t>
            </a:r>
          </a:p>
          <a:p>
            <a:pPr lvl="1"/>
            <a:r>
              <a:rPr lang="en-US" dirty="0"/>
              <a:t>Matthew 24:15-16 (cf. Daniel 9:24-27)</a:t>
            </a:r>
          </a:p>
          <a:p>
            <a:pPr lvl="1"/>
            <a:r>
              <a:rPr lang="en-US" dirty="0"/>
              <a:t>2 Thessalonians 2:4</a:t>
            </a:r>
          </a:p>
        </p:txBody>
      </p:sp>
      <p:sp>
        <p:nvSpPr>
          <p:cNvPr id="3" name="TextBox 2">
            <a:extLst>
              <a:ext uri="{FF2B5EF4-FFF2-40B4-BE49-F238E27FC236}">
                <a16:creationId xmlns:a16="http://schemas.microsoft.com/office/drawing/2014/main" id="{C58AAF89-A72A-A03B-1E82-65128D656C88}"/>
              </a:ext>
            </a:extLst>
          </p:cNvPr>
          <p:cNvSpPr txBox="1"/>
          <p:nvPr/>
        </p:nvSpPr>
        <p:spPr>
          <a:xfrm>
            <a:off x="609600" y="412426"/>
            <a:ext cx="10426767"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Matthew 24:15-16 – </a:t>
            </a:r>
            <a:r>
              <a:rPr lang="en-US" sz="3800" baseline="30000" dirty="0">
                <a:latin typeface="Aptos" panose="020B0004020202020204" pitchFamily="34" charset="0"/>
              </a:rPr>
              <a:t>15</a:t>
            </a:r>
            <a:r>
              <a:rPr lang="en-US" sz="3800" dirty="0">
                <a:latin typeface="Aptos" panose="020B0004020202020204" pitchFamily="34" charset="0"/>
              </a:rPr>
              <a:t>So when you see standing in the holy place ‘the abomination that causes desolation,’ spoken of through the prophet Daniel – let the reader understand – </a:t>
            </a:r>
            <a:r>
              <a:rPr lang="en-US" sz="3800" baseline="30000" dirty="0">
                <a:latin typeface="Aptos" panose="020B0004020202020204" pitchFamily="34" charset="0"/>
              </a:rPr>
              <a:t>16</a:t>
            </a:r>
            <a:r>
              <a:rPr lang="en-US" sz="3800" dirty="0">
                <a:latin typeface="Aptos" panose="020B0004020202020204" pitchFamily="34" charset="0"/>
              </a:rPr>
              <a:t>then let those who are in Judea flee to the mountains. </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5014084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wipe(left)">
                                      <p:cBhvr>
                                        <p:cTn id="15" dur="500"/>
                                        <p:tgtEl>
                                          <p:spTgt spid="7">
                                            <p:txEl>
                                              <p:pRg st="4" end="4"/>
                                            </p:txEl>
                                          </p:spTgt>
                                        </p:tgtEl>
                                      </p:cBhvr>
                                    </p:animEffect>
                                  </p:childTnLst>
                                </p:cTn>
                              </p:par>
                              <p:par>
                                <p:cTn id="16" presetID="1" presetClass="exit" presetSubtype="0" fill="hold" grpId="1"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0F043671-CBD1-9581-0EB5-CF1651C1F14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C794E22-CD1B-1504-0AF7-E9228AFF6CD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CA0E8D6F-0992-317D-0079-47C07507D0AB}"/>
              </a:ext>
            </a:extLst>
          </p:cNvPr>
          <p:cNvSpPr>
            <a:spLocks noGrp="1"/>
          </p:cNvSpPr>
          <p:nvPr>
            <p:ph idx="1"/>
          </p:nvPr>
        </p:nvSpPr>
        <p:spPr>
          <a:xfrm>
            <a:off x="609600" y="1600201"/>
            <a:ext cx="10972800" cy="4525963"/>
          </a:xfrm>
        </p:spPr>
        <p:txBody>
          <a:bodyPr/>
          <a:lstStyle/>
          <a:p>
            <a:r>
              <a:rPr lang="en-US" dirty="0"/>
              <a:t>Predicting a literal Third Temple?</a:t>
            </a:r>
          </a:p>
          <a:p>
            <a:pPr lvl="1"/>
            <a:r>
              <a:rPr lang="en-US" dirty="0"/>
              <a:t>Scriptural backing </a:t>
            </a:r>
            <a:r>
              <a:rPr lang="en-US" sz="3200" dirty="0"/>
              <a:t>(Ezek. 40-48; Mt. 24:15-16; Dan. 9:24-27; 2 Thess. 2:4)</a:t>
            </a:r>
          </a:p>
          <a:p>
            <a:r>
              <a:rPr lang="en-US" dirty="0"/>
              <a:t>Is this plausible?</a:t>
            </a:r>
          </a:p>
          <a:p>
            <a:pPr lvl="1"/>
            <a:r>
              <a:rPr lang="en-US" dirty="0"/>
              <a:t>The Temple Institute is preparing for it!</a:t>
            </a:r>
          </a:p>
          <a:p>
            <a:pPr lvl="2"/>
            <a:endParaRPr lang="en-US" dirty="0"/>
          </a:p>
          <a:p>
            <a:pPr lvl="2"/>
            <a:endParaRPr lang="en-US" dirty="0"/>
          </a:p>
        </p:txBody>
      </p:sp>
    </p:spTree>
    <p:extLst>
      <p:ext uri="{BB962C8B-B14F-4D97-AF65-F5344CB8AC3E}">
        <p14:creationId xmlns:p14="http://schemas.microsoft.com/office/powerpoint/2010/main" val="13615113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left)">
                                      <p:cBhvr>
                                        <p:cTn id="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0F043671-CBD1-9581-0EB5-CF1651C1F14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C794E22-CD1B-1504-0AF7-E9228AFF6CD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CA0E8D6F-0992-317D-0079-47C07507D0AB}"/>
              </a:ext>
            </a:extLst>
          </p:cNvPr>
          <p:cNvSpPr>
            <a:spLocks noGrp="1"/>
          </p:cNvSpPr>
          <p:nvPr>
            <p:ph idx="1"/>
          </p:nvPr>
        </p:nvSpPr>
        <p:spPr>
          <a:xfrm>
            <a:off x="609600" y="1600201"/>
            <a:ext cx="10972800" cy="4525963"/>
          </a:xfrm>
        </p:spPr>
        <p:txBody>
          <a:bodyPr/>
          <a:lstStyle/>
          <a:p>
            <a:r>
              <a:rPr lang="en-US" dirty="0"/>
              <a:t>Predicting a literal Third Temple?</a:t>
            </a:r>
          </a:p>
          <a:p>
            <a:pPr lvl="1"/>
            <a:r>
              <a:rPr lang="en-US" dirty="0"/>
              <a:t>Scriptural backing </a:t>
            </a:r>
            <a:r>
              <a:rPr lang="en-US" sz="3200" dirty="0"/>
              <a:t>(Ezek. 40-48; Mt. 24:15-16; Dan. 9:24-27; 2 Thess. 2:4)</a:t>
            </a:r>
          </a:p>
          <a:p>
            <a:r>
              <a:rPr lang="en-US" dirty="0"/>
              <a:t>Is this plausible?</a:t>
            </a:r>
          </a:p>
          <a:p>
            <a:pPr lvl="1"/>
            <a:r>
              <a:rPr lang="en-US" dirty="0"/>
              <a:t>The Temple Institute is preparing for it!</a:t>
            </a:r>
          </a:p>
          <a:p>
            <a:pPr lvl="2"/>
            <a:endParaRPr lang="en-US" dirty="0"/>
          </a:p>
          <a:p>
            <a:pPr lvl="2"/>
            <a:endParaRPr lang="en-US" dirty="0"/>
          </a:p>
        </p:txBody>
      </p:sp>
      <p:sp>
        <p:nvSpPr>
          <p:cNvPr id="2" name="TextBox 1">
            <a:extLst>
              <a:ext uri="{FF2B5EF4-FFF2-40B4-BE49-F238E27FC236}">
                <a16:creationId xmlns:a16="http://schemas.microsoft.com/office/drawing/2014/main" id="{998E919C-9221-5090-F0A2-B8417DCF65FD}"/>
              </a:ext>
            </a:extLst>
          </p:cNvPr>
          <p:cNvSpPr txBox="1"/>
          <p:nvPr/>
        </p:nvSpPr>
        <p:spPr>
          <a:xfrm>
            <a:off x="737298" y="1447151"/>
            <a:ext cx="8597660" cy="3631763"/>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buFont typeface="Arial" panose="020B0604020202020204" pitchFamily="34" charset="0"/>
              <a:buChar char="•"/>
            </a:pPr>
            <a:r>
              <a:rPr lang="en-US" sz="3800" dirty="0">
                <a:latin typeface="Aptos" panose="020B0004020202020204" pitchFamily="34" charset="0"/>
              </a:rPr>
              <a:t>Levitical priests are trained</a:t>
            </a:r>
          </a:p>
          <a:p>
            <a:pPr marL="571500" indent="-571500">
              <a:buFont typeface="Arial" panose="020B0604020202020204" pitchFamily="34" charset="0"/>
              <a:buChar char="•"/>
            </a:pPr>
            <a:r>
              <a:rPr lang="en-US" sz="3800" dirty="0">
                <a:latin typeface="Aptos" panose="020B0004020202020204" pitchFamily="34" charset="0"/>
              </a:rPr>
              <a:t>Temple vessels and clothing are ready</a:t>
            </a:r>
          </a:p>
          <a:p>
            <a:pPr marL="571500" indent="-571500">
              <a:buFont typeface="Arial" panose="020B0604020202020204" pitchFamily="34" charset="0"/>
              <a:buChar char="•"/>
            </a:pPr>
            <a:r>
              <a:rPr lang="en-US" sz="3800" dirty="0">
                <a:latin typeface="Aptos" panose="020B0004020202020204" pitchFamily="34" charset="0"/>
              </a:rPr>
              <a:t>Red heifers are in Israel </a:t>
            </a:r>
            <a:r>
              <a:rPr lang="en-US" sz="3200" dirty="0">
                <a:latin typeface="Aptos" panose="020B0004020202020204" pitchFamily="34" charset="0"/>
              </a:rPr>
              <a:t>(Num. 19)</a:t>
            </a:r>
          </a:p>
          <a:p>
            <a:pPr marL="571500" indent="-571500">
              <a:buFont typeface="Arial" panose="020B0604020202020204" pitchFamily="34" charset="0"/>
              <a:buChar char="•"/>
            </a:pPr>
            <a:r>
              <a:rPr lang="en-US" sz="3800" dirty="0">
                <a:latin typeface="Aptos" panose="020B0004020202020204" pitchFamily="34" charset="0"/>
              </a:rPr>
              <a:t>A new Sanhedrin gathered in 2005 </a:t>
            </a:r>
          </a:p>
          <a:p>
            <a:pPr marL="571500" indent="-571500">
              <a:buFont typeface="Arial" panose="020B0604020202020204" pitchFamily="34" charset="0"/>
              <a:buChar char="•"/>
            </a:pPr>
            <a:r>
              <a:rPr lang="en-US" sz="3800" dirty="0">
                <a:latin typeface="Aptos" panose="020B0004020202020204" pitchFamily="34" charset="0"/>
              </a:rPr>
              <a:t>Apparent political support</a:t>
            </a:r>
          </a:p>
        </p:txBody>
      </p:sp>
    </p:spTree>
    <p:extLst>
      <p:ext uri="{BB962C8B-B14F-4D97-AF65-F5344CB8AC3E}">
        <p14:creationId xmlns:p14="http://schemas.microsoft.com/office/powerpoint/2010/main" val="12462863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left)">
                                      <p:cBhvr>
                                        <p:cTn id="7" dur="500"/>
                                        <p:tgtEl>
                                          <p:spTgt spid="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left)">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wipe(left)">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wipe(left)">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C8D4C-2247-1D55-2C27-51142018349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14EA3B2-2E53-6C07-2B7C-0FF85FF7A70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E6ED3E82-7B34-5C63-94FE-3BCDDE2DDCE9}"/>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I was given a reed like a measuring rod and was told, “Go and measure the temple of God and the altar, with its worshipers. </a:t>
            </a:r>
          </a:p>
          <a:p>
            <a:pPr marL="0" indent="0">
              <a:buNone/>
            </a:pPr>
            <a:r>
              <a:rPr lang="en-US" baseline="30000" dirty="0"/>
              <a:t>2</a:t>
            </a:r>
            <a:r>
              <a:rPr lang="en-US" dirty="0"/>
              <a:t>But exclude the outer court; do not measure it, because it has been given to the Gentiles. They will trample on the holy city for 42 months.</a:t>
            </a:r>
          </a:p>
        </p:txBody>
      </p:sp>
      <p:sp>
        <p:nvSpPr>
          <p:cNvPr id="2" name="TextBox 1">
            <a:extLst>
              <a:ext uri="{FF2B5EF4-FFF2-40B4-BE49-F238E27FC236}">
                <a16:creationId xmlns:a16="http://schemas.microsoft.com/office/drawing/2014/main" id="{EEDF9B05-F387-9292-2228-3FEB39CD7271}"/>
              </a:ext>
            </a:extLst>
          </p:cNvPr>
          <p:cNvSpPr txBox="1"/>
          <p:nvPr/>
        </p:nvSpPr>
        <p:spPr>
          <a:xfrm>
            <a:off x="2408131" y="486428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Someday, there will be a Third Temple in Jerusalem</a:t>
            </a:r>
          </a:p>
        </p:txBody>
      </p:sp>
    </p:spTree>
    <p:extLst>
      <p:ext uri="{BB962C8B-B14F-4D97-AF65-F5344CB8AC3E}">
        <p14:creationId xmlns:p14="http://schemas.microsoft.com/office/powerpoint/2010/main" val="323588490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85B1E-F5E3-6DF1-E8BA-A6BED881F0C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B4D6769-3933-855D-FF8E-2C57C52F07F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E30387E6-0DBF-DC90-104C-592D907DC87F}"/>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a:t>
            </a:r>
            <a:r>
              <a:rPr lang="en-US" dirty="0">
                <a:solidFill>
                  <a:schemeClr val="tx1">
                    <a:lumMod val="50000"/>
                  </a:schemeClr>
                </a:solidFill>
              </a:rPr>
              <a:t>I was given a reed like a measuring rod and was told, “Go and measure the temple of God and the altar, with its worshipers. </a:t>
            </a:r>
          </a:p>
          <a:p>
            <a:pPr marL="0" indent="0">
              <a:buNone/>
            </a:pPr>
            <a:r>
              <a:rPr lang="en-US" baseline="30000" dirty="0"/>
              <a:t>2</a:t>
            </a:r>
            <a:r>
              <a:rPr lang="en-US" dirty="0"/>
              <a:t>But exclude the outer court; do not measure it, because it has been given to the Gentiles. They will trample on the holy city for </a:t>
            </a:r>
            <a:r>
              <a:rPr lang="en-US" b="1" u="sng" dirty="0"/>
              <a:t>42 months</a:t>
            </a:r>
            <a:r>
              <a:rPr lang="en-US" dirty="0"/>
              <a:t>.</a:t>
            </a:r>
          </a:p>
        </p:txBody>
      </p:sp>
      <p:sp>
        <p:nvSpPr>
          <p:cNvPr id="3" name="TextBox 2">
            <a:extLst>
              <a:ext uri="{FF2B5EF4-FFF2-40B4-BE49-F238E27FC236}">
                <a16:creationId xmlns:a16="http://schemas.microsoft.com/office/drawing/2014/main" id="{C45A772A-7A4E-520D-8CA1-B71AC1A4CB7E}"/>
              </a:ext>
            </a:extLst>
          </p:cNvPr>
          <p:cNvSpPr txBox="1"/>
          <p:nvPr/>
        </p:nvSpPr>
        <p:spPr>
          <a:xfrm>
            <a:off x="4493100" y="4419479"/>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Half of the seven-year Tribulation (Dan. 9:24-27)</a:t>
            </a:r>
          </a:p>
        </p:txBody>
      </p:sp>
    </p:spTree>
    <p:extLst>
      <p:ext uri="{BB962C8B-B14F-4D97-AF65-F5344CB8AC3E}">
        <p14:creationId xmlns:p14="http://schemas.microsoft.com/office/powerpoint/2010/main" val="30762376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F894E-602A-2D3C-96DF-58E7CC34936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BF62EB6-2393-C6C3-6B98-1C1AA4D3D28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102E9500-B090-628D-9094-3CA7FE0C9237}"/>
              </a:ext>
            </a:extLst>
          </p:cNvPr>
          <p:cNvSpPr>
            <a:spLocks noGrp="1"/>
          </p:cNvSpPr>
          <p:nvPr>
            <p:ph idx="1"/>
          </p:nvPr>
        </p:nvSpPr>
        <p:spPr>
          <a:xfrm>
            <a:off x="609600" y="1600201"/>
            <a:ext cx="10972800" cy="4525963"/>
          </a:xfrm>
        </p:spPr>
        <p:txBody>
          <a:bodyPr/>
          <a:lstStyle/>
          <a:p>
            <a:pPr marL="0" indent="0">
              <a:buNone/>
            </a:pPr>
            <a:r>
              <a:rPr lang="en-US" baseline="30000" dirty="0"/>
              <a:t>3</a:t>
            </a:r>
            <a:r>
              <a:rPr lang="en-US" dirty="0"/>
              <a:t>And I will appoint my two witnesses, and they will prophesy for 1,260 days, clothed in sackcloth. </a:t>
            </a:r>
          </a:p>
          <a:p>
            <a:pPr marL="0" indent="0">
              <a:buNone/>
            </a:pPr>
            <a:r>
              <a:rPr lang="en-US" baseline="30000" dirty="0"/>
              <a:t>4</a:t>
            </a:r>
            <a:r>
              <a:rPr lang="en-US" dirty="0"/>
              <a:t>They are “the two olive trees” and the two lampstands, and “they stand before the Lord of the earth.”</a:t>
            </a:r>
          </a:p>
        </p:txBody>
      </p:sp>
      <p:sp>
        <p:nvSpPr>
          <p:cNvPr id="3" name="TextBox 2">
            <a:extLst>
              <a:ext uri="{FF2B5EF4-FFF2-40B4-BE49-F238E27FC236}">
                <a16:creationId xmlns:a16="http://schemas.microsoft.com/office/drawing/2014/main" id="{5872D22E-3FA3-B168-51DD-B461CD135A80}"/>
              </a:ext>
            </a:extLst>
          </p:cNvPr>
          <p:cNvSpPr txBox="1"/>
          <p:nvPr/>
        </p:nvSpPr>
        <p:spPr>
          <a:xfrm>
            <a:off x="799301" y="4462068"/>
            <a:ext cx="9986211"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Aptos" panose="020B0004020202020204" pitchFamily="34" charset="0"/>
              </a:rPr>
              <a:t>Symbolic?</a:t>
            </a:r>
          </a:p>
          <a:p>
            <a:pPr marL="742950" indent="-742950" algn="ctr">
              <a:buAutoNum type="arabicPeriod"/>
            </a:pPr>
            <a:r>
              <a:rPr lang="en-US" sz="3800" dirty="0">
                <a:latin typeface="Aptos" panose="020B0004020202020204" pitchFamily="34" charset="0"/>
              </a:rPr>
              <a:t>The Beast wages war on two people? (v7)  </a:t>
            </a:r>
          </a:p>
          <a:p>
            <a:pPr marL="742950" indent="-742950" algn="ctr">
              <a:buAutoNum type="arabicPeriod"/>
            </a:pPr>
            <a:r>
              <a:rPr lang="en-US" sz="3800" dirty="0">
                <a:latin typeface="Aptos" panose="020B0004020202020204" pitchFamily="34" charset="0"/>
              </a:rPr>
              <a:t>They’re called “lamps” and “olive trees”</a:t>
            </a:r>
          </a:p>
        </p:txBody>
      </p:sp>
      <p:sp>
        <p:nvSpPr>
          <p:cNvPr id="4" name="TextBox 3">
            <a:extLst>
              <a:ext uri="{FF2B5EF4-FFF2-40B4-BE49-F238E27FC236}">
                <a16:creationId xmlns:a16="http://schemas.microsoft.com/office/drawing/2014/main" id="{89AA7F8D-62F0-3CC2-A044-3BDA4DD409A4}"/>
              </a:ext>
            </a:extLst>
          </p:cNvPr>
          <p:cNvSpPr txBox="1"/>
          <p:nvPr/>
        </p:nvSpPr>
        <p:spPr>
          <a:xfrm>
            <a:off x="8002286" y="3563749"/>
            <a:ext cx="2073368"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Zech. 4</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38365864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22" presetClass="entr" presetSubtype="8" fill="hold"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left)">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left)">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left)">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799E9-FBE0-F0A8-DB46-27FFE9B8807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E338147-C166-B04E-387D-01B4C3E6FB4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1F2A821E-B866-0C92-D281-4BA15917980F}"/>
              </a:ext>
            </a:extLst>
          </p:cNvPr>
          <p:cNvSpPr>
            <a:spLocks noGrp="1"/>
          </p:cNvSpPr>
          <p:nvPr>
            <p:ph idx="1"/>
          </p:nvPr>
        </p:nvSpPr>
        <p:spPr>
          <a:xfrm>
            <a:off x="609600" y="1600201"/>
            <a:ext cx="10972800" cy="4525963"/>
          </a:xfrm>
        </p:spPr>
        <p:txBody>
          <a:bodyPr/>
          <a:lstStyle/>
          <a:p>
            <a:pPr marL="0" indent="0">
              <a:buNone/>
            </a:pPr>
            <a:r>
              <a:rPr lang="en-US" baseline="30000" dirty="0"/>
              <a:t>3</a:t>
            </a:r>
            <a:r>
              <a:rPr lang="en-US" dirty="0"/>
              <a:t>And I will appoint my two witnesses, and they will prophesy for 1,260 days, clothed in sackcloth. </a:t>
            </a:r>
          </a:p>
          <a:p>
            <a:pPr marL="0" indent="0">
              <a:buNone/>
            </a:pPr>
            <a:r>
              <a:rPr lang="en-US" baseline="30000" dirty="0"/>
              <a:t>4</a:t>
            </a:r>
            <a:r>
              <a:rPr lang="en-US" dirty="0"/>
              <a:t>They are “the two olive trees” and the two lampstands, and “they stand before the Lord of the earth.”</a:t>
            </a:r>
          </a:p>
        </p:txBody>
      </p:sp>
      <p:sp>
        <p:nvSpPr>
          <p:cNvPr id="3" name="TextBox 2">
            <a:extLst>
              <a:ext uri="{FF2B5EF4-FFF2-40B4-BE49-F238E27FC236}">
                <a16:creationId xmlns:a16="http://schemas.microsoft.com/office/drawing/2014/main" id="{CFCFEED1-482F-0D72-567F-2667601EFC1D}"/>
              </a:ext>
            </a:extLst>
          </p:cNvPr>
          <p:cNvSpPr txBox="1"/>
          <p:nvPr/>
        </p:nvSpPr>
        <p:spPr>
          <a:xfrm>
            <a:off x="501846" y="432057"/>
            <a:ext cx="7375738" cy="5755422"/>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Aptos" panose="020B0004020202020204" pitchFamily="34" charset="0"/>
              </a:rPr>
              <a:t>Literal?</a:t>
            </a:r>
          </a:p>
          <a:p>
            <a:pPr marL="742950" indent="-742950" algn="ctr">
              <a:buAutoNum type="arabicPeriod"/>
            </a:pPr>
            <a:r>
              <a:rPr lang="en-US" sz="3800" dirty="0">
                <a:latin typeface="Aptos" panose="020B0004020202020204" pitchFamily="34" charset="0"/>
              </a:rPr>
              <a:t>They appear human </a:t>
            </a:r>
            <a:r>
              <a:rPr lang="en-US" sz="3200" dirty="0">
                <a:latin typeface="Aptos" panose="020B0004020202020204" pitchFamily="34" charset="0"/>
              </a:rPr>
              <a:t>(vv3, 8-9, 11)</a:t>
            </a:r>
            <a:endParaRPr lang="en-US" sz="3800" dirty="0">
              <a:latin typeface="Aptos" panose="020B0004020202020204" pitchFamily="34" charset="0"/>
            </a:endParaRPr>
          </a:p>
          <a:p>
            <a:pPr marL="742950" indent="-742950" algn="ctr">
              <a:buAutoNum type="arabicPeriod"/>
            </a:pPr>
            <a:r>
              <a:rPr lang="en-US" sz="3800" dirty="0">
                <a:latin typeface="Aptos" panose="020B0004020202020204" pitchFamily="34" charset="0"/>
              </a:rPr>
              <a:t>Moses &amp; Elijah were taken bodily into heaven </a:t>
            </a:r>
            <a:r>
              <a:rPr lang="en-US" sz="3200" dirty="0">
                <a:latin typeface="Aptos" panose="020B0004020202020204" pitchFamily="34" charset="0"/>
              </a:rPr>
              <a:t>(Jude 9; 2 Ki. 2:11; Mt. 17:3)</a:t>
            </a:r>
            <a:endParaRPr lang="en-US" sz="3800" dirty="0">
              <a:latin typeface="Aptos" panose="020B0004020202020204" pitchFamily="34" charset="0"/>
            </a:endParaRPr>
          </a:p>
          <a:p>
            <a:pPr marL="742950" indent="-742950" algn="ctr">
              <a:buAutoNum type="arabicPeriod"/>
            </a:pPr>
            <a:r>
              <a:rPr lang="en-US" sz="3800" dirty="0">
                <a:latin typeface="Aptos" panose="020B0004020202020204" pitchFamily="34" charset="0"/>
              </a:rPr>
              <a:t>Elijah will return before the end of history </a:t>
            </a:r>
            <a:r>
              <a:rPr lang="en-US" sz="3200" dirty="0">
                <a:latin typeface="Aptos" panose="020B0004020202020204" pitchFamily="34" charset="0"/>
              </a:rPr>
              <a:t>(Mal. 4:5-6)</a:t>
            </a:r>
            <a:endParaRPr lang="en-US" sz="3800" dirty="0">
              <a:latin typeface="Aptos" panose="020B0004020202020204" pitchFamily="34" charset="0"/>
            </a:endParaRPr>
          </a:p>
          <a:p>
            <a:pPr marL="742950" indent="-742950" algn="ctr">
              <a:buAutoNum type="arabicPeriod"/>
            </a:pPr>
            <a:r>
              <a:rPr lang="en-US" sz="3800" dirty="0">
                <a:latin typeface="Aptos" panose="020B0004020202020204" pitchFamily="34" charset="0"/>
              </a:rPr>
              <a:t>Their miracles are like Moses and Elijah’s </a:t>
            </a:r>
            <a:r>
              <a:rPr lang="en-US" sz="3200" dirty="0">
                <a:latin typeface="Aptos" panose="020B0004020202020204" pitchFamily="34" charset="0"/>
              </a:rPr>
              <a:t>(e.g. 1 Ki. 17:1; Ex. 7:17)</a:t>
            </a:r>
            <a:endParaRPr lang="en-US" sz="3800" dirty="0">
              <a:latin typeface="Aptos" panose="020B0004020202020204" pitchFamily="34" charset="0"/>
            </a:endParaRPr>
          </a:p>
        </p:txBody>
      </p:sp>
      <p:sp>
        <p:nvSpPr>
          <p:cNvPr id="4" name="TextBox 3">
            <a:extLst>
              <a:ext uri="{FF2B5EF4-FFF2-40B4-BE49-F238E27FC236}">
                <a16:creationId xmlns:a16="http://schemas.microsoft.com/office/drawing/2014/main" id="{4FC285B5-27A9-AB1F-E912-789D06174829}"/>
              </a:ext>
            </a:extLst>
          </p:cNvPr>
          <p:cNvSpPr txBox="1"/>
          <p:nvPr/>
        </p:nvSpPr>
        <p:spPr>
          <a:xfrm>
            <a:off x="8002286" y="3563749"/>
            <a:ext cx="2073368"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Zech. 4</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166981386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0B0F3-0178-DFFE-4655-C1E517DE805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7D6C5E2-8D23-51EF-93C9-928395D0806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302751B8-543C-84F3-08D2-B33583315A55}"/>
              </a:ext>
            </a:extLst>
          </p:cNvPr>
          <p:cNvSpPr>
            <a:spLocks noGrp="1"/>
          </p:cNvSpPr>
          <p:nvPr>
            <p:ph idx="1"/>
          </p:nvPr>
        </p:nvSpPr>
        <p:spPr>
          <a:xfrm>
            <a:off x="609600" y="1600201"/>
            <a:ext cx="10972800" cy="4525963"/>
          </a:xfrm>
        </p:spPr>
        <p:txBody>
          <a:bodyPr/>
          <a:lstStyle/>
          <a:p>
            <a:pPr marL="0" indent="0">
              <a:buNone/>
            </a:pPr>
            <a:r>
              <a:rPr lang="en-US" baseline="30000" dirty="0"/>
              <a:t>5</a:t>
            </a:r>
            <a:r>
              <a:rPr lang="en-US" dirty="0"/>
              <a:t>If anyone tries to harm them, fire comes from their mouths and devours their enemies. This is how anyone who wants to harm them must die. </a:t>
            </a:r>
          </a:p>
          <a:p>
            <a:pPr marL="0" indent="0">
              <a:buNone/>
            </a:pPr>
            <a:r>
              <a:rPr lang="en-US" baseline="30000" dirty="0"/>
              <a:t>6</a:t>
            </a:r>
            <a:r>
              <a:rPr lang="en-US" dirty="0"/>
              <a:t>They have power to shut up the heavens so that it will not rain during the time they are prophesying; and they have power to turn the waters into blood and to strike the earth with every kind of plague as often as they want.</a:t>
            </a:r>
          </a:p>
        </p:txBody>
      </p:sp>
    </p:spTree>
    <p:extLst>
      <p:ext uri="{BB962C8B-B14F-4D97-AF65-F5344CB8AC3E}">
        <p14:creationId xmlns:p14="http://schemas.microsoft.com/office/powerpoint/2010/main" val="24399459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03DDF-92CF-CF39-42BC-3AFB8DF4A4C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C817EFB-CA26-B903-8D24-499AE2DAA2C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10</a:t>
            </a:r>
          </a:p>
        </p:txBody>
      </p:sp>
      <p:sp>
        <p:nvSpPr>
          <p:cNvPr id="7" name="Content Placeholder 2">
            <a:extLst>
              <a:ext uri="{FF2B5EF4-FFF2-40B4-BE49-F238E27FC236}">
                <a16:creationId xmlns:a16="http://schemas.microsoft.com/office/drawing/2014/main" id="{8234C9B5-6C91-1D8F-6982-FB8A5C9FF5D9}"/>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Then I saw another mighty angel coming down from heaven. </a:t>
            </a:r>
          </a:p>
          <a:p>
            <a:pPr marL="0" indent="0">
              <a:buNone/>
            </a:pPr>
            <a:r>
              <a:rPr lang="en-US" dirty="0"/>
              <a:t>He was robed in a cloud, </a:t>
            </a:r>
          </a:p>
          <a:p>
            <a:pPr marL="0" indent="0">
              <a:buNone/>
            </a:pPr>
            <a:r>
              <a:rPr lang="en-US" dirty="0"/>
              <a:t>with a rainbow above his head; </a:t>
            </a:r>
          </a:p>
          <a:p>
            <a:pPr marL="0" indent="0">
              <a:buNone/>
            </a:pPr>
            <a:r>
              <a:rPr lang="en-US" dirty="0"/>
              <a:t>his face was like the sun, </a:t>
            </a:r>
          </a:p>
          <a:p>
            <a:pPr marL="0" indent="0">
              <a:buNone/>
            </a:pPr>
            <a:r>
              <a:rPr lang="en-US" dirty="0"/>
              <a:t>and his legs were like fiery pillars.</a:t>
            </a:r>
          </a:p>
          <a:p>
            <a:pPr marL="0" indent="0">
              <a:buNone/>
            </a:pPr>
            <a:endParaRPr lang="en-US" dirty="0"/>
          </a:p>
        </p:txBody>
      </p:sp>
      <p:sp>
        <p:nvSpPr>
          <p:cNvPr id="2" name="TextBox 1">
            <a:extLst>
              <a:ext uri="{FF2B5EF4-FFF2-40B4-BE49-F238E27FC236}">
                <a16:creationId xmlns:a16="http://schemas.microsoft.com/office/drawing/2014/main" id="{2D767A92-966B-5CA0-6DA4-CCB90DC12524}"/>
              </a:ext>
            </a:extLst>
          </p:cNvPr>
          <p:cNvSpPr txBox="1"/>
          <p:nvPr/>
        </p:nvSpPr>
        <p:spPr>
          <a:xfrm>
            <a:off x="5382883" y="2247108"/>
            <a:ext cx="3580115"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Ezek. 10:4; Rev. 1:7</a:t>
            </a:r>
            <a:endParaRPr lang="en-US" sz="3200" baseline="30000" dirty="0">
              <a:latin typeface="Aptos" panose="020B0004020202020204" pitchFamily="34" charset="0"/>
            </a:endParaRPr>
          </a:p>
        </p:txBody>
      </p:sp>
      <p:sp>
        <p:nvSpPr>
          <p:cNvPr id="3" name="TextBox 2">
            <a:extLst>
              <a:ext uri="{FF2B5EF4-FFF2-40B4-BE49-F238E27FC236}">
                <a16:creationId xmlns:a16="http://schemas.microsoft.com/office/drawing/2014/main" id="{4C80BAC3-2922-4F9C-370A-E96A6EDC7EA3}"/>
              </a:ext>
            </a:extLst>
          </p:cNvPr>
          <p:cNvSpPr txBox="1"/>
          <p:nvPr/>
        </p:nvSpPr>
        <p:spPr>
          <a:xfrm>
            <a:off x="6199518" y="3014446"/>
            <a:ext cx="3580115"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Ezek. 1:28; Rev. 4:3</a:t>
            </a:r>
            <a:endParaRPr lang="en-US" sz="3200" baseline="30000" dirty="0">
              <a:latin typeface="Aptos" panose="020B0004020202020204" pitchFamily="34" charset="0"/>
            </a:endParaRPr>
          </a:p>
        </p:txBody>
      </p:sp>
      <p:sp>
        <p:nvSpPr>
          <p:cNvPr id="4" name="TextBox 3">
            <a:extLst>
              <a:ext uri="{FF2B5EF4-FFF2-40B4-BE49-F238E27FC236}">
                <a16:creationId xmlns:a16="http://schemas.microsoft.com/office/drawing/2014/main" id="{C8E895AD-7EB0-6115-565B-46E09E2C65C1}"/>
              </a:ext>
            </a:extLst>
          </p:cNvPr>
          <p:cNvSpPr txBox="1"/>
          <p:nvPr/>
        </p:nvSpPr>
        <p:spPr>
          <a:xfrm>
            <a:off x="5129842" y="3802967"/>
            <a:ext cx="383315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Matt. 17:2; Rev. 1:16</a:t>
            </a:r>
            <a:endParaRPr lang="en-US" sz="3200" baseline="30000" dirty="0">
              <a:latin typeface="Aptos" panose="020B0004020202020204" pitchFamily="34" charset="0"/>
            </a:endParaRPr>
          </a:p>
        </p:txBody>
      </p:sp>
      <p:sp>
        <p:nvSpPr>
          <p:cNvPr id="5" name="TextBox 4">
            <a:extLst>
              <a:ext uri="{FF2B5EF4-FFF2-40B4-BE49-F238E27FC236}">
                <a16:creationId xmlns:a16="http://schemas.microsoft.com/office/drawing/2014/main" id="{6491ACA4-DCE7-6AA5-F8DC-7F944B08915B}"/>
              </a:ext>
            </a:extLst>
          </p:cNvPr>
          <p:cNvSpPr txBox="1"/>
          <p:nvPr/>
        </p:nvSpPr>
        <p:spPr>
          <a:xfrm>
            <a:off x="6717104" y="4570305"/>
            <a:ext cx="204733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Rev. 1:15</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8372277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22" presetClass="entr" presetSubtype="8" fill="hold" nodeType="with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left)">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500"/>
                                        <p:tgtEl>
                                          <p:spTgt spid="7">
                                            <p:txEl>
                                              <p:pRg st="2" end="2"/>
                                            </p:txEl>
                                          </p:spTgt>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par>
                                <p:cTn id="24" presetID="22" presetClass="entr" presetSubtype="8" fill="hold" nodeType="with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wipe(left)">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Effect transition="in" filter="wipe(left)">
                                      <p:cBhvr>
                                        <p:cTn id="31" dur="500"/>
                                        <p:tgtEl>
                                          <p:spTgt spid="7">
                                            <p:txEl>
                                              <p:pRg st="3" end="3"/>
                                            </p:txEl>
                                          </p:spTgt>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par>
                                <p:cTn id="36" presetID="22" presetClass="entr" presetSubtype="8" fill="hold" nodeType="with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Effect transition="in" filter="wipe(left)">
                                      <p:cBhvr>
                                        <p:cTn id="38" dur="500"/>
                                        <p:tgtEl>
                                          <p:spTgt spid="4">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Effect transition="in" filter="wipe(left)">
                                      <p:cBhvr>
                                        <p:cTn id="43" dur="500"/>
                                        <p:tgtEl>
                                          <p:spTgt spid="7">
                                            <p:txEl>
                                              <p:pRg st="4" end="4"/>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par>
                                <p:cTn id="48" presetID="22" presetClass="entr" presetSubtype="8" fill="hold" nodeType="withEffect">
                                  <p:stCondLst>
                                    <p:cond delay="0"/>
                                  </p:stCondLst>
                                  <p:childTnLst>
                                    <p:set>
                                      <p:cBhvr>
                                        <p:cTn id="49" dur="1" fill="hold">
                                          <p:stCondLst>
                                            <p:cond delay="0"/>
                                          </p:stCondLst>
                                        </p:cTn>
                                        <p:tgtEl>
                                          <p:spTgt spid="5">
                                            <p:txEl>
                                              <p:pRg st="0" end="0"/>
                                            </p:txEl>
                                          </p:spTgt>
                                        </p:tgtEl>
                                        <p:attrNameLst>
                                          <p:attrName>style.visibility</p:attrName>
                                        </p:attrNameLst>
                                      </p:cBhvr>
                                      <p:to>
                                        <p:strVal val="visible"/>
                                      </p:to>
                                    </p:set>
                                    <p:animEffect transition="in" filter="wipe(left)">
                                      <p:cBhvr>
                                        <p:cTn id="5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CFD20-9EA8-F361-640A-FD7C0C0273E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DFF508D-52EA-E7DC-3EA4-8563EE7986E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CE62723C-7C93-1430-8939-526E780C8EC2}"/>
              </a:ext>
            </a:extLst>
          </p:cNvPr>
          <p:cNvSpPr>
            <a:spLocks noGrp="1"/>
          </p:cNvSpPr>
          <p:nvPr>
            <p:ph idx="1"/>
          </p:nvPr>
        </p:nvSpPr>
        <p:spPr>
          <a:xfrm>
            <a:off x="609600" y="1600201"/>
            <a:ext cx="10972800" cy="4525963"/>
          </a:xfrm>
        </p:spPr>
        <p:txBody>
          <a:bodyPr/>
          <a:lstStyle/>
          <a:p>
            <a:pPr marL="0" indent="0">
              <a:buNone/>
            </a:pPr>
            <a:r>
              <a:rPr lang="en-US" baseline="30000" dirty="0"/>
              <a:t>5</a:t>
            </a:r>
            <a:r>
              <a:rPr lang="en-US" dirty="0"/>
              <a:t>If anyone tries to harm them, fire comes from their mouths and devours their enemies. This is how anyone who wants to harm them must die. </a:t>
            </a:r>
          </a:p>
          <a:p>
            <a:pPr marL="0" indent="0">
              <a:buNone/>
            </a:pPr>
            <a:r>
              <a:rPr lang="en-US" baseline="30000" dirty="0"/>
              <a:t>6</a:t>
            </a:r>
            <a:r>
              <a:rPr lang="en-US" dirty="0"/>
              <a:t>They have power to shut up the heavens so that it will not rain during the time they are prophesying; and they have power to turn the waters into blood and to strike the earth with every kind of plague as often as they want.</a:t>
            </a:r>
          </a:p>
        </p:txBody>
      </p:sp>
      <p:sp>
        <p:nvSpPr>
          <p:cNvPr id="2" name="TextBox 1">
            <a:extLst>
              <a:ext uri="{FF2B5EF4-FFF2-40B4-BE49-F238E27FC236}">
                <a16:creationId xmlns:a16="http://schemas.microsoft.com/office/drawing/2014/main" id="{73AE6A89-8DF8-AAD3-C747-1D6D4C1A5CB5}"/>
              </a:ext>
            </a:extLst>
          </p:cNvPr>
          <p:cNvSpPr txBox="1"/>
          <p:nvPr/>
        </p:nvSpPr>
        <p:spPr>
          <a:xfrm>
            <a:off x="882616" y="556330"/>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Jeremiah 5:14 – </a:t>
            </a:r>
            <a:r>
              <a:rPr lang="en-US" sz="3800" baseline="30000" dirty="0">
                <a:latin typeface="Aptos" panose="020B0004020202020204" pitchFamily="34" charset="0"/>
              </a:rPr>
              <a:t>14</a:t>
            </a:r>
            <a:r>
              <a:rPr lang="en-US" sz="3800" dirty="0">
                <a:latin typeface="Aptos" panose="020B0004020202020204" pitchFamily="34" charset="0"/>
              </a:rPr>
              <a:t>Because the people have spoken these words, I will make my words in your mouth a fire and these people the wood it consumes.”</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334453168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4DF12-97A8-F81B-ADF2-88030977981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6EE1E8F-EB39-650C-B7AD-BA5DD3B1E4C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A7EAAC15-51B9-7C88-D6D0-43F191457575}"/>
              </a:ext>
            </a:extLst>
          </p:cNvPr>
          <p:cNvSpPr>
            <a:spLocks noGrp="1"/>
          </p:cNvSpPr>
          <p:nvPr>
            <p:ph idx="1"/>
          </p:nvPr>
        </p:nvSpPr>
        <p:spPr>
          <a:xfrm>
            <a:off x="609600" y="1600201"/>
            <a:ext cx="10972800" cy="4525963"/>
          </a:xfrm>
        </p:spPr>
        <p:txBody>
          <a:bodyPr/>
          <a:lstStyle/>
          <a:p>
            <a:pPr marL="0" indent="0">
              <a:buNone/>
            </a:pPr>
            <a:r>
              <a:rPr lang="en-US" baseline="30000" dirty="0"/>
              <a:t>7</a:t>
            </a:r>
            <a:r>
              <a:rPr lang="en-US" dirty="0"/>
              <a:t>Now when they have finished their testimony, the beast that comes up from the Abyss will attack them, and overpower and kill them. </a:t>
            </a:r>
          </a:p>
        </p:txBody>
      </p:sp>
    </p:spTree>
    <p:extLst>
      <p:ext uri="{BB962C8B-B14F-4D97-AF65-F5344CB8AC3E}">
        <p14:creationId xmlns:p14="http://schemas.microsoft.com/office/powerpoint/2010/main" val="3182793153"/>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41EF5-310A-10FE-3C21-4F187FAC77D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D8FE2B8-E277-5DE4-7A42-7FADD25DCC1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2E534699-81C4-4122-EAD5-83DD04DB4E8F}"/>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Their bodies will lie in the public square of the great city – which is figuratively called Sodom and Egypt – where also their Lord was crucified.</a:t>
            </a:r>
          </a:p>
        </p:txBody>
      </p:sp>
      <p:sp>
        <p:nvSpPr>
          <p:cNvPr id="2" name="TextBox 1">
            <a:extLst>
              <a:ext uri="{FF2B5EF4-FFF2-40B4-BE49-F238E27FC236}">
                <a16:creationId xmlns:a16="http://schemas.microsoft.com/office/drawing/2014/main" id="{F750FB0C-0C63-3B1A-4154-B584BE1747F6}"/>
              </a:ext>
            </a:extLst>
          </p:cNvPr>
          <p:cNvSpPr txBox="1"/>
          <p:nvPr/>
        </p:nvSpPr>
        <p:spPr>
          <a:xfrm>
            <a:off x="7588218" y="924144"/>
            <a:ext cx="2073368"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Ps. 79:2-3</a:t>
            </a:r>
            <a:endParaRPr lang="en-US" sz="3200" baseline="30000" dirty="0">
              <a:latin typeface="Aptos" panose="020B0004020202020204" pitchFamily="34" charset="0"/>
            </a:endParaRPr>
          </a:p>
        </p:txBody>
      </p:sp>
      <p:sp>
        <p:nvSpPr>
          <p:cNvPr id="3" name="TextBox 2">
            <a:extLst>
              <a:ext uri="{FF2B5EF4-FFF2-40B4-BE49-F238E27FC236}">
                <a16:creationId xmlns:a16="http://schemas.microsoft.com/office/drawing/2014/main" id="{1A7355BF-B66C-ECFD-88FF-84FE1587204E}"/>
              </a:ext>
            </a:extLst>
          </p:cNvPr>
          <p:cNvSpPr txBox="1"/>
          <p:nvPr/>
        </p:nvSpPr>
        <p:spPr>
          <a:xfrm>
            <a:off x="6222368" y="3136612"/>
            <a:ext cx="3956801"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Isa. 1:10; Ezek. 16:46</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191650834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22" presetClass="entr" presetSubtype="8" fill="hold"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left)">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DFDF3-35B4-A589-84E9-D8DD829B14C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6E9C16D-0DFE-1D8C-E796-6CC54900E53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8A01F0E7-218A-1B4E-8FA1-DD6A08E10AD2}"/>
              </a:ext>
            </a:extLst>
          </p:cNvPr>
          <p:cNvSpPr>
            <a:spLocks noGrp="1"/>
          </p:cNvSpPr>
          <p:nvPr>
            <p:ph idx="1"/>
          </p:nvPr>
        </p:nvSpPr>
        <p:spPr>
          <a:xfrm>
            <a:off x="609600" y="1600201"/>
            <a:ext cx="10972800" cy="4525963"/>
          </a:xfrm>
        </p:spPr>
        <p:txBody>
          <a:bodyPr/>
          <a:lstStyle/>
          <a:p>
            <a:pPr marL="0" indent="0">
              <a:buNone/>
            </a:pPr>
            <a:r>
              <a:rPr lang="en-US" baseline="30000" dirty="0"/>
              <a:t>9</a:t>
            </a:r>
            <a:r>
              <a:rPr lang="en-US" dirty="0"/>
              <a:t>For three and a half days some from every people, tribe, language and nation will gaze on their bodies and refuse them burial. </a:t>
            </a:r>
          </a:p>
        </p:txBody>
      </p:sp>
    </p:spTree>
    <p:extLst>
      <p:ext uri="{BB962C8B-B14F-4D97-AF65-F5344CB8AC3E}">
        <p14:creationId xmlns:p14="http://schemas.microsoft.com/office/powerpoint/2010/main" val="2557494223"/>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C917D-E44C-F75B-D211-52E5D71A453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3586E17-8A75-F790-6421-0906180EA93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DCE5CFD7-B856-C9ED-756D-40764ADB6C51}"/>
              </a:ext>
            </a:extLst>
          </p:cNvPr>
          <p:cNvSpPr>
            <a:spLocks noGrp="1"/>
          </p:cNvSpPr>
          <p:nvPr>
            <p:ph idx="1"/>
          </p:nvPr>
        </p:nvSpPr>
        <p:spPr>
          <a:xfrm>
            <a:off x="609600" y="1600201"/>
            <a:ext cx="10972800" cy="4525963"/>
          </a:xfrm>
        </p:spPr>
        <p:txBody>
          <a:bodyPr/>
          <a:lstStyle/>
          <a:p>
            <a:pPr marL="0" indent="0">
              <a:buNone/>
            </a:pPr>
            <a:r>
              <a:rPr lang="en-US" baseline="30000" dirty="0"/>
              <a:t>10</a:t>
            </a:r>
            <a:r>
              <a:rPr lang="en-US" dirty="0"/>
              <a:t>The inhabitants of the earth will gloat over them and will celebrate by sending each other gifts, because these two prophets had tormented those who lived on the earth.</a:t>
            </a:r>
          </a:p>
        </p:txBody>
      </p:sp>
    </p:spTree>
    <p:extLst>
      <p:ext uri="{BB962C8B-B14F-4D97-AF65-F5344CB8AC3E}">
        <p14:creationId xmlns:p14="http://schemas.microsoft.com/office/powerpoint/2010/main" val="1425506041"/>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933D9-89C7-F853-FE78-1D87E7891CD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DC816F8-D48A-BBCC-87B7-DC2479DD42F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1F343E28-6054-203F-D225-961FEAA7C39E}"/>
              </a:ext>
            </a:extLst>
          </p:cNvPr>
          <p:cNvSpPr>
            <a:spLocks noGrp="1"/>
          </p:cNvSpPr>
          <p:nvPr>
            <p:ph idx="1"/>
          </p:nvPr>
        </p:nvSpPr>
        <p:spPr>
          <a:xfrm>
            <a:off x="609600" y="1600201"/>
            <a:ext cx="10972800" cy="4525963"/>
          </a:xfrm>
        </p:spPr>
        <p:txBody>
          <a:bodyPr/>
          <a:lstStyle/>
          <a:p>
            <a:pPr marL="0" indent="0">
              <a:buNone/>
            </a:pPr>
            <a:r>
              <a:rPr lang="en-US" baseline="30000" dirty="0"/>
              <a:t>11</a:t>
            </a:r>
            <a:r>
              <a:rPr lang="en-US" dirty="0"/>
              <a:t>But after the three and a half days the breath of life from God entered them, and they stood on their feet, and terror struck those who saw them. </a:t>
            </a:r>
          </a:p>
          <a:p>
            <a:pPr marL="0" indent="0">
              <a:buNone/>
            </a:pPr>
            <a:r>
              <a:rPr lang="en-US" baseline="30000" dirty="0"/>
              <a:t>12</a:t>
            </a:r>
            <a:r>
              <a:rPr lang="en-US" dirty="0"/>
              <a:t>Then they heard a loud voice from heaven saying to them, “Come up here.” And they went up to heaven in a cloud, while their enemies looked on.</a:t>
            </a:r>
          </a:p>
        </p:txBody>
      </p:sp>
      <p:sp>
        <p:nvSpPr>
          <p:cNvPr id="2" name="TextBox 1">
            <a:extLst>
              <a:ext uri="{FF2B5EF4-FFF2-40B4-BE49-F238E27FC236}">
                <a16:creationId xmlns:a16="http://schemas.microsoft.com/office/drawing/2014/main" id="{45F24D52-7D2D-02C4-50E4-86FB94C55435}"/>
              </a:ext>
            </a:extLst>
          </p:cNvPr>
          <p:cNvSpPr txBox="1"/>
          <p:nvPr/>
        </p:nvSpPr>
        <p:spPr>
          <a:xfrm>
            <a:off x="6426552" y="400924"/>
            <a:ext cx="5078730" cy="1107996"/>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600" dirty="0">
                <a:latin typeface="Aptos" panose="020B0004020202020204" pitchFamily="34" charset="0"/>
              </a:rPr>
              <a:t>Vindication!</a:t>
            </a:r>
          </a:p>
        </p:txBody>
      </p:sp>
    </p:spTree>
    <p:extLst>
      <p:ext uri="{BB962C8B-B14F-4D97-AF65-F5344CB8AC3E}">
        <p14:creationId xmlns:p14="http://schemas.microsoft.com/office/powerpoint/2010/main" val="387335149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63785-34D9-C04A-F15A-13026EDF66E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A91FF1E-EAB1-C565-B17A-6A5E59D5A4F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FAD4ACCF-C0DE-115C-E3BE-E41D42280474}"/>
              </a:ext>
            </a:extLst>
          </p:cNvPr>
          <p:cNvSpPr>
            <a:spLocks noGrp="1"/>
          </p:cNvSpPr>
          <p:nvPr>
            <p:ph idx="1"/>
          </p:nvPr>
        </p:nvSpPr>
        <p:spPr>
          <a:xfrm>
            <a:off x="609600" y="1600201"/>
            <a:ext cx="10972800" cy="4525963"/>
          </a:xfrm>
        </p:spPr>
        <p:txBody>
          <a:bodyPr/>
          <a:lstStyle/>
          <a:p>
            <a:pPr marL="0" indent="0">
              <a:buNone/>
            </a:pPr>
            <a:r>
              <a:rPr lang="en-US" baseline="30000" dirty="0"/>
              <a:t>13</a:t>
            </a:r>
            <a:r>
              <a:rPr lang="en-US" dirty="0"/>
              <a:t>At that very hour there was a severe earthquake and a tenth of the city collapsed. Seven thousand people were killed in the earthquake, and the survivors were terrified and gave glory to the God of heaven. </a:t>
            </a:r>
          </a:p>
          <a:p>
            <a:pPr marL="0" indent="0">
              <a:buNone/>
            </a:pPr>
            <a:r>
              <a:rPr lang="en-US" baseline="30000" dirty="0"/>
              <a:t>14</a:t>
            </a:r>
            <a:r>
              <a:rPr lang="en-US" dirty="0"/>
              <a:t>The second woe has passed; the third woe is coming soon.</a:t>
            </a:r>
          </a:p>
        </p:txBody>
      </p:sp>
      <p:sp>
        <p:nvSpPr>
          <p:cNvPr id="2" name="TextBox 1">
            <a:extLst>
              <a:ext uri="{FF2B5EF4-FFF2-40B4-BE49-F238E27FC236}">
                <a16:creationId xmlns:a16="http://schemas.microsoft.com/office/drawing/2014/main" id="{3ADAA16F-FA98-8BFF-21F5-60393BBAE6AE}"/>
              </a:ext>
            </a:extLst>
          </p:cNvPr>
          <p:cNvSpPr txBox="1"/>
          <p:nvPr/>
        </p:nvSpPr>
        <p:spPr>
          <a:xfrm>
            <a:off x="4393569" y="3429000"/>
            <a:ext cx="2869874" cy="59090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Rom. 11:26?</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34697144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6DD20-737F-83B6-F7C0-B1E3C4E3B7C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7B3CBCB-187D-E38F-8FD2-BCE710C2D71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9515CB93-4265-D3F7-23AE-2FC4F9F14BDB}"/>
              </a:ext>
            </a:extLst>
          </p:cNvPr>
          <p:cNvSpPr>
            <a:spLocks noGrp="1"/>
          </p:cNvSpPr>
          <p:nvPr>
            <p:ph idx="1"/>
          </p:nvPr>
        </p:nvSpPr>
        <p:spPr>
          <a:xfrm>
            <a:off x="609600" y="1600201"/>
            <a:ext cx="10972800" cy="4525963"/>
          </a:xfrm>
        </p:spPr>
        <p:txBody>
          <a:bodyPr/>
          <a:lstStyle/>
          <a:p>
            <a:pPr marL="0" indent="0">
              <a:buNone/>
            </a:pPr>
            <a:r>
              <a:rPr lang="en-US" baseline="30000" dirty="0"/>
              <a:t>15</a:t>
            </a:r>
            <a:r>
              <a:rPr lang="en-US" dirty="0"/>
              <a:t>The seventh angel sounded his trumpet, and there were loud voices in heaven, which said:</a:t>
            </a:r>
          </a:p>
          <a:p>
            <a:pPr marL="0" indent="0">
              <a:buNone/>
            </a:pPr>
            <a:r>
              <a:rPr lang="en-US" dirty="0"/>
              <a:t>“The kingdom of the world has become</a:t>
            </a:r>
          </a:p>
          <a:p>
            <a:pPr marL="0" indent="0">
              <a:buNone/>
            </a:pPr>
            <a:r>
              <a:rPr lang="en-US" dirty="0"/>
              <a:t>the kingdom of our Lord and of his Messiah</a:t>
            </a:r>
          </a:p>
          <a:p>
            <a:pPr marL="0" indent="0">
              <a:buNone/>
            </a:pPr>
            <a:r>
              <a:rPr lang="en-US" dirty="0"/>
              <a:t>and he will reign for ever and ever.”</a:t>
            </a:r>
          </a:p>
        </p:txBody>
      </p:sp>
    </p:spTree>
    <p:extLst>
      <p:ext uri="{BB962C8B-B14F-4D97-AF65-F5344CB8AC3E}">
        <p14:creationId xmlns:p14="http://schemas.microsoft.com/office/powerpoint/2010/main" val="35447152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4C1EE-5FA4-C90C-8921-D06A4B2E8D3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87B4B65-8DB3-AF9B-FDDE-68775ED8892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E53F0E26-F19E-816F-CFD8-58D18B8077FA}"/>
              </a:ext>
            </a:extLst>
          </p:cNvPr>
          <p:cNvSpPr>
            <a:spLocks noGrp="1"/>
          </p:cNvSpPr>
          <p:nvPr>
            <p:ph idx="1"/>
          </p:nvPr>
        </p:nvSpPr>
        <p:spPr>
          <a:xfrm>
            <a:off x="609600" y="1600201"/>
            <a:ext cx="10972800" cy="4525963"/>
          </a:xfrm>
        </p:spPr>
        <p:txBody>
          <a:bodyPr/>
          <a:lstStyle/>
          <a:p>
            <a:pPr marL="0" indent="0">
              <a:buNone/>
            </a:pPr>
            <a:r>
              <a:rPr lang="en-US" baseline="30000" dirty="0"/>
              <a:t>16</a:t>
            </a:r>
            <a:r>
              <a:rPr lang="en-US" dirty="0"/>
              <a:t>And the twenty-four elders, who were seated on their thrones before God, fell on their faces and worshiped God, </a:t>
            </a:r>
            <a:r>
              <a:rPr lang="en-US" baseline="30000" dirty="0"/>
              <a:t>17</a:t>
            </a:r>
            <a:r>
              <a:rPr lang="en-US" dirty="0"/>
              <a:t>saying:</a:t>
            </a:r>
          </a:p>
          <a:p>
            <a:pPr marL="0" indent="0">
              <a:buNone/>
            </a:pPr>
            <a:r>
              <a:rPr lang="en-US" dirty="0"/>
              <a:t>“We give thanks to you, Lord God Almighty,</a:t>
            </a:r>
          </a:p>
          <a:p>
            <a:pPr marL="0" indent="0">
              <a:buNone/>
            </a:pPr>
            <a:r>
              <a:rPr lang="en-US" dirty="0"/>
              <a:t>the One who is and who was,</a:t>
            </a:r>
          </a:p>
          <a:p>
            <a:pPr marL="0" indent="0">
              <a:buNone/>
            </a:pPr>
            <a:r>
              <a:rPr lang="en-US" dirty="0"/>
              <a:t>because you have taken your great power</a:t>
            </a:r>
          </a:p>
          <a:p>
            <a:pPr marL="0" indent="0">
              <a:buNone/>
            </a:pPr>
            <a:r>
              <a:rPr lang="en-US" dirty="0"/>
              <a:t>and have begun to reign.</a:t>
            </a:r>
            <a:br>
              <a:rPr lang="en-US" dirty="0"/>
            </a:br>
            <a:endParaRPr lang="en-US" dirty="0"/>
          </a:p>
        </p:txBody>
      </p:sp>
    </p:spTree>
    <p:extLst>
      <p:ext uri="{BB962C8B-B14F-4D97-AF65-F5344CB8AC3E}">
        <p14:creationId xmlns:p14="http://schemas.microsoft.com/office/powerpoint/2010/main" val="383339092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left)">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B25B3-9433-7B51-B2B2-326BD22F617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E7ADDE7-6182-2A7A-3E93-573B14543CE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DCEE54A8-3B73-9186-AAA2-7458EA8196DA}"/>
              </a:ext>
            </a:extLst>
          </p:cNvPr>
          <p:cNvSpPr>
            <a:spLocks noGrp="1"/>
          </p:cNvSpPr>
          <p:nvPr>
            <p:ph idx="1"/>
          </p:nvPr>
        </p:nvSpPr>
        <p:spPr>
          <a:xfrm>
            <a:off x="609600" y="1600201"/>
            <a:ext cx="10972800" cy="4525963"/>
          </a:xfrm>
        </p:spPr>
        <p:txBody>
          <a:bodyPr/>
          <a:lstStyle/>
          <a:p>
            <a:pPr marL="0" indent="0">
              <a:buNone/>
            </a:pPr>
            <a:r>
              <a:rPr lang="en-US" baseline="30000" dirty="0"/>
              <a:t>18</a:t>
            </a:r>
            <a:r>
              <a:rPr lang="en-US" dirty="0"/>
              <a:t>The nations were angry, </a:t>
            </a:r>
          </a:p>
          <a:p>
            <a:pPr marL="0" indent="0">
              <a:buNone/>
            </a:pPr>
            <a:r>
              <a:rPr lang="en-US" dirty="0"/>
              <a:t>and your wrath has come. </a:t>
            </a:r>
          </a:p>
          <a:p>
            <a:pPr marL="0" indent="0">
              <a:buNone/>
            </a:pPr>
            <a:r>
              <a:rPr lang="en-US" dirty="0"/>
              <a:t>The time for judging the dead,</a:t>
            </a:r>
          </a:p>
          <a:p>
            <a:pPr marL="0" indent="0">
              <a:buNone/>
            </a:pPr>
            <a:r>
              <a:rPr lang="en-US" dirty="0"/>
              <a:t>and for rewarding your servants the prophets</a:t>
            </a:r>
          </a:p>
          <a:p>
            <a:pPr marL="0" indent="0">
              <a:buNone/>
            </a:pPr>
            <a:r>
              <a:rPr lang="en-US" dirty="0"/>
              <a:t>and your people who revere your name,</a:t>
            </a:r>
          </a:p>
          <a:p>
            <a:pPr marL="0" indent="0">
              <a:buNone/>
            </a:pPr>
            <a:r>
              <a:rPr lang="en-US" dirty="0"/>
              <a:t>both great and small – </a:t>
            </a:r>
          </a:p>
          <a:p>
            <a:pPr marL="0" indent="0">
              <a:buNone/>
            </a:pPr>
            <a:r>
              <a:rPr lang="en-US" dirty="0"/>
              <a:t>and for destroying those who destroy the earth. </a:t>
            </a:r>
          </a:p>
        </p:txBody>
      </p:sp>
      <p:sp>
        <p:nvSpPr>
          <p:cNvPr id="3" name="TextBox 2">
            <a:extLst>
              <a:ext uri="{FF2B5EF4-FFF2-40B4-BE49-F238E27FC236}">
                <a16:creationId xmlns:a16="http://schemas.microsoft.com/office/drawing/2014/main" id="{F8833FFF-4F01-2B95-9BDD-9CF0D6E1B350}"/>
              </a:ext>
            </a:extLst>
          </p:cNvPr>
          <p:cNvSpPr txBox="1"/>
          <p:nvPr/>
        </p:nvSpPr>
        <p:spPr>
          <a:xfrm>
            <a:off x="8712526" y="3863182"/>
            <a:ext cx="2869874" cy="59090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Rev. 22:12</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202782470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left)">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left)">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wipe(left)">
                                      <p:cBhvr>
                                        <p:cTn id="32" dur="500"/>
                                        <p:tgtEl>
                                          <p:spTgt spid="7">
                                            <p:txEl>
                                              <p:pRg st="6" end="6"/>
                                            </p:txEl>
                                          </p:spTgt>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par>
                                <p:cTn id="37" presetID="22" presetClass="entr" presetSubtype="8" fill="hold" nodeType="with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wipe(left)">
                                      <p:cBhvr>
                                        <p:cTn id="3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2F08F-2095-4ECD-BEB5-71F405F6779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CB37025-4E01-6B11-B3DB-10AFC540F11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10</a:t>
            </a:r>
          </a:p>
        </p:txBody>
      </p:sp>
      <p:sp>
        <p:nvSpPr>
          <p:cNvPr id="7" name="Content Placeholder 2">
            <a:extLst>
              <a:ext uri="{FF2B5EF4-FFF2-40B4-BE49-F238E27FC236}">
                <a16:creationId xmlns:a16="http://schemas.microsoft.com/office/drawing/2014/main" id="{951BE050-2143-240B-4FD1-686E500193C3}"/>
              </a:ext>
            </a:extLst>
          </p:cNvPr>
          <p:cNvSpPr>
            <a:spLocks noGrp="1"/>
          </p:cNvSpPr>
          <p:nvPr>
            <p:ph idx="1"/>
          </p:nvPr>
        </p:nvSpPr>
        <p:spPr>
          <a:xfrm>
            <a:off x="609600" y="1600201"/>
            <a:ext cx="10972800" cy="4525963"/>
          </a:xfrm>
        </p:spPr>
        <p:txBody>
          <a:bodyPr/>
          <a:lstStyle/>
          <a:p>
            <a:pPr marL="0" indent="0">
              <a:buNone/>
            </a:pPr>
            <a:r>
              <a:rPr lang="en-US" baseline="30000" dirty="0"/>
              <a:t>2</a:t>
            </a:r>
            <a:r>
              <a:rPr lang="en-US" dirty="0"/>
              <a:t>He was holding a little scroll, which lay open in his hand…</a:t>
            </a:r>
          </a:p>
          <a:p>
            <a:pPr marL="0" indent="0">
              <a:buNone/>
            </a:pPr>
            <a:r>
              <a:rPr lang="en-US" baseline="30000" dirty="0"/>
              <a:t>5</a:t>
            </a:r>
            <a:r>
              <a:rPr lang="en-US" dirty="0"/>
              <a:t>Then the angel I had seen standing on the sea and on the land raised his right hand to heaven. </a:t>
            </a:r>
          </a:p>
        </p:txBody>
      </p:sp>
    </p:spTree>
    <p:extLst>
      <p:ext uri="{BB962C8B-B14F-4D97-AF65-F5344CB8AC3E}">
        <p14:creationId xmlns:p14="http://schemas.microsoft.com/office/powerpoint/2010/main" val="9892749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B25B3-9433-7B51-B2B2-326BD22F617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E7ADDE7-6182-2A7A-3E93-573B14543CE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DCEE54A8-3B73-9186-AAA2-7458EA8196DA}"/>
              </a:ext>
            </a:extLst>
          </p:cNvPr>
          <p:cNvSpPr>
            <a:spLocks noGrp="1"/>
          </p:cNvSpPr>
          <p:nvPr>
            <p:ph idx="1"/>
          </p:nvPr>
        </p:nvSpPr>
        <p:spPr>
          <a:xfrm>
            <a:off x="609600" y="1600201"/>
            <a:ext cx="10972800" cy="4525963"/>
          </a:xfrm>
        </p:spPr>
        <p:txBody>
          <a:bodyPr/>
          <a:lstStyle/>
          <a:p>
            <a:pPr marL="0" indent="0">
              <a:buNone/>
            </a:pPr>
            <a:r>
              <a:rPr lang="en-US" baseline="30000" dirty="0"/>
              <a:t>18</a:t>
            </a:r>
            <a:r>
              <a:rPr lang="en-US" dirty="0"/>
              <a:t>The nations were angry, </a:t>
            </a:r>
          </a:p>
          <a:p>
            <a:pPr marL="0" indent="0">
              <a:buNone/>
            </a:pPr>
            <a:r>
              <a:rPr lang="en-US" dirty="0"/>
              <a:t>and your wrath has come. </a:t>
            </a:r>
          </a:p>
          <a:p>
            <a:pPr marL="0" indent="0">
              <a:buNone/>
            </a:pPr>
            <a:r>
              <a:rPr lang="en-US" dirty="0"/>
              <a:t>The time for judging the dead,</a:t>
            </a:r>
          </a:p>
          <a:p>
            <a:pPr marL="0" indent="0">
              <a:buNone/>
            </a:pPr>
            <a:r>
              <a:rPr lang="en-US" dirty="0"/>
              <a:t>and for rewarding your servants the prophets</a:t>
            </a:r>
          </a:p>
          <a:p>
            <a:pPr marL="0" indent="0">
              <a:buNone/>
            </a:pPr>
            <a:r>
              <a:rPr lang="en-US" dirty="0"/>
              <a:t>and your people who revere your name,</a:t>
            </a:r>
          </a:p>
          <a:p>
            <a:pPr marL="0" indent="0">
              <a:buNone/>
            </a:pPr>
            <a:r>
              <a:rPr lang="en-US" dirty="0"/>
              <a:t>both great and small – </a:t>
            </a:r>
          </a:p>
          <a:p>
            <a:pPr marL="0" indent="0">
              <a:buNone/>
            </a:pPr>
            <a:r>
              <a:rPr lang="en-US" dirty="0"/>
              <a:t>and for destroying those who destroy the earth. </a:t>
            </a:r>
          </a:p>
        </p:txBody>
      </p:sp>
      <p:sp>
        <p:nvSpPr>
          <p:cNvPr id="2" name="TextBox 1">
            <a:extLst>
              <a:ext uri="{FF2B5EF4-FFF2-40B4-BE49-F238E27FC236}">
                <a16:creationId xmlns:a16="http://schemas.microsoft.com/office/drawing/2014/main" id="{EFFA76A4-67D5-4813-A10A-334FE5BF46C8}"/>
              </a:ext>
            </a:extLst>
          </p:cNvPr>
          <p:cNvSpPr txBox="1"/>
          <p:nvPr/>
        </p:nvSpPr>
        <p:spPr>
          <a:xfrm>
            <a:off x="882616" y="556330"/>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Hebrews 6:10 – </a:t>
            </a:r>
            <a:r>
              <a:rPr lang="en-US" sz="3800" baseline="30000" dirty="0">
                <a:latin typeface="Aptos" panose="020B0004020202020204" pitchFamily="34" charset="0"/>
              </a:rPr>
              <a:t>10</a:t>
            </a:r>
            <a:r>
              <a:rPr lang="en-US" sz="3800" dirty="0">
                <a:latin typeface="Aptos" panose="020B0004020202020204" pitchFamily="34" charset="0"/>
              </a:rPr>
              <a:t>God is not unjust; he will not forget your work and the love you have shown him as you have helped his people and continue to help them</a:t>
            </a:r>
            <a:endParaRPr lang="en-US" sz="3800" baseline="30000" dirty="0">
              <a:latin typeface="Aptos" panose="020B0004020202020204" pitchFamily="34" charset="0"/>
            </a:endParaRPr>
          </a:p>
        </p:txBody>
      </p:sp>
      <p:sp>
        <p:nvSpPr>
          <p:cNvPr id="3" name="TextBox 2">
            <a:extLst>
              <a:ext uri="{FF2B5EF4-FFF2-40B4-BE49-F238E27FC236}">
                <a16:creationId xmlns:a16="http://schemas.microsoft.com/office/drawing/2014/main" id="{F8833FFF-4F01-2B95-9BDD-9CF0D6E1B350}"/>
              </a:ext>
            </a:extLst>
          </p:cNvPr>
          <p:cNvSpPr txBox="1"/>
          <p:nvPr/>
        </p:nvSpPr>
        <p:spPr>
          <a:xfrm>
            <a:off x="8712526" y="3863182"/>
            <a:ext cx="2869874" cy="59090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Rev. 22:12</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165085059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left)">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left)">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wipe(left)">
                                      <p:cBhvr>
                                        <p:cTn id="32" dur="500"/>
                                        <p:tgtEl>
                                          <p:spTgt spid="7">
                                            <p:txEl>
                                              <p:pRg st="6" end="6"/>
                                            </p:txEl>
                                          </p:spTgt>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par>
                                <p:cTn id="37" presetID="22" presetClass="entr" presetSubtype="8" fill="hold" nodeType="with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wipe(left)">
                                      <p:cBhvr>
                                        <p:cTn id="39" dur="500"/>
                                        <p:tgtEl>
                                          <p:spTgt spid="3">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fade">
                                      <p:cBhvr>
                                        <p:cTn id="44" dur="500"/>
                                        <p:tgtEl>
                                          <p:spTgt spid="2"/>
                                        </p:tgtEl>
                                      </p:cBhvr>
                                    </p:animEffect>
                                  </p:childTnLst>
                                </p:cTn>
                              </p:par>
                              <p:par>
                                <p:cTn id="45" presetID="22" presetClass="entr" presetSubtype="8" fill="hold" nodeType="with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animEffect transition="in" filter="wipe(left)">
                                      <p:cBhvr>
                                        <p:cTn id="4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Israel will retake center stage in God’s plan</a:t>
            </a:r>
          </a:p>
          <a:p>
            <a:r>
              <a:rPr lang="en-US" dirty="0"/>
              <a:t>What’s coming will be bittersweet </a:t>
            </a:r>
          </a:p>
          <a:p>
            <a:pPr lvl="1"/>
            <a:r>
              <a:rPr lang="en-US" dirty="0"/>
              <a:t>Today is the day to receive Christ</a:t>
            </a:r>
          </a:p>
          <a:p>
            <a:pPr lvl="1"/>
            <a:r>
              <a:rPr lang="en-US" dirty="0"/>
              <a:t>Does this stir you emotionally?</a:t>
            </a:r>
          </a:p>
          <a:p>
            <a:r>
              <a:rPr lang="en-US" dirty="0"/>
              <a:t>God will reward you for your service to Him</a:t>
            </a:r>
          </a:p>
        </p:txBody>
      </p:sp>
    </p:spTree>
    <p:extLst>
      <p:ext uri="{BB962C8B-B14F-4D97-AF65-F5344CB8AC3E}">
        <p14:creationId xmlns:p14="http://schemas.microsoft.com/office/powerpoint/2010/main" val="167461983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36ECF-8B9E-6C82-4C59-34FF2DD08E9E}"/>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0837E0A7-075B-C7E6-AABB-AD734C91B619}"/>
              </a:ext>
            </a:extLst>
          </p:cNvPr>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10-11</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4F722E63-16B7-BC7B-853C-9807609374D5}"/>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Israel Takes Center Stage</a:t>
            </a:r>
          </a:p>
        </p:txBody>
      </p:sp>
    </p:spTree>
    <p:extLst>
      <p:ext uri="{BB962C8B-B14F-4D97-AF65-F5344CB8AC3E}">
        <p14:creationId xmlns:p14="http://schemas.microsoft.com/office/powerpoint/2010/main" val="2698065478"/>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6F18F-2CCB-ECF6-B9D9-DB433CE2326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C827D4F-3B1E-538F-FABB-C9CD237AB62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10</a:t>
            </a:r>
          </a:p>
        </p:txBody>
      </p:sp>
      <p:sp>
        <p:nvSpPr>
          <p:cNvPr id="7" name="Content Placeholder 2">
            <a:extLst>
              <a:ext uri="{FF2B5EF4-FFF2-40B4-BE49-F238E27FC236}">
                <a16:creationId xmlns:a16="http://schemas.microsoft.com/office/drawing/2014/main" id="{D3490650-7084-BC61-F48C-00FD860EB09E}"/>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And he swore by him who lives for ever and ever, who created the heavens and all that is in them, the earth and all that is in it, and the sea and all that is in it, and said, “There will be no more delay! </a:t>
            </a:r>
          </a:p>
          <a:p>
            <a:pPr marL="0" indent="0">
              <a:buNone/>
            </a:pPr>
            <a:r>
              <a:rPr lang="en-US" baseline="30000" dirty="0"/>
              <a:t>7</a:t>
            </a:r>
            <a:r>
              <a:rPr lang="en-US" dirty="0"/>
              <a:t>But in the days when the seventh angel is about to sound his trumpet, the mystery of God will be accomplished, just as he announced to his servants the prophets.” </a:t>
            </a:r>
          </a:p>
        </p:txBody>
      </p:sp>
    </p:spTree>
    <p:extLst>
      <p:ext uri="{BB962C8B-B14F-4D97-AF65-F5344CB8AC3E}">
        <p14:creationId xmlns:p14="http://schemas.microsoft.com/office/powerpoint/2010/main" val="33003601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4E07B-D387-3161-9F44-22269E3AAD2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04F94B1-47AC-E6A3-C190-1B8D670A8F6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10</a:t>
            </a:r>
          </a:p>
        </p:txBody>
      </p:sp>
      <p:sp>
        <p:nvSpPr>
          <p:cNvPr id="7" name="Content Placeholder 2">
            <a:extLst>
              <a:ext uri="{FF2B5EF4-FFF2-40B4-BE49-F238E27FC236}">
                <a16:creationId xmlns:a16="http://schemas.microsoft.com/office/drawing/2014/main" id="{D1B95BFD-DF50-4DBD-CB26-19B286E33E6C}"/>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Then the voice I had heard from heaven spoke to me once more: “Go, take the scroll that lies open in the hand of the angel who is standing on the sea and on the land.” </a:t>
            </a:r>
          </a:p>
          <a:p>
            <a:pPr marL="0" indent="0">
              <a:buNone/>
            </a:pPr>
            <a:r>
              <a:rPr lang="en-US" baseline="30000" dirty="0"/>
              <a:t>9</a:t>
            </a:r>
            <a:r>
              <a:rPr lang="en-US" dirty="0"/>
              <a:t>So I went to the angel and asked him to give me the little scroll. He said to me, “Take it and eat it. ‘It will turn your stomach sour, but in your mouth it will be as sweet as honey.’</a:t>
            </a:r>
            <a:r>
              <a:rPr lang="en-US" i="1" dirty="0"/>
              <a:t> </a:t>
            </a:r>
            <a:endParaRPr lang="en-US" dirty="0"/>
          </a:p>
        </p:txBody>
      </p:sp>
      <p:sp>
        <p:nvSpPr>
          <p:cNvPr id="2" name="TextBox 1">
            <a:extLst>
              <a:ext uri="{FF2B5EF4-FFF2-40B4-BE49-F238E27FC236}">
                <a16:creationId xmlns:a16="http://schemas.microsoft.com/office/drawing/2014/main" id="{AF853DA6-B480-5ADF-6283-A6594CE41932}"/>
              </a:ext>
            </a:extLst>
          </p:cNvPr>
          <p:cNvSpPr txBox="1"/>
          <p:nvPr/>
        </p:nvSpPr>
        <p:spPr>
          <a:xfrm>
            <a:off x="6935639" y="846138"/>
            <a:ext cx="4114952"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Ezek. 3:1-3; Jer. 15:16</a:t>
            </a:r>
            <a:endParaRPr lang="en-US" sz="3200" baseline="30000" dirty="0">
              <a:latin typeface="Aptos" panose="020B0004020202020204" pitchFamily="34" charset="0"/>
            </a:endParaRPr>
          </a:p>
        </p:txBody>
      </p:sp>
    </p:spTree>
    <p:extLst>
      <p:ext uri="{BB962C8B-B14F-4D97-AF65-F5344CB8AC3E}">
        <p14:creationId xmlns:p14="http://schemas.microsoft.com/office/powerpoint/2010/main" val="14148867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22" presetClass="entr" presetSubtype="8" fill="hold" nodeType="with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left)">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1A095-B4F8-1E56-1C34-D749E25D5E5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1734313-E30D-6582-0FE1-5D7B18145E4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10</a:t>
            </a:r>
          </a:p>
        </p:txBody>
      </p:sp>
      <p:sp>
        <p:nvSpPr>
          <p:cNvPr id="7" name="Content Placeholder 2">
            <a:extLst>
              <a:ext uri="{FF2B5EF4-FFF2-40B4-BE49-F238E27FC236}">
                <a16:creationId xmlns:a16="http://schemas.microsoft.com/office/drawing/2014/main" id="{3A590FB2-977C-A5CE-A68C-52A11C6726B2}"/>
              </a:ext>
            </a:extLst>
          </p:cNvPr>
          <p:cNvSpPr>
            <a:spLocks noGrp="1"/>
          </p:cNvSpPr>
          <p:nvPr>
            <p:ph idx="1"/>
          </p:nvPr>
        </p:nvSpPr>
        <p:spPr>
          <a:xfrm>
            <a:off x="609600" y="1600201"/>
            <a:ext cx="10972800" cy="4525963"/>
          </a:xfrm>
        </p:spPr>
        <p:txBody>
          <a:bodyPr/>
          <a:lstStyle/>
          <a:p>
            <a:pPr marL="0" indent="0">
              <a:buNone/>
            </a:pPr>
            <a:r>
              <a:rPr lang="en-US" baseline="30000" dirty="0"/>
              <a:t>11</a:t>
            </a:r>
            <a:r>
              <a:rPr lang="en-US" dirty="0"/>
              <a:t>Then I was told, “You must prophesy again about many peoples, nations, languages and kings.”</a:t>
            </a:r>
          </a:p>
        </p:txBody>
      </p:sp>
      <p:sp>
        <p:nvSpPr>
          <p:cNvPr id="3" name="TextBox 2">
            <a:extLst>
              <a:ext uri="{FF2B5EF4-FFF2-40B4-BE49-F238E27FC236}">
                <a16:creationId xmlns:a16="http://schemas.microsoft.com/office/drawing/2014/main" id="{48A6CB33-1604-562C-7C9E-EB38106E4E41}"/>
              </a:ext>
            </a:extLst>
          </p:cNvPr>
          <p:cNvSpPr txBox="1"/>
          <p:nvPr/>
        </p:nvSpPr>
        <p:spPr>
          <a:xfrm>
            <a:off x="2408131" y="3429000"/>
            <a:ext cx="7375738" cy="694426"/>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Jesus’ return will be bittersweet</a:t>
            </a:r>
          </a:p>
        </p:txBody>
      </p:sp>
    </p:spTree>
    <p:extLst>
      <p:ext uri="{BB962C8B-B14F-4D97-AF65-F5344CB8AC3E}">
        <p14:creationId xmlns:p14="http://schemas.microsoft.com/office/powerpoint/2010/main" val="28514175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338C6-1DB7-4C6E-FBAA-F4FE534EC54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9C30DCC-6BA3-FA17-0642-52A7C93603AE}"/>
              </a:ext>
            </a:extLst>
          </p:cNvPr>
          <p:cNvSpPr txBox="1"/>
          <p:nvPr/>
        </p:nvSpPr>
        <p:spPr>
          <a:xfrm>
            <a:off x="4070154" y="1628507"/>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As argued in </a:t>
            </a:r>
            <a:r>
              <a:rPr lang="en-US" sz="3800" dirty="0" err="1">
                <a:latin typeface="Aptos" panose="020B0004020202020204" pitchFamily="34" charset="0"/>
              </a:rPr>
              <a:t>ch.</a:t>
            </a:r>
            <a:r>
              <a:rPr lang="en-US" sz="3800" dirty="0">
                <a:latin typeface="Aptos" panose="020B0004020202020204" pitchFamily="34" charset="0"/>
              </a:rPr>
              <a:t> 7, God will again work uniquely through Israel</a:t>
            </a:r>
          </a:p>
        </p:txBody>
      </p:sp>
      <p:sp>
        <p:nvSpPr>
          <p:cNvPr id="2" name="TextBox 1">
            <a:extLst>
              <a:ext uri="{FF2B5EF4-FFF2-40B4-BE49-F238E27FC236}">
                <a16:creationId xmlns:a16="http://schemas.microsoft.com/office/drawing/2014/main" id="{94EE2497-4562-9752-692A-92F4543083FE}"/>
              </a:ext>
            </a:extLst>
          </p:cNvPr>
          <p:cNvSpPr txBox="1"/>
          <p:nvPr/>
        </p:nvSpPr>
        <p:spPr>
          <a:xfrm>
            <a:off x="882616" y="3101260"/>
            <a:ext cx="10426767"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Romans 11:25-26 – </a:t>
            </a:r>
            <a:r>
              <a:rPr lang="en-US" sz="3800" baseline="30000" dirty="0">
                <a:latin typeface="Aptos" panose="020B0004020202020204" pitchFamily="34" charset="0"/>
              </a:rPr>
              <a:t>25</a:t>
            </a:r>
            <a:r>
              <a:rPr lang="en-US" sz="3800" dirty="0">
                <a:latin typeface="Aptos" panose="020B0004020202020204" pitchFamily="34" charset="0"/>
              </a:rPr>
              <a:t>I do not want you to be ignorant of this mystery, brothers and sisters, so that you may not be conceited: Israel has experienced a hardening in part until the full number of the Gentiles has come in, </a:t>
            </a:r>
            <a:r>
              <a:rPr lang="en-US" sz="3800" baseline="30000" dirty="0">
                <a:latin typeface="Aptos" panose="020B0004020202020204" pitchFamily="34" charset="0"/>
              </a:rPr>
              <a:t>26</a:t>
            </a:r>
            <a:r>
              <a:rPr lang="en-US" sz="3800" b="1" dirty="0">
                <a:latin typeface="Aptos" panose="020B0004020202020204" pitchFamily="34" charset="0"/>
              </a:rPr>
              <a:t>and in this way all Israel will be saved.</a:t>
            </a:r>
            <a:endParaRPr lang="en-US" sz="3800" dirty="0">
              <a:latin typeface="Aptos" panose="020B0004020202020204" pitchFamily="34" charset="0"/>
            </a:endParaRPr>
          </a:p>
        </p:txBody>
      </p:sp>
      <p:sp>
        <p:nvSpPr>
          <p:cNvPr id="6146" name="Title 1">
            <a:extLst>
              <a:ext uri="{FF2B5EF4-FFF2-40B4-BE49-F238E27FC236}">
                <a16:creationId xmlns:a16="http://schemas.microsoft.com/office/drawing/2014/main" id="{1AF1C075-D4DF-3D7A-7D4A-B13FCF0F2A0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Tree>
    <p:extLst>
      <p:ext uri="{BB962C8B-B14F-4D97-AF65-F5344CB8AC3E}">
        <p14:creationId xmlns:p14="http://schemas.microsoft.com/office/powerpoint/2010/main" val="15042095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22" presetClass="entr" presetSubtype="8" fill="hold" nodeType="with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wipe(left)">
                                      <p:cBhvr>
                                        <p:cTn id="18"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FB23E-66C1-ED60-EA50-384BFE305E8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D68906C-A5AF-1CE7-CDD5-4F3EF0E47DB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11</a:t>
            </a:r>
          </a:p>
        </p:txBody>
      </p:sp>
      <p:sp>
        <p:nvSpPr>
          <p:cNvPr id="7" name="Content Placeholder 2">
            <a:extLst>
              <a:ext uri="{FF2B5EF4-FFF2-40B4-BE49-F238E27FC236}">
                <a16:creationId xmlns:a16="http://schemas.microsoft.com/office/drawing/2014/main" id="{566F6B87-25A4-95CF-8C05-D49F27DDBE5F}"/>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I was given a reed like a measuring rod and was told, “Go and measure the temple of God and the altar, with its worshipers. </a:t>
            </a:r>
          </a:p>
          <a:p>
            <a:pPr marL="0" indent="0">
              <a:buNone/>
            </a:pPr>
            <a:r>
              <a:rPr lang="en-US" baseline="30000" dirty="0"/>
              <a:t>2</a:t>
            </a:r>
            <a:r>
              <a:rPr lang="en-US" dirty="0"/>
              <a:t>But exclude the outer court; do not measure it, because it has been given to the Gentiles. They will trample on the holy city for 42 months.</a:t>
            </a:r>
          </a:p>
        </p:txBody>
      </p:sp>
    </p:spTree>
    <p:extLst>
      <p:ext uri="{BB962C8B-B14F-4D97-AF65-F5344CB8AC3E}">
        <p14:creationId xmlns:p14="http://schemas.microsoft.com/office/powerpoint/2010/main" val="34285396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D905035F-69B2-9314-116A-4091B7C0230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98A6648-13DA-2718-80A4-06059CB9E45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The Third Temple</a:t>
            </a:r>
          </a:p>
        </p:txBody>
      </p:sp>
      <p:sp>
        <p:nvSpPr>
          <p:cNvPr id="7" name="Content Placeholder 2">
            <a:extLst>
              <a:ext uri="{FF2B5EF4-FFF2-40B4-BE49-F238E27FC236}">
                <a16:creationId xmlns:a16="http://schemas.microsoft.com/office/drawing/2014/main" id="{1D5A4963-C98C-C476-AC87-7DCAAC093257}"/>
              </a:ext>
            </a:extLst>
          </p:cNvPr>
          <p:cNvSpPr>
            <a:spLocks noGrp="1"/>
          </p:cNvSpPr>
          <p:nvPr>
            <p:ph idx="1"/>
          </p:nvPr>
        </p:nvSpPr>
        <p:spPr>
          <a:xfrm>
            <a:off x="609600" y="1600201"/>
            <a:ext cx="10972800" cy="4525963"/>
          </a:xfrm>
        </p:spPr>
        <p:txBody>
          <a:bodyPr/>
          <a:lstStyle/>
          <a:p>
            <a:r>
              <a:rPr lang="en-US" dirty="0"/>
              <a:t>Symbolic for the Church? (1 Cor. 3:16; 2 Cor. 6:16)</a:t>
            </a:r>
          </a:p>
          <a:p>
            <a:pPr lvl="1"/>
            <a:r>
              <a:rPr lang="en-US" dirty="0"/>
              <a:t>Majority view </a:t>
            </a:r>
          </a:p>
          <a:p>
            <a:pPr lvl="1"/>
            <a:r>
              <a:rPr lang="en-US" dirty="0"/>
              <a:t>Internal problems:</a:t>
            </a:r>
          </a:p>
          <a:p>
            <a:pPr lvl="2"/>
            <a:r>
              <a:rPr lang="en-US" dirty="0"/>
              <a:t>There’s also a heavenly temple (v19)</a:t>
            </a:r>
          </a:p>
          <a:p>
            <a:pPr lvl="2"/>
            <a:r>
              <a:rPr lang="en-US" dirty="0"/>
              <a:t>Who are the worshippers? (v1)</a:t>
            </a:r>
          </a:p>
          <a:p>
            <a:pPr lvl="2"/>
            <a:r>
              <a:rPr lang="en-US" dirty="0"/>
              <a:t>Jews and Gentiles aren’t separated in the Church (Eph. 2:11-22; Rev. 11:2)</a:t>
            </a:r>
          </a:p>
        </p:txBody>
      </p:sp>
    </p:spTree>
    <p:extLst>
      <p:ext uri="{BB962C8B-B14F-4D97-AF65-F5344CB8AC3E}">
        <p14:creationId xmlns:p14="http://schemas.microsoft.com/office/powerpoint/2010/main" val="28188773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1826</Words>
  <Application>Microsoft Office PowerPoint</Application>
  <PresentationFormat>Widescreen</PresentationFormat>
  <Paragraphs>187</Paragraphs>
  <Slides>32</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AngsanaUPC</vt:lpstr>
      <vt:lpstr>Aptos</vt:lpstr>
      <vt:lpstr>Arial</vt:lpstr>
      <vt:lpstr>Calibri</vt:lpstr>
      <vt:lpstr>Haettenschweiler</vt:lpstr>
      <vt:lpstr>Perpetua</vt:lpstr>
      <vt:lpstr>1_Office Theme</vt:lpstr>
      <vt:lpstr>REVELATION 10-11</vt:lpstr>
      <vt:lpstr>Revelation 10</vt:lpstr>
      <vt:lpstr>Revelation 10</vt:lpstr>
      <vt:lpstr>Revelation 10</vt:lpstr>
      <vt:lpstr>Revelation 10</vt:lpstr>
      <vt:lpstr>Revelation 10</vt:lpstr>
      <vt:lpstr>Revelation 11</vt:lpstr>
      <vt:lpstr>Revelation 11</vt:lpstr>
      <vt:lpstr>The Third Temple</vt:lpstr>
      <vt:lpstr>The Third Temple</vt:lpstr>
      <vt:lpstr>The Third Temple</vt:lpstr>
      <vt:lpstr>The Third Temple</vt:lpstr>
      <vt:lpstr>The Third Temple</vt:lpstr>
      <vt:lpstr>The Third Temple</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Revelation 11</vt:lpstr>
      <vt:lpstr>Conclusions</vt:lpstr>
      <vt:lpstr>REVELATION 10-11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2025-01-11T17:30:10Z</dcterms:created>
  <dcterms:modified xsi:type="dcterms:W3CDTF">2025-01-11T17:30:17Z</dcterms:modified>
</cp:coreProperties>
</file>