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9"/>
  </p:notesMasterIdLst>
  <p:sldIdLst>
    <p:sldId id="256" r:id="rId3"/>
    <p:sldId id="257" r:id="rId4"/>
    <p:sldId id="302" r:id="rId5"/>
    <p:sldId id="303" r:id="rId6"/>
    <p:sldId id="304" r:id="rId7"/>
    <p:sldId id="298" r:id="rId8"/>
    <p:sldId id="305" r:id="rId9"/>
    <p:sldId id="309" r:id="rId10"/>
    <p:sldId id="310" r:id="rId11"/>
    <p:sldId id="311" r:id="rId12"/>
    <p:sldId id="312" r:id="rId13"/>
    <p:sldId id="313" r:id="rId14"/>
    <p:sldId id="299" r:id="rId15"/>
    <p:sldId id="307" r:id="rId16"/>
    <p:sldId id="308" r:id="rId17"/>
    <p:sldId id="300" r:id="rId18"/>
    <p:sldId id="314" r:id="rId19"/>
    <p:sldId id="315" r:id="rId20"/>
    <p:sldId id="319" r:id="rId21"/>
    <p:sldId id="316" r:id="rId22"/>
    <p:sldId id="320" r:id="rId23"/>
    <p:sldId id="301" r:id="rId24"/>
    <p:sldId id="317" r:id="rId25"/>
    <p:sldId id="318" r:id="rId26"/>
    <p:sldId id="285" r:id="rId27"/>
    <p:sldId id="25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8"/>
    <p:restoredTop sz="62152"/>
  </p:normalViewPr>
  <p:slideViewPr>
    <p:cSldViewPr snapToGrid="0">
      <p:cViewPr varScale="1">
        <p:scale>
          <a:sx n="45" d="100"/>
          <a:sy n="45" d="100"/>
        </p:scale>
        <p:origin x="1824" y="60"/>
      </p:cViewPr>
      <p:guideLst/>
    </p:cSldViewPr>
  </p:slideViewPr>
  <p:notesTextViewPr>
    <p:cViewPr>
      <p:scale>
        <a:sx n="155" d="100"/>
        <a:sy n="15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DA52C-502E-C34C-897B-2E537A853A40}" type="datetimeFigureOut">
              <a:rPr lang="en-US" smtClean="0"/>
              <a:t>9/15/2022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EC7F9-F763-8A4F-AFF5-A82F5E5B6578}" type="slidenum">
              <a:rPr lang="en-US" smtClean="0"/>
              <a:t>‹#›</a:t>
            </a:fld>
            <a:endParaRPr lang="en-US"/>
          </a:p>
        </p:txBody>
      </p:sp>
    </p:spTree>
    <p:extLst>
      <p:ext uri="{BB962C8B-B14F-4D97-AF65-F5344CB8AC3E}">
        <p14:creationId xmlns:p14="http://schemas.microsoft.com/office/powerpoint/2010/main" val="1597862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F3875F-4E6F-8146-A683-3FDD88005F1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5376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3664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190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2778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780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733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4051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5217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1494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44787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2243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6624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8846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19346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63930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64590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87223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9CDAED-57F1-2B4B-8F8C-4514BC2DDB1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9919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4515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317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7404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2487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7724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4170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792103-A55E-0C4D-A6E6-FB434263C5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422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DCB80C-C15C-0586-C06F-90BEFDBC22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4678845E-9D12-9281-9A44-19D4E75E3D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35604648-B3C1-9AE3-6E13-B8CE9A2D6780}"/>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5" name="Footer Placeholder 4">
            <a:extLst>
              <a:ext uri="{FF2B5EF4-FFF2-40B4-BE49-F238E27FC236}">
                <a16:creationId xmlns:a16="http://schemas.microsoft.com/office/drawing/2014/main" xmlns="" id="{9B5A3B38-148A-C8C1-B788-F216D62FAE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1846239-75E4-8D03-AFEE-A48FFFEB9A2A}"/>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2024599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1778CC-5C0D-FEDE-C3A6-995CF3E84C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42C7668-D546-ED53-E3AD-DDD2512CD6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C6F5355-44EE-DF10-C11D-E0C6732DB598}"/>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5" name="Footer Placeholder 4">
            <a:extLst>
              <a:ext uri="{FF2B5EF4-FFF2-40B4-BE49-F238E27FC236}">
                <a16:creationId xmlns:a16="http://schemas.microsoft.com/office/drawing/2014/main" xmlns="" id="{FAE73FCC-31C9-2D97-328F-A8CDE1709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7768DE0-ED52-55CE-8A36-7286E0808CC3}"/>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42689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87A2F18-EA35-30A7-D3B4-A1BA5D795C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349794B-B181-7D86-9523-EF54B43B05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CAB7E3D-969B-E614-FB23-328465E49BD1}"/>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5" name="Footer Placeholder 4">
            <a:extLst>
              <a:ext uri="{FF2B5EF4-FFF2-40B4-BE49-F238E27FC236}">
                <a16:creationId xmlns:a16="http://schemas.microsoft.com/office/drawing/2014/main" xmlns="" id="{528A04B5-5E19-D08D-2226-18B04A345D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0D882E1-9A96-9640-56AE-AE8D19108212}"/>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1272725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9/15/2022</a:t>
            </a:fld>
            <a:endParaRPr lang="en-US" dirty="0"/>
          </a:p>
        </p:txBody>
      </p:sp>
      <p:sp>
        <p:nvSpPr>
          <p:cNvPr id="5" name="Footer Placeholder 4">
            <a:extLst>
              <a:ext uri="{FF2B5EF4-FFF2-40B4-BE49-F238E27FC236}">
                <a16:creationId xmlns:a16="http://schemas.microsoft.com/office/drawing/2014/main" xmlns=""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xmlns=""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199917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E864CF5-F681-40C2-88CC-E02206C9CECB}"/>
              </a:ext>
            </a:extLst>
          </p:cNvPr>
          <p:cNvSpPr>
            <a:spLocks noGrp="1"/>
          </p:cNvSpPr>
          <p:nvPr>
            <p:ph type="dt" sz="half" idx="10"/>
          </p:nvPr>
        </p:nvSpPr>
        <p:spPr/>
        <p:txBody>
          <a:bodyPr/>
          <a:lstStyle/>
          <a:p>
            <a:fld id="{0055F08A-1E71-4B2B-BB49-E743F2903911}" type="datetime1">
              <a:rPr lang="en-US" smtClean="0"/>
              <a:t>9/15/2022</a:t>
            </a:fld>
            <a:endParaRPr lang="en-US" dirty="0"/>
          </a:p>
        </p:txBody>
      </p:sp>
      <p:sp>
        <p:nvSpPr>
          <p:cNvPr id="5" name="Footer Placeholder 4">
            <a:extLst>
              <a:ext uri="{FF2B5EF4-FFF2-40B4-BE49-F238E27FC236}">
                <a16:creationId xmlns:a16="http://schemas.microsoft.com/office/drawing/2014/main" xmlns=""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08635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102990E-9F0A-446A-B5B8-459CA8D98D92}"/>
              </a:ext>
            </a:extLst>
          </p:cNvPr>
          <p:cNvSpPr>
            <a:spLocks noGrp="1"/>
          </p:cNvSpPr>
          <p:nvPr>
            <p:ph type="dt" sz="half" idx="10"/>
          </p:nvPr>
        </p:nvSpPr>
        <p:spPr/>
        <p:txBody>
          <a:bodyPr/>
          <a:lstStyle/>
          <a:p>
            <a:fld id="{15417D9E-721A-44BB-8863-9873FE64DA75}" type="datetime1">
              <a:rPr lang="en-US" smtClean="0"/>
              <a:t>9/15/2022</a:t>
            </a:fld>
            <a:endParaRPr lang="en-US"/>
          </a:p>
        </p:txBody>
      </p:sp>
      <p:sp>
        <p:nvSpPr>
          <p:cNvPr id="5" name="Footer Placeholder 4">
            <a:extLst>
              <a:ext uri="{FF2B5EF4-FFF2-40B4-BE49-F238E27FC236}">
                <a16:creationId xmlns:a16="http://schemas.microsoft.com/office/drawing/2014/main" xmlns=""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31892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55B56FDA-C47A-4F4A-A364-BA60A25AB90A}"/>
              </a:ext>
            </a:extLst>
          </p:cNvPr>
          <p:cNvSpPr>
            <a:spLocks noGrp="1"/>
          </p:cNvSpPr>
          <p:nvPr>
            <p:ph type="dt" sz="half" idx="10"/>
          </p:nvPr>
        </p:nvSpPr>
        <p:spPr/>
        <p:txBody>
          <a:bodyPr/>
          <a:lstStyle/>
          <a:p>
            <a:fld id="{5F31DA2F-80B8-49CF-99FB-5ABCA53A607A}" type="datetime1">
              <a:rPr lang="en-US" smtClean="0"/>
              <a:t>9/15/2022</a:t>
            </a:fld>
            <a:endParaRPr lang="en-US"/>
          </a:p>
        </p:txBody>
      </p:sp>
      <p:sp>
        <p:nvSpPr>
          <p:cNvPr id="6" name="Footer Placeholder 5">
            <a:extLst>
              <a:ext uri="{FF2B5EF4-FFF2-40B4-BE49-F238E27FC236}">
                <a16:creationId xmlns:a16="http://schemas.microsoft.com/office/drawing/2014/main" xmlns=""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1754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793CB55-E9C1-4CE6-9B61-81B71475B960}"/>
              </a:ext>
            </a:extLst>
          </p:cNvPr>
          <p:cNvSpPr>
            <a:spLocks noGrp="1"/>
          </p:cNvSpPr>
          <p:nvPr>
            <p:ph type="dt" sz="half" idx="10"/>
          </p:nvPr>
        </p:nvSpPr>
        <p:spPr/>
        <p:txBody>
          <a:bodyPr/>
          <a:lstStyle/>
          <a:p>
            <a:fld id="{28852172-E6C9-4B6C-929A-A9DE3837BBF1}" type="datetime1">
              <a:rPr lang="en-US" smtClean="0"/>
              <a:t>9/15/2022</a:t>
            </a:fld>
            <a:endParaRPr lang="en-US"/>
          </a:p>
        </p:txBody>
      </p:sp>
      <p:sp>
        <p:nvSpPr>
          <p:cNvPr id="8" name="Footer Placeholder 7">
            <a:extLst>
              <a:ext uri="{FF2B5EF4-FFF2-40B4-BE49-F238E27FC236}">
                <a16:creationId xmlns:a16="http://schemas.microsoft.com/office/drawing/2014/main" xmlns=""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60023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9/15/2022</a:t>
            </a:fld>
            <a:endParaRPr lang="en-US"/>
          </a:p>
        </p:txBody>
      </p:sp>
      <p:sp>
        <p:nvSpPr>
          <p:cNvPr id="4" name="Footer Placeholder 3">
            <a:extLst>
              <a:ext uri="{FF2B5EF4-FFF2-40B4-BE49-F238E27FC236}">
                <a16:creationId xmlns:a16="http://schemas.microsoft.com/office/drawing/2014/main" xmlns=""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993416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2933BE2-665A-42DA-A3B7-835F81A3F46B}"/>
              </a:ext>
            </a:extLst>
          </p:cNvPr>
          <p:cNvSpPr>
            <a:spLocks noGrp="1"/>
          </p:cNvSpPr>
          <p:nvPr>
            <p:ph type="dt" sz="half" idx="10"/>
          </p:nvPr>
        </p:nvSpPr>
        <p:spPr/>
        <p:txBody>
          <a:bodyPr/>
          <a:lstStyle/>
          <a:p>
            <a:fld id="{F06048FA-06AB-4884-A69B-986B96E68A24}" type="datetime1">
              <a:rPr lang="en-US" smtClean="0"/>
              <a:t>9/15/2022</a:t>
            </a:fld>
            <a:endParaRPr lang="en-US"/>
          </a:p>
        </p:txBody>
      </p:sp>
      <p:sp>
        <p:nvSpPr>
          <p:cNvPr id="3" name="Footer Placeholder 2">
            <a:extLst>
              <a:ext uri="{FF2B5EF4-FFF2-40B4-BE49-F238E27FC236}">
                <a16:creationId xmlns:a16="http://schemas.microsoft.com/office/drawing/2014/main" xmlns=""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536183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113850F-5C87-4F08-9658-EAF049B60EB0}"/>
              </a:ext>
            </a:extLst>
          </p:cNvPr>
          <p:cNvSpPr>
            <a:spLocks noGrp="1"/>
          </p:cNvSpPr>
          <p:nvPr>
            <p:ph type="dt" sz="half" idx="10"/>
          </p:nvPr>
        </p:nvSpPr>
        <p:spPr/>
        <p:txBody>
          <a:bodyPr/>
          <a:lstStyle/>
          <a:p>
            <a:fld id="{50DB7ABA-0172-4F9C-889D-567164F66BCD}" type="datetime1">
              <a:rPr lang="en-US" smtClean="0"/>
              <a:t>9/15/2022</a:t>
            </a:fld>
            <a:endParaRPr lang="en-US"/>
          </a:p>
        </p:txBody>
      </p:sp>
      <p:sp>
        <p:nvSpPr>
          <p:cNvPr id="6" name="Footer Placeholder 5">
            <a:extLst>
              <a:ext uri="{FF2B5EF4-FFF2-40B4-BE49-F238E27FC236}">
                <a16:creationId xmlns:a16="http://schemas.microsoft.com/office/drawing/2014/main" xmlns=""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11962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80CBC9-48E2-BA15-6379-AC1082A8A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3A90E3A-55E7-615A-4BCE-0B0FC35045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BAFD491-AC4F-48DD-FD00-3B1102C87C4B}"/>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5" name="Footer Placeholder 4">
            <a:extLst>
              <a:ext uri="{FF2B5EF4-FFF2-40B4-BE49-F238E27FC236}">
                <a16:creationId xmlns:a16="http://schemas.microsoft.com/office/drawing/2014/main" xmlns="" id="{BAD26353-FE63-894D-6DAE-5954FF6C2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B7FD77A-0050-2EE6-01D0-216D62FBFB6E}"/>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17010498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605AD5B-0DEA-4C6F-94D2-FAA99F2E5DA9}"/>
              </a:ext>
            </a:extLst>
          </p:cNvPr>
          <p:cNvSpPr>
            <a:spLocks noGrp="1"/>
          </p:cNvSpPr>
          <p:nvPr>
            <p:ph type="dt" sz="half" idx="10"/>
          </p:nvPr>
        </p:nvSpPr>
        <p:spPr/>
        <p:txBody>
          <a:bodyPr/>
          <a:lstStyle/>
          <a:p>
            <a:fld id="{78AC6A5B-8AE7-4A41-B5A7-9ADC6686DC18}" type="datetime1">
              <a:rPr lang="en-US" smtClean="0"/>
              <a:t>9/15/2022</a:t>
            </a:fld>
            <a:endParaRPr lang="en-US"/>
          </a:p>
        </p:txBody>
      </p:sp>
      <p:sp>
        <p:nvSpPr>
          <p:cNvPr id="6" name="Footer Placeholder 5">
            <a:extLst>
              <a:ext uri="{FF2B5EF4-FFF2-40B4-BE49-F238E27FC236}">
                <a16:creationId xmlns:a16="http://schemas.microsoft.com/office/drawing/2014/main" xmlns=""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287556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3905B1B-77FE-4BFC-BF87-87DA989F0082}"/>
              </a:ext>
            </a:extLst>
          </p:cNvPr>
          <p:cNvSpPr>
            <a:spLocks noGrp="1"/>
          </p:cNvSpPr>
          <p:nvPr>
            <p:ph type="dt" sz="half" idx="10"/>
          </p:nvPr>
        </p:nvSpPr>
        <p:spPr/>
        <p:txBody>
          <a:bodyPr/>
          <a:lstStyle/>
          <a:p>
            <a:fld id="{4C559632-1575-4E14-B53B-3DC3D5ED3947}" type="datetime1">
              <a:rPr lang="en-US" smtClean="0"/>
              <a:t>9/15/2022</a:t>
            </a:fld>
            <a:endParaRPr lang="en-US"/>
          </a:p>
        </p:txBody>
      </p:sp>
      <p:sp>
        <p:nvSpPr>
          <p:cNvPr id="5" name="Footer Placeholder 4">
            <a:extLst>
              <a:ext uri="{FF2B5EF4-FFF2-40B4-BE49-F238E27FC236}">
                <a16:creationId xmlns:a16="http://schemas.microsoft.com/office/drawing/2014/main" xmlns=""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171825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4DC126F-38E2-4425-861F-98ED432284BA}"/>
              </a:ext>
            </a:extLst>
          </p:cNvPr>
          <p:cNvSpPr>
            <a:spLocks noGrp="1"/>
          </p:cNvSpPr>
          <p:nvPr>
            <p:ph type="dt" sz="half" idx="10"/>
          </p:nvPr>
        </p:nvSpPr>
        <p:spPr/>
        <p:txBody>
          <a:bodyPr/>
          <a:lstStyle/>
          <a:p>
            <a:fld id="{CC4A6868-2568-4CC9-B302-F37117B01A6E}" type="datetime1">
              <a:rPr lang="en-US" smtClean="0"/>
              <a:t>9/15/2022</a:t>
            </a:fld>
            <a:endParaRPr lang="en-US"/>
          </a:p>
        </p:txBody>
      </p:sp>
      <p:sp>
        <p:nvSpPr>
          <p:cNvPr id="5" name="Footer Placeholder 4">
            <a:extLst>
              <a:ext uri="{FF2B5EF4-FFF2-40B4-BE49-F238E27FC236}">
                <a16:creationId xmlns:a16="http://schemas.microsoft.com/office/drawing/2014/main" xmlns=""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88402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52AC09-1EDF-4B76-79EE-45A0974FA6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511E0ED9-121E-879D-508C-831FF3E232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7F3A8A8-DC18-201A-AF30-CEFEAF225BB3}"/>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5" name="Footer Placeholder 4">
            <a:extLst>
              <a:ext uri="{FF2B5EF4-FFF2-40B4-BE49-F238E27FC236}">
                <a16:creationId xmlns:a16="http://schemas.microsoft.com/office/drawing/2014/main" xmlns="" id="{411C1DF8-075F-527B-B2EE-405670DFB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2A10249-040F-6DDF-6719-00ABC46010D2}"/>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1323164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7A9EB6-1872-0E92-3EBE-434A89D012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1FAD898-1444-A904-A6A1-9FDEB61E40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803521B-F27F-16C2-414D-59843639C2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3EB9EAC-0B16-03E8-0EDE-6D85ABB3E7A7}"/>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6" name="Footer Placeholder 5">
            <a:extLst>
              <a:ext uri="{FF2B5EF4-FFF2-40B4-BE49-F238E27FC236}">
                <a16:creationId xmlns:a16="http://schemas.microsoft.com/office/drawing/2014/main" xmlns="" id="{3B4A9D5B-E341-F7AD-18D8-68F33D3ACD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AB31FE9-78AF-D03F-0EB9-39B2BFF59117}"/>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786888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FD5132-36C8-511F-FDEB-24BA25724F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9741B8D-354F-9CBB-C524-FD17AA1D79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AAE0003D-CCBD-AE93-B725-2D254D0284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9A0DA60-1FFE-8473-8722-43DCA1C290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280428A-2042-CBC2-841D-D910D78C7E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A42D987-5870-11E2-7686-7A8539BAC451}"/>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8" name="Footer Placeholder 7">
            <a:extLst>
              <a:ext uri="{FF2B5EF4-FFF2-40B4-BE49-F238E27FC236}">
                <a16:creationId xmlns:a16="http://schemas.microsoft.com/office/drawing/2014/main" xmlns="" id="{E9B6E634-D33E-F6D9-BCB1-F0E34AD626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4D6D5EFF-8CE1-A4BE-85A4-3C14AF00DECD}"/>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341421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3A0BDB-BB83-D162-29E8-589840DEE4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76D4D74-C1B3-208C-66F7-C8C57BB74C1B}"/>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4" name="Footer Placeholder 3">
            <a:extLst>
              <a:ext uri="{FF2B5EF4-FFF2-40B4-BE49-F238E27FC236}">
                <a16:creationId xmlns:a16="http://schemas.microsoft.com/office/drawing/2014/main" xmlns="" id="{47984817-D37B-7349-26C2-726B15F4D6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5BB1369-B730-83C4-5621-F7B5AEF64EE7}"/>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904681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73111C1-DA72-DD93-ADA4-879AB5607694}"/>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3" name="Footer Placeholder 2">
            <a:extLst>
              <a:ext uri="{FF2B5EF4-FFF2-40B4-BE49-F238E27FC236}">
                <a16:creationId xmlns:a16="http://schemas.microsoft.com/office/drawing/2014/main" xmlns="" id="{DE004811-7169-527B-BEBE-8E84FE2E79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CBD0A9B-C188-1AB9-904F-04A47C9565EF}"/>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424729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C4CE31-389D-B986-5AB4-F214408CDA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462C43E-3696-62D2-B47C-C3733C3CFD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DD0789C-A1C8-94E2-823B-081900449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DEBAC6F-0A56-2DFD-78EB-EB6CE5F8CF5F}"/>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6" name="Footer Placeholder 5">
            <a:extLst>
              <a:ext uri="{FF2B5EF4-FFF2-40B4-BE49-F238E27FC236}">
                <a16:creationId xmlns:a16="http://schemas.microsoft.com/office/drawing/2014/main" xmlns="" id="{ECC3DF9E-780F-2011-9B5F-9B8406357C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FB9014A-CD50-06EE-5B94-14E61D7201D6}"/>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1823234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439A28-D3FF-DDF5-D551-D42DA506E1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FB48245D-F57E-5856-3C6F-0B5EC366BE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E07A3D9-A67E-82D1-8F37-DB9FF05559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6757C9D-98D2-F2AE-EBF7-232A352F420D}"/>
              </a:ext>
            </a:extLst>
          </p:cNvPr>
          <p:cNvSpPr>
            <a:spLocks noGrp="1"/>
          </p:cNvSpPr>
          <p:nvPr>
            <p:ph type="dt" sz="half" idx="10"/>
          </p:nvPr>
        </p:nvSpPr>
        <p:spPr/>
        <p:txBody>
          <a:bodyPr/>
          <a:lstStyle/>
          <a:p>
            <a:fld id="{5388A2FE-4339-5E4A-A202-6051EBF27160}" type="datetimeFigureOut">
              <a:rPr lang="en-US" smtClean="0"/>
              <a:t>9/15/2022</a:t>
            </a:fld>
            <a:endParaRPr lang="en-US"/>
          </a:p>
        </p:txBody>
      </p:sp>
      <p:sp>
        <p:nvSpPr>
          <p:cNvPr id="6" name="Footer Placeholder 5">
            <a:extLst>
              <a:ext uri="{FF2B5EF4-FFF2-40B4-BE49-F238E27FC236}">
                <a16:creationId xmlns:a16="http://schemas.microsoft.com/office/drawing/2014/main" xmlns="" id="{33CCB23A-1D12-D4CE-C7B1-09A98AC2E0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020E98D-A8B7-7B6A-0C4D-3C0AB33639BD}"/>
              </a:ext>
            </a:extLst>
          </p:cNvPr>
          <p:cNvSpPr>
            <a:spLocks noGrp="1"/>
          </p:cNvSpPr>
          <p:nvPr>
            <p:ph type="sldNum" sz="quarter" idx="12"/>
          </p:nvPr>
        </p:nvSpPr>
        <p:spPr/>
        <p:txBody>
          <a:bodyPr/>
          <a:lstStyle/>
          <a:p>
            <a:fld id="{69DA0893-E36D-B74D-8048-1B8743F9BBAA}" type="slidenum">
              <a:rPr lang="en-US" smtClean="0"/>
              <a:t>‹#›</a:t>
            </a:fld>
            <a:endParaRPr lang="en-US"/>
          </a:p>
        </p:txBody>
      </p:sp>
    </p:spTree>
    <p:extLst>
      <p:ext uri="{BB962C8B-B14F-4D97-AF65-F5344CB8AC3E}">
        <p14:creationId xmlns:p14="http://schemas.microsoft.com/office/powerpoint/2010/main" val="2414895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073F1C4-AB9B-2C13-9F7C-92B5233B5B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827291D4-8E85-FD4F-9FFA-1D799325B5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CC68961-C00D-6957-0A2E-C68D8F1E8D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88A2FE-4339-5E4A-A202-6051EBF27160}" type="datetimeFigureOut">
              <a:rPr lang="en-US" smtClean="0"/>
              <a:t>9/15/2022</a:t>
            </a:fld>
            <a:endParaRPr lang="en-US"/>
          </a:p>
        </p:txBody>
      </p:sp>
      <p:sp>
        <p:nvSpPr>
          <p:cNvPr id="5" name="Footer Placeholder 4">
            <a:extLst>
              <a:ext uri="{FF2B5EF4-FFF2-40B4-BE49-F238E27FC236}">
                <a16:creationId xmlns:a16="http://schemas.microsoft.com/office/drawing/2014/main" xmlns="" id="{EDFE4AA6-2AB0-7AF8-E3F2-98F3BE34BB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3AA71649-BE8C-0070-589B-D784840B2F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A0893-E36D-B74D-8048-1B8743F9BBAA}" type="slidenum">
              <a:rPr lang="en-US" smtClean="0"/>
              <a:t>‹#›</a:t>
            </a:fld>
            <a:endParaRPr lang="en-US"/>
          </a:p>
        </p:txBody>
      </p:sp>
    </p:spTree>
    <p:extLst>
      <p:ext uri="{BB962C8B-B14F-4D97-AF65-F5344CB8AC3E}">
        <p14:creationId xmlns:p14="http://schemas.microsoft.com/office/powerpoint/2010/main" val="714457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xmlns="" id="{0BABF38A-8A0D-492E-BD20-6CF4D46B50BD}"/>
              </a:ext>
              <a:ext uri="{C183D7F6-B498-43B3-948B-1728B52AA6E4}">
                <adec:decorative xmlns:adec="http://schemas.microsoft.com/office/drawing/2017/decorative" xmlns=""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xmlns=""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9/15/2022</a:t>
            </a:fld>
            <a:endParaRPr lang="en-US" dirty="0"/>
          </a:p>
        </p:txBody>
      </p:sp>
      <p:sp>
        <p:nvSpPr>
          <p:cNvPr id="5" name="Footer Placeholder 4">
            <a:extLst>
              <a:ext uri="{FF2B5EF4-FFF2-40B4-BE49-F238E27FC236}">
                <a16:creationId xmlns:a16="http://schemas.microsoft.com/office/drawing/2014/main" xmlns=""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xmlns=""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xmlns=""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3098371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3"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4">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5"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428625" y="744909"/>
            <a:ext cx="11301413"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3" name="Subtitle 2">
            <a:extLst>
              <a:ext uri="{FF2B5EF4-FFF2-40B4-BE49-F238E27FC236}">
                <a16:creationId xmlns:a16="http://schemas.microsoft.com/office/drawing/2014/main" xmlns="" id="{83D1A4D8-441B-1087-6869-DD52321CDE6A}"/>
              </a:ext>
            </a:extLst>
          </p:cNvPr>
          <p:cNvSpPr>
            <a:spLocks noGrp="1"/>
          </p:cNvSpPr>
          <p:nvPr>
            <p:ph type="subTitle" idx="1"/>
          </p:nvPr>
        </p:nvSpPr>
        <p:spPr>
          <a:xfrm>
            <a:off x="128016" y="3827187"/>
            <a:ext cx="11905488" cy="2056617"/>
          </a:xfrm>
        </p:spPr>
        <p:txBody>
          <a:bodyPr anchor="t">
            <a:normAutofit/>
          </a:bodyPr>
          <a:lstStyle/>
          <a:p>
            <a:r>
              <a:rPr lang="en-US" sz="8000" dirty="0">
                <a:solidFill>
                  <a:srgbClr val="FFFFFF"/>
                </a:solidFill>
                <a:effectLst>
                  <a:outerShdw blurRad="38100" dist="38100" dir="2700000" algn="tl">
                    <a:srgbClr val="000000">
                      <a:alpha val="43137"/>
                    </a:srgbClr>
                  </a:outerShdw>
                </a:effectLst>
                <a:latin typeface="Baskerville Old Face" panose="02020602080505020303" pitchFamily="18" charset="77"/>
              </a:rPr>
              <a:t>True Spiritual Unity</a:t>
            </a:r>
          </a:p>
        </p:txBody>
      </p:sp>
    </p:spTree>
    <p:extLst>
      <p:ext uri="{BB962C8B-B14F-4D97-AF65-F5344CB8AC3E}">
        <p14:creationId xmlns:p14="http://schemas.microsoft.com/office/powerpoint/2010/main" val="3220208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 all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humility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and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gentleness</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with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patience</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putting up with one another in love,</a:t>
            </a:r>
          </a:p>
        </p:txBody>
      </p:sp>
      <p:sp>
        <p:nvSpPr>
          <p:cNvPr id="3" name="Rectangle 2">
            <a:extLst>
              <a:ext uri="{FF2B5EF4-FFF2-40B4-BE49-F238E27FC236}">
                <a16:creationId xmlns:a16="http://schemas.microsoft.com/office/drawing/2014/main" xmlns="" id="{6E2DF1D5-3C94-A65D-7D8B-50648E101EDE}"/>
              </a:ext>
            </a:extLst>
          </p:cNvPr>
          <p:cNvSpPr/>
          <p:nvPr/>
        </p:nvSpPr>
        <p:spPr>
          <a:xfrm>
            <a:off x="438912" y="1933622"/>
            <a:ext cx="6729984" cy="2695260"/>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Without </a:t>
            </a:r>
            <a:r>
              <a:rPr kumimoji="0" lang="en-US" sz="5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patience:</a:t>
            </a:r>
            <a:endPar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noProof="0" dirty="0">
                <a:solidFill>
                  <a:srgbClr val="FFFFFF"/>
                </a:solidFill>
                <a:effectLst>
                  <a:outerShdw blurRad="38100" dist="38100" dir="2700000" algn="tl">
                    <a:srgbClr val="000000">
                      <a:alpha val="43137"/>
                    </a:srgbClr>
                  </a:outerShdw>
                </a:effectLst>
                <a:latin typeface="Century Gothic" panose="020B0502020202020204" pitchFamily="34" charset="0"/>
              </a:rPr>
              <a:t>Pressure</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Demanding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Lacking </a:t>
            </a:r>
            <a:r>
              <a:rPr lang="en-US" sz="4000" b="1" i="1" dirty="0">
                <a:solidFill>
                  <a:srgbClr val="FFFFFF"/>
                </a:solidFill>
                <a:effectLst>
                  <a:outerShdw blurRad="38100" dist="38100" dir="2700000" algn="tl">
                    <a:srgbClr val="000000">
                      <a:alpha val="43137"/>
                    </a:srgbClr>
                  </a:outerShdw>
                </a:effectLst>
                <a:latin typeface="Century Gothic" panose="020B0502020202020204" pitchFamily="34" charset="0"/>
              </a:rPr>
              <a:t>grace</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Prone to controlling</a:t>
            </a:r>
          </a:p>
        </p:txBody>
      </p:sp>
      <p:sp>
        <p:nvSpPr>
          <p:cNvPr id="2" name="Rectangle 1">
            <a:extLst>
              <a:ext uri="{FF2B5EF4-FFF2-40B4-BE49-F238E27FC236}">
                <a16:creationId xmlns:a16="http://schemas.microsoft.com/office/drawing/2014/main" xmlns="" id="{AC71BA3F-4F7A-EBA3-B7C6-6E9FAB51C9EA}"/>
              </a:ext>
            </a:extLst>
          </p:cNvPr>
          <p:cNvSpPr/>
          <p:nvPr/>
        </p:nvSpPr>
        <p:spPr>
          <a:xfrm>
            <a:off x="5023104" y="3776434"/>
            <a:ext cx="6729984" cy="2964786"/>
          </a:xfrm>
          <a:prstGeom prst="rect">
            <a:avLst/>
          </a:prstGeom>
          <a:solidFill>
            <a:schemeClr val="accent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With </a:t>
            </a:r>
            <a:r>
              <a:rPr lang="en-US" sz="5400" b="1" i="1" dirty="0">
                <a:effectLst>
                  <a:outerShdw blurRad="38100" dist="38100" dir="2700000" algn="tl">
                    <a:srgbClr val="000000">
                      <a:alpha val="43137"/>
                    </a:srgbClr>
                  </a:outerShdw>
                </a:effectLst>
                <a:latin typeface="Century Gothic" panose="020B0502020202020204" pitchFamily="34" charset="0"/>
              </a:rPr>
              <a:t>patience:</a:t>
            </a:r>
            <a:endParaRPr lang="en-US" sz="5400" b="1" dirty="0">
              <a:effectLst>
                <a:outerShdw blurRad="38100" dist="38100" dir="2700000" algn="tl">
                  <a:srgbClr val="000000">
                    <a:alpha val="43137"/>
                  </a:srgbClr>
                </a:outerShdw>
              </a:effectLst>
              <a:latin typeface="Century Gothic" panose="020B0502020202020204" pitchFamily="34" charset="0"/>
            </a:endParaRP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Knows God is in charge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Steady/smooth growth</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Develops a thick skin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Able to delegate</a:t>
            </a:r>
          </a:p>
        </p:txBody>
      </p:sp>
    </p:spTree>
    <p:extLst>
      <p:ext uri="{BB962C8B-B14F-4D97-AF65-F5344CB8AC3E}">
        <p14:creationId xmlns:p14="http://schemas.microsoft.com/office/powerpoint/2010/main" val="65889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500"/>
                                        <p:tgtEl>
                                          <p:spTgt spid="3">
                                            <p:txEl>
                                              <p:pRg st="2" end="2"/>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linds(horizontal)">
                                      <p:cBhvr>
                                        <p:cTn id="32" dur="500"/>
                                        <p:tgtEl>
                                          <p:spTgt spid="2"/>
                                        </p:tgtEl>
                                      </p:cBhvr>
                                    </p:animEffect>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2">
                                            <p:txEl>
                                              <p:pRg st="0" end="0"/>
                                            </p:txEl>
                                          </p:spTgt>
                                        </p:tgtEl>
                                        <p:attrNameLst>
                                          <p:attrName>style.visibility</p:attrName>
                                        </p:attrNameLst>
                                      </p:cBhvr>
                                      <p:to>
                                        <p:strVal val="visible"/>
                                      </p:to>
                                    </p:set>
                                    <p:animEffect transition="in" filter="dissolve">
                                      <p:cBhvr>
                                        <p:cTn id="36" dur="500"/>
                                        <p:tgtEl>
                                          <p:spTgt spid="2">
                                            <p:txEl>
                                              <p:pRg st="0" end="0"/>
                                            </p:txEl>
                                          </p:spTgt>
                                        </p:tgtEl>
                                      </p:cBhvr>
                                    </p:animEffect>
                                  </p:childTnLst>
                                </p:cTn>
                              </p:par>
                            </p:childTnLst>
                          </p:cTn>
                        </p:par>
                        <p:par>
                          <p:cTn id="37" fill="hold">
                            <p:stCondLst>
                              <p:cond delay="1000"/>
                            </p:stCondLst>
                            <p:childTnLst>
                              <p:par>
                                <p:cTn id="38" presetID="9" presetClass="entr" presetSubtype="0" fill="hold" nodeType="afterEffect">
                                  <p:stCondLst>
                                    <p:cond delay="0"/>
                                  </p:stCondLst>
                                  <p:childTnLst>
                                    <p:set>
                                      <p:cBhvr>
                                        <p:cTn id="39" dur="1" fill="hold">
                                          <p:stCondLst>
                                            <p:cond delay="0"/>
                                          </p:stCondLst>
                                        </p:cTn>
                                        <p:tgtEl>
                                          <p:spTgt spid="2">
                                            <p:txEl>
                                              <p:pRg st="1" end="1"/>
                                            </p:txEl>
                                          </p:spTgt>
                                        </p:tgtEl>
                                        <p:attrNameLst>
                                          <p:attrName>style.visibility</p:attrName>
                                        </p:attrNameLst>
                                      </p:cBhvr>
                                      <p:to>
                                        <p:strVal val="visible"/>
                                      </p:to>
                                    </p:set>
                                    <p:animEffect transition="in" filter="dissolve">
                                      <p:cBhvr>
                                        <p:cTn id="40" dur="500"/>
                                        <p:tgtEl>
                                          <p:spTgt spid="2">
                                            <p:txEl>
                                              <p:pRg st="1" end="1"/>
                                            </p:txEl>
                                          </p:spTgt>
                                        </p:tgtEl>
                                      </p:cBhvr>
                                    </p:animEffect>
                                  </p:childTnLst>
                                </p:cTn>
                              </p:par>
                            </p:childTnLst>
                          </p:cTn>
                        </p:par>
                        <p:par>
                          <p:cTn id="41" fill="hold">
                            <p:stCondLst>
                              <p:cond delay="1500"/>
                            </p:stCondLst>
                            <p:childTnLst>
                              <p:par>
                                <p:cTn id="42" presetID="9" presetClass="entr" presetSubtype="0" fill="hold" nodeType="after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animEffect transition="in" filter="dissolve">
                                      <p:cBhvr>
                                        <p:cTn id="44" dur="500"/>
                                        <p:tgtEl>
                                          <p:spTgt spid="2">
                                            <p:txEl>
                                              <p:pRg st="2" end="2"/>
                                            </p:txEl>
                                          </p:spTgt>
                                        </p:tgtEl>
                                      </p:cBhvr>
                                    </p:animEffect>
                                  </p:childTnLst>
                                </p:cTn>
                              </p:par>
                            </p:childTnLst>
                          </p:cTn>
                        </p:par>
                        <p:par>
                          <p:cTn id="45" fill="hold">
                            <p:stCondLst>
                              <p:cond delay="2000"/>
                            </p:stCondLst>
                            <p:childTnLst>
                              <p:par>
                                <p:cTn id="46" presetID="9" presetClass="entr" presetSubtype="0" fill="hold" nodeType="after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animEffect transition="in" filter="dissolve">
                                      <p:cBhvr>
                                        <p:cTn id="48" dur="500"/>
                                        <p:tgtEl>
                                          <p:spTgt spid="2">
                                            <p:txEl>
                                              <p:pRg st="3" end="3"/>
                                            </p:txEl>
                                          </p:spTgt>
                                        </p:tgtEl>
                                      </p:cBhvr>
                                    </p:animEffect>
                                  </p:childTnLst>
                                </p:cTn>
                              </p:par>
                            </p:childTnLst>
                          </p:cTn>
                        </p:par>
                        <p:par>
                          <p:cTn id="49" fill="hold">
                            <p:stCondLst>
                              <p:cond delay="2500"/>
                            </p:stCondLst>
                            <p:childTnLst>
                              <p:par>
                                <p:cTn id="50" presetID="9" presetClass="entr" presetSubtype="0" fill="hold" nodeType="afterEffect">
                                  <p:stCondLst>
                                    <p:cond delay="0"/>
                                  </p:stCondLst>
                                  <p:childTnLst>
                                    <p:set>
                                      <p:cBhvr>
                                        <p:cTn id="51" dur="1" fill="hold">
                                          <p:stCondLst>
                                            <p:cond delay="0"/>
                                          </p:stCondLst>
                                        </p:cTn>
                                        <p:tgtEl>
                                          <p:spTgt spid="2">
                                            <p:txEl>
                                              <p:pRg st="4" end="4"/>
                                            </p:txEl>
                                          </p:spTgt>
                                        </p:tgtEl>
                                        <p:attrNameLst>
                                          <p:attrName>style.visibility</p:attrName>
                                        </p:attrNameLst>
                                      </p:cBhvr>
                                      <p:to>
                                        <p:strVal val="visible"/>
                                      </p:to>
                                    </p:set>
                                    <p:animEffect transition="in" filter="dissolve">
                                      <p:cBhvr>
                                        <p:cTn id="5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 all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humility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and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gentleness</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with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patience</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putting up with one another</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in love,</a:t>
            </a:r>
          </a:p>
        </p:txBody>
      </p:sp>
      <p:sp>
        <p:nvSpPr>
          <p:cNvPr id="3" name="Rectangle 2">
            <a:extLst>
              <a:ext uri="{FF2B5EF4-FFF2-40B4-BE49-F238E27FC236}">
                <a16:creationId xmlns:a16="http://schemas.microsoft.com/office/drawing/2014/main" xmlns="" id="{6E2DF1D5-3C94-A65D-7D8B-50648E101EDE}"/>
              </a:ext>
            </a:extLst>
          </p:cNvPr>
          <p:cNvSpPr/>
          <p:nvPr/>
        </p:nvSpPr>
        <p:spPr>
          <a:xfrm>
            <a:off x="4930332" y="1771660"/>
            <a:ext cx="7049452" cy="3330692"/>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Without </a:t>
            </a:r>
            <a:r>
              <a:rPr kumimoji="0" lang="en-US" sz="5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tolerance:</a:t>
            </a:r>
            <a:endPar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Anger</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Resentment/Bitterness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Group think/robotic</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Prone to: apathy/disengagement</a:t>
            </a:r>
          </a:p>
        </p:txBody>
      </p:sp>
      <p:sp>
        <p:nvSpPr>
          <p:cNvPr id="2" name="Rectangle 1">
            <a:extLst>
              <a:ext uri="{FF2B5EF4-FFF2-40B4-BE49-F238E27FC236}">
                <a16:creationId xmlns:a16="http://schemas.microsoft.com/office/drawing/2014/main" xmlns="" id="{C286B843-2080-42E7-2DC1-2E44C031B0AB}"/>
              </a:ext>
            </a:extLst>
          </p:cNvPr>
          <p:cNvSpPr/>
          <p:nvPr/>
        </p:nvSpPr>
        <p:spPr>
          <a:xfrm>
            <a:off x="212216" y="2735655"/>
            <a:ext cx="8422198" cy="3946131"/>
          </a:xfrm>
          <a:prstGeom prst="rect">
            <a:avLst/>
          </a:prstGeom>
          <a:solidFill>
            <a:schemeClr val="accent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With </a:t>
            </a:r>
            <a:r>
              <a:rPr lang="en-US" sz="5400" b="1" i="1" dirty="0">
                <a:effectLst>
                  <a:outerShdw blurRad="38100" dist="38100" dir="2700000" algn="tl">
                    <a:srgbClr val="000000">
                      <a:alpha val="43137"/>
                    </a:srgbClr>
                  </a:outerShdw>
                </a:effectLst>
                <a:latin typeface="Century Gothic" panose="020B0502020202020204" pitchFamily="34" charset="0"/>
              </a:rPr>
              <a:t>tolerance:</a:t>
            </a:r>
            <a:endParaRPr lang="en-US" sz="5400" b="1" dirty="0">
              <a:effectLst>
                <a:outerShdw blurRad="38100" dist="38100" dir="2700000" algn="tl">
                  <a:srgbClr val="000000">
                    <a:alpha val="43137"/>
                  </a:srgbClr>
                </a:outerShdw>
              </a:effectLst>
              <a:latin typeface="Century Gothic" panose="020B0502020202020204" pitchFamily="34" charset="0"/>
            </a:endParaRP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Encourages dissent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Doesn’t cave to pressure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Willing to: work with people/challenge/disagree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Furthest thing from apathetic; actually involved!</a:t>
            </a:r>
          </a:p>
        </p:txBody>
      </p:sp>
    </p:spTree>
    <p:extLst>
      <p:ext uri="{BB962C8B-B14F-4D97-AF65-F5344CB8AC3E}">
        <p14:creationId xmlns:p14="http://schemas.microsoft.com/office/powerpoint/2010/main" val="2806207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500"/>
                                        <p:tgtEl>
                                          <p:spTgt spid="3">
                                            <p:txEl>
                                              <p:pRg st="2" end="2"/>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par>
                          <p:cTn id="24" fill="hold">
                            <p:stCondLst>
                              <p:cond delay="2500"/>
                            </p:stCondLst>
                            <p:childTnLst>
                              <p:par>
                                <p:cTn id="25" presetID="9"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linds(horizontal)">
                                      <p:cBhvr>
                                        <p:cTn id="32" dur="500"/>
                                        <p:tgtEl>
                                          <p:spTgt spid="2"/>
                                        </p:tgtEl>
                                      </p:cBhvr>
                                    </p:animEffect>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2">
                                            <p:txEl>
                                              <p:pRg st="0" end="0"/>
                                            </p:txEl>
                                          </p:spTgt>
                                        </p:tgtEl>
                                        <p:attrNameLst>
                                          <p:attrName>style.visibility</p:attrName>
                                        </p:attrNameLst>
                                      </p:cBhvr>
                                      <p:to>
                                        <p:strVal val="visible"/>
                                      </p:to>
                                    </p:set>
                                    <p:animEffect transition="in" filter="dissolve">
                                      <p:cBhvr>
                                        <p:cTn id="36" dur="500"/>
                                        <p:tgtEl>
                                          <p:spTgt spid="2">
                                            <p:txEl>
                                              <p:pRg st="0" end="0"/>
                                            </p:txEl>
                                          </p:spTgt>
                                        </p:tgtEl>
                                      </p:cBhvr>
                                    </p:animEffect>
                                  </p:childTnLst>
                                </p:cTn>
                              </p:par>
                            </p:childTnLst>
                          </p:cTn>
                        </p:par>
                        <p:par>
                          <p:cTn id="37" fill="hold">
                            <p:stCondLst>
                              <p:cond delay="1000"/>
                            </p:stCondLst>
                            <p:childTnLst>
                              <p:par>
                                <p:cTn id="38" presetID="9" presetClass="entr" presetSubtype="0" fill="hold" nodeType="afterEffect">
                                  <p:stCondLst>
                                    <p:cond delay="0"/>
                                  </p:stCondLst>
                                  <p:childTnLst>
                                    <p:set>
                                      <p:cBhvr>
                                        <p:cTn id="39" dur="1" fill="hold">
                                          <p:stCondLst>
                                            <p:cond delay="0"/>
                                          </p:stCondLst>
                                        </p:cTn>
                                        <p:tgtEl>
                                          <p:spTgt spid="2">
                                            <p:txEl>
                                              <p:pRg st="1" end="1"/>
                                            </p:txEl>
                                          </p:spTgt>
                                        </p:tgtEl>
                                        <p:attrNameLst>
                                          <p:attrName>style.visibility</p:attrName>
                                        </p:attrNameLst>
                                      </p:cBhvr>
                                      <p:to>
                                        <p:strVal val="visible"/>
                                      </p:to>
                                    </p:set>
                                    <p:animEffect transition="in" filter="dissolve">
                                      <p:cBhvr>
                                        <p:cTn id="40" dur="500"/>
                                        <p:tgtEl>
                                          <p:spTgt spid="2">
                                            <p:txEl>
                                              <p:pRg st="1" end="1"/>
                                            </p:txEl>
                                          </p:spTgt>
                                        </p:tgtEl>
                                      </p:cBhvr>
                                    </p:animEffect>
                                  </p:childTnLst>
                                </p:cTn>
                              </p:par>
                            </p:childTnLst>
                          </p:cTn>
                        </p:par>
                        <p:par>
                          <p:cTn id="41" fill="hold">
                            <p:stCondLst>
                              <p:cond delay="1500"/>
                            </p:stCondLst>
                            <p:childTnLst>
                              <p:par>
                                <p:cTn id="42" presetID="9" presetClass="entr" presetSubtype="0" fill="hold" nodeType="after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animEffect transition="in" filter="dissolve">
                                      <p:cBhvr>
                                        <p:cTn id="44" dur="500"/>
                                        <p:tgtEl>
                                          <p:spTgt spid="2">
                                            <p:txEl>
                                              <p:pRg st="2" end="2"/>
                                            </p:txEl>
                                          </p:spTgt>
                                        </p:tgtEl>
                                      </p:cBhvr>
                                    </p:animEffect>
                                  </p:childTnLst>
                                </p:cTn>
                              </p:par>
                            </p:childTnLst>
                          </p:cTn>
                        </p:par>
                        <p:par>
                          <p:cTn id="45" fill="hold">
                            <p:stCondLst>
                              <p:cond delay="2000"/>
                            </p:stCondLst>
                            <p:childTnLst>
                              <p:par>
                                <p:cTn id="46" presetID="9" presetClass="entr" presetSubtype="0" fill="hold" nodeType="after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animEffect transition="in" filter="dissolve">
                                      <p:cBhvr>
                                        <p:cTn id="48" dur="500"/>
                                        <p:tgtEl>
                                          <p:spTgt spid="2">
                                            <p:txEl>
                                              <p:pRg st="3" end="3"/>
                                            </p:txEl>
                                          </p:spTgt>
                                        </p:tgtEl>
                                      </p:cBhvr>
                                    </p:animEffect>
                                  </p:childTnLst>
                                </p:cTn>
                              </p:par>
                            </p:childTnLst>
                          </p:cTn>
                        </p:par>
                        <p:par>
                          <p:cTn id="49" fill="hold">
                            <p:stCondLst>
                              <p:cond delay="2500"/>
                            </p:stCondLst>
                            <p:childTnLst>
                              <p:par>
                                <p:cTn id="50" presetID="9" presetClass="entr" presetSubtype="0" fill="hold" nodeType="afterEffect">
                                  <p:stCondLst>
                                    <p:cond delay="0"/>
                                  </p:stCondLst>
                                  <p:childTnLst>
                                    <p:set>
                                      <p:cBhvr>
                                        <p:cTn id="51" dur="1" fill="hold">
                                          <p:stCondLst>
                                            <p:cond delay="0"/>
                                          </p:stCondLst>
                                        </p:cTn>
                                        <p:tgtEl>
                                          <p:spTgt spid="2">
                                            <p:txEl>
                                              <p:pRg st="4" end="4"/>
                                            </p:txEl>
                                          </p:spTgt>
                                        </p:tgtEl>
                                        <p:attrNameLst>
                                          <p:attrName>style.visibility</p:attrName>
                                        </p:attrNameLst>
                                      </p:cBhvr>
                                      <p:to>
                                        <p:strVal val="visible"/>
                                      </p:to>
                                    </p:set>
                                    <p:animEffect transition="in" filter="dissolve">
                                      <p:cBhvr>
                                        <p:cTn id="5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 all humility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and gentleness, with patience,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putting up with one another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in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love</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ectangle 1">
            <a:extLst>
              <a:ext uri="{FF2B5EF4-FFF2-40B4-BE49-F238E27FC236}">
                <a16:creationId xmlns:a16="http://schemas.microsoft.com/office/drawing/2014/main" xmlns="" id="{95CB7A9E-529E-AC0C-747F-28A226D243D7}"/>
              </a:ext>
            </a:extLst>
          </p:cNvPr>
          <p:cNvSpPr/>
          <p:nvPr/>
        </p:nvSpPr>
        <p:spPr>
          <a:xfrm>
            <a:off x="0" y="2500550"/>
            <a:ext cx="12192000" cy="4357450"/>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000" spc="-150" dirty="0">
                <a:effectLst>
                  <a:outerShdw blurRad="38100" dist="38100" dir="2700000" algn="tl">
                    <a:srgbClr val="000000">
                      <a:alpha val="43137"/>
                    </a:srgbClr>
                  </a:outerShdw>
                </a:effectLst>
                <a:latin typeface="Century Gothic" panose="020B0502020202020204" pitchFamily="34" charset="0"/>
              </a:rPr>
              <a:t>(1 Cor. 13:1-3) If I speak in the tongues of men and of angels, but I do not have love, </a:t>
            </a:r>
            <a:r>
              <a:rPr lang="en-US" sz="40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I am a noisy gong or a clanging cymbal</a:t>
            </a:r>
            <a:r>
              <a:rPr lang="en-US" sz="4000" spc="-150" dirty="0">
                <a:effectLst>
                  <a:outerShdw blurRad="38100" dist="38100" dir="2700000" algn="tl">
                    <a:srgbClr val="000000">
                      <a:alpha val="43137"/>
                    </a:srgbClr>
                  </a:outerShdw>
                </a:effectLst>
                <a:latin typeface="Century Gothic" panose="020B0502020202020204" pitchFamily="34" charset="0"/>
              </a:rPr>
              <a:t>. And if I have prophecy, and know all mysteries and all knowledge, and if I have all faith so that I can remove mountains, but do not have love, </a:t>
            </a:r>
            <a:r>
              <a:rPr lang="en-US" sz="40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I am nothing</a:t>
            </a:r>
            <a:r>
              <a:rPr lang="en-US" sz="4000" spc="-150" dirty="0">
                <a:effectLst>
                  <a:outerShdw blurRad="38100" dist="38100" dir="2700000" algn="tl">
                    <a:srgbClr val="000000">
                      <a:alpha val="43137"/>
                    </a:srgbClr>
                  </a:outerShdw>
                </a:effectLst>
                <a:latin typeface="Century Gothic" panose="020B0502020202020204" pitchFamily="34" charset="0"/>
              </a:rPr>
              <a:t>. If I give away everything I own, and if I give over my body in order to boast, but do not have love, </a:t>
            </a:r>
            <a:r>
              <a:rPr lang="en-US" sz="40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I receive no benefit</a:t>
            </a:r>
            <a:r>
              <a:rPr lang="en-US" sz="4000" spc="-150" dirty="0">
                <a:effectLst>
                  <a:outerShdw blurRad="38100" dist="38100" dir="2700000" algn="tl">
                    <a:srgbClr val="000000">
                      <a:alpha val="43137"/>
                    </a:srgbClr>
                  </a:outerShdw>
                </a:effectLst>
                <a:latin typeface="Century Gothic" panose="020B0502020202020204" pitchFamily="34" charset="0"/>
              </a:rPr>
              <a:t>.</a:t>
            </a:r>
          </a:p>
        </p:txBody>
      </p:sp>
      <p:sp>
        <p:nvSpPr>
          <p:cNvPr id="5" name="Rounded Rectangle 4">
            <a:extLst>
              <a:ext uri="{FF2B5EF4-FFF2-40B4-BE49-F238E27FC236}">
                <a16:creationId xmlns:a16="http://schemas.microsoft.com/office/drawing/2014/main" xmlns="" id="{2E452C24-98CD-B5A9-D717-8CE3FC25DD9F}"/>
              </a:ext>
            </a:extLst>
          </p:cNvPr>
          <p:cNvSpPr/>
          <p:nvPr/>
        </p:nvSpPr>
        <p:spPr>
          <a:xfrm>
            <a:off x="4069652" y="585216"/>
            <a:ext cx="7306056" cy="2149200"/>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60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Without </a:t>
            </a:r>
            <a:r>
              <a:rPr kumimoji="0" lang="en-US" sz="600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love</a:t>
            </a:r>
            <a:r>
              <a:rPr kumimoji="0" lang="en-US" sz="600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we have </a:t>
            </a:r>
            <a:r>
              <a:rPr kumimoji="0" lang="en-US" sz="6000" b="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NOTHING!</a:t>
            </a:r>
            <a:endParaRPr lang="el-GR" sz="6000"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507498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fill="hold" grpId="0" nodeType="clickEffect" p14:presetBounceEnd="50000">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14:bounceEnd="50000">
                                          <p:cBhvr additive="base">
                                            <p:cTn id="15" dur="1000" fill="hold"/>
                                            <p:tgtEl>
                                              <p:spTgt spid="5"/>
                                            </p:tgtEl>
                                            <p:attrNameLst>
                                              <p:attrName>ppt_x</p:attrName>
                                            </p:attrNameLst>
                                          </p:cBhvr>
                                          <p:tavLst>
                                            <p:tav tm="0">
                                              <p:val>
                                                <p:strVal val="1+#ppt_w/2"/>
                                              </p:val>
                                            </p:tav>
                                            <p:tav tm="100000">
                                              <p:val>
                                                <p:strVal val="#ppt_x"/>
                                              </p:val>
                                            </p:tav>
                                          </p:tavLst>
                                        </p:anim>
                                        <p:anim calcmode="lin" valueType="num" p14:bounceEnd="50000">
                                          <p:cBhvr additive="base">
                                            <p:cTn id="16"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1000" fill="hold"/>
                                            <p:tgtEl>
                                              <p:spTgt spid="5"/>
                                            </p:tgtEl>
                                            <p:attrNameLst>
                                              <p:attrName>ppt_x</p:attrName>
                                            </p:attrNameLst>
                                          </p:cBhvr>
                                          <p:tavLst>
                                            <p:tav tm="0">
                                              <p:val>
                                                <p:strVal val="1+#ppt_w/2"/>
                                              </p:val>
                                            </p:tav>
                                            <p:tav tm="100000">
                                              <p:val>
                                                <p:strVal val="#ppt_x"/>
                                              </p:val>
                                            </p:tav>
                                          </p:tavLst>
                                        </p:anim>
                                        <p:anim calcmode="lin" valueType="num">
                                          <p:cBhvr additive="base">
                                            <p:cTn id="16"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1569660"/>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making every effort to keep the unity of the Spirit in the bond of peace.</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544462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 making every effort to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keep the unity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the Spirit in the bond of peace.</a:t>
            </a:r>
          </a:p>
        </p:txBody>
      </p:sp>
      <p:sp>
        <p:nvSpPr>
          <p:cNvPr id="2" name="Rounded Rectangle 1">
            <a:extLst>
              <a:ext uri="{FF2B5EF4-FFF2-40B4-BE49-F238E27FC236}">
                <a16:creationId xmlns:a16="http://schemas.microsoft.com/office/drawing/2014/main" xmlns="" id="{FD7ADA35-4C0C-23BF-8084-FE16E993BBC4}"/>
              </a:ext>
            </a:extLst>
          </p:cNvPr>
          <p:cNvSpPr/>
          <p:nvPr/>
        </p:nvSpPr>
        <p:spPr>
          <a:xfrm>
            <a:off x="2017776" y="2212849"/>
            <a:ext cx="8156448" cy="2883266"/>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We are NOT </a:t>
            </a:r>
            <a:r>
              <a:rPr lang="en-US" sz="6000" i="1" dirty="0">
                <a:solidFill>
                  <a:srgbClr val="FFFFFF"/>
                </a:solidFill>
                <a:effectLst>
                  <a:outerShdw blurRad="38100" dist="38100" dir="2700000" algn="tl">
                    <a:srgbClr val="000000">
                      <a:alpha val="43137"/>
                    </a:srgbClr>
                  </a:outerShdw>
                </a:effectLst>
                <a:latin typeface="Century Gothic" panose="020B0502020202020204" pitchFamily="34" charset="0"/>
              </a:rPr>
              <a:t>manufacturing</a:t>
            </a: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 unity, </a:t>
            </a:r>
            <a:r>
              <a:rPr lang="en-US" sz="6000" b="1" u="sng" dirty="0">
                <a:solidFill>
                  <a:srgbClr val="FFFFFF"/>
                </a:solidFill>
                <a:effectLst>
                  <a:outerShdw blurRad="38100" dist="38100" dir="2700000" algn="tl">
                    <a:srgbClr val="000000">
                      <a:alpha val="43137"/>
                    </a:srgbClr>
                  </a:outerShdw>
                </a:effectLst>
                <a:latin typeface="Century Gothic" panose="020B0502020202020204" pitchFamily="34" charset="0"/>
              </a:rPr>
              <a:t>we already have it</a:t>
            </a:r>
            <a:r>
              <a:rPr lang="en-US" sz="6000" b="1" dirty="0">
                <a:solidFill>
                  <a:srgbClr val="FFFFFF"/>
                </a:solidFill>
                <a:effectLst>
                  <a:outerShdw blurRad="38100" dist="38100" dir="2700000" algn="tl">
                    <a:srgbClr val="000000">
                      <a:alpha val="43137"/>
                    </a:srgbClr>
                  </a:outerShdw>
                </a:effectLst>
                <a:latin typeface="Century Gothic" panose="020B0502020202020204" pitchFamily="34" charset="0"/>
              </a:rPr>
              <a:t>!</a:t>
            </a:r>
            <a:endParaRPr lang="el-GR" sz="60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315104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 making every effort to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keep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unity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of the Spirit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in the bond of peace.</a:t>
            </a:r>
          </a:p>
        </p:txBody>
      </p:sp>
      <p:sp>
        <p:nvSpPr>
          <p:cNvPr id="2" name="Rounded Rectangle 1">
            <a:extLst>
              <a:ext uri="{FF2B5EF4-FFF2-40B4-BE49-F238E27FC236}">
                <a16:creationId xmlns:a16="http://schemas.microsoft.com/office/drawing/2014/main" xmlns="" id="{6CEACA08-684B-B7BA-99AA-FC0320EFF6F8}"/>
              </a:ext>
            </a:extLst>
          </p:cNvPr>
          <p:cNvSpPr/>
          <p:nvPr/>
        </p:nvSpPr>
        <p:spPr>
          <a:xfrm>
            <a:off x="5102352" y="1925391"/>
            <a:ext cx="6255068" cy="1289664"/>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6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Mystical Union</a:t>
            </a:r>
            <a:endParaRPr lang="el-GR" sz="60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3" name="Rectangle 2">
            <a:extLst>
              <a:ext uri="{FF2B5EF4-FFF2-40B4-BE49-F238E27FC236}">
                <a16:creationId xmlns:a16="http://schemas.microsoft.com/office/drawing/2014/main" xmlns="" id="{611FCAD6-7079-C1A2-2EA2-13870C082BB2}"/>
              </a:ext>
            </a:extLst>
          </p:cNvPr>
          <p:cNvSpPr/>
          <p:nvPr/>
        </p:nvSpPr>
        <p:spPr>
          <a:xfrm>
            <a:off x="1472184" y="3558526"/>
            <a:ext cx="9247632" cy="2399362"/>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400" spc="-150" dirty="0">
                <a:effectLst>
                  <a:outerShdw blurRad="38100" dist="38100" dir="2700000" algn="tl">
                    <a:srgbClr val="000000">
                      <a:alpha val="43137"/>
                    </a:srgbClr>
                  </a:outerShdw>
                </a:effectLst>
                <a:latin typeface="Century Gothic" panose="020B0502020202020204" pitchFamily="34" charset="0"/>
              </a:rPr>
              <a:t>(Rom. 5:5) we, who are many, are </a:t>
            </a:r>
            <a:r>
              <a:rPr lang="en-US" sz="44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one body</a:t>
            </a:r>
            <a:r>
              <a:rPr lang="en-US" sz="4400" spc="-150" dirty="0">
                <a:effectLst>
                  <a:outerShdw blurRad="38100" dist="38100" dir="2700000" algn="tl">
                    <a:srgbClr val="000000">
                      <a:alpha val="43137"/>
                    </a:srgbClr>
                  </a:outerShdw>
                </a:effectLst>
                <a:latin typeface="Century Gothic" panose="020B0502020202020204" pitchFamily="34" charset="0"/>
              </a:rPr>
              <a:t> in Christ, and </a:t>
            </a:r>
            <a:r>
              <a:rPr lang="en-US" sz="44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individually members one of another</a:t>
            </a:r>
            <a:r>
              <a:rPr lang="en-US" sz="4400" spc="-150" dirty="0">
                <a:effectLst>
                  <a:outerShdw blurRad="38100" dist="38100" dir="2700000" algn="tl">
                    <a:srgbClr val="000000">
                      <a:alpha val="43137"/>
                    </a:srgbClr>
                  </a:outerShdw>
                </a:effectLst>
                <a:latin typeface="Century Gothic" panose="020B0502020202020204" pitchFamily="34" charset="0"/>
              </a:rPr>
              <a:t>.</a:t>
            </a:r>
          </a:p>
        </p:txBody>
      </p:sp>
    </p:spTree>
    <p:extLst>
      <p:ext uri="{BB962C8B-B14F-4D97-AF65-F5344CB8AC3E}">
        <p14:creationId xmlns:p14="http://schemas.microsoft.com/office/powerpoint/2010/main" val="3295146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ppt_w/2"/>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ppt_w</p:attrName>
                                            </p:attrNameLst>
                                          </p:cBhvr>
                                          <p:tavLst>
                                            <p:tav tm="0">
                                              <p:val>
                                                <p:fltVal val="0"/>
                                              </p:val>
                                            </p:tav>
                                            <p:tav tm="100000">
                                              <p:val>
                                                <p:strVal val="#ppt_w"/>
                                              </p:val>
                                            </p:tav>
                                          </p:tavLst>
                                        </p:anim>
                                        <p:anim calcmode="lin" valueType="num">
                                          <p:cBhvr>
                                            <p:cTn id="10"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fill="hold" grpId="0" nodeType="clickEffect" p14:presetBounceEnd="50000">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14:bounceEnd="50000">
                                          <p:cBhvr additive="base">
                                            <p:cTn id="15"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16"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ppt_w/2"/>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ppt_w</p:attrName>
                                            </p:attrNameLst>
                                          </p:cBhvr>
                                          <p:tavLst>
                                            <p:tav tm="0">
                                              <p:val>
                                                <p:fltVal val="0"/>
                                              </p:val>
                                            </p:tav>
                                            <p:tav tm="100000">
                                              <p:val>
                                                <p:strVal val="#ppt_w"/>
                                              </p:val>
                                            </p:tav>
                                          </p:tavLst>
                                        </p:anim>
                                        <p:anim calcmode="lin" valueType="num">
                                          <p:cBhvr>
                                            <p:cTn id="10"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1000" fill="hold"/>
                                            <p:tgtEl>
                                              <p:spTgt spid="2"/>
                                            </p:tgtEl>
                                            <p:attrNameLst>
                                              <p:attrName>ppt_x</p:attrName>
                                            </p:attrNameLst>
                                          </p:cBhvr>
                                          <p:tavLst>
                                            <p:tav tm="0">
                                              <p:val>
                                                <p:strVal val="1+#ppt_w/2"/>
                                              </p:val>
                                            </p:tav>
                                            <p:tav tm="100000">
                                              <p:val>
                                                <p:strVal val="#ppt_x"/>
                                              </p:val>
                                            </p:tav>
                                          </p:tavLst>
                                        </p:anim>
                                        <p:anim calcmode="lin" valueType="num">
                                          <p:cBhvr additive="base">
                                            <p:cTn id="16"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There is one body and one Spirit, just as you too were called to the one hope of your calling,</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042991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 There is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one body and one Spirit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just as you too were called to the one hope of your calling,</a:t>
            </a:r>
          </a:p>
        </p:txBody>
      </p:sp>
      <p:sp>
        <p:nvSpPr>
          <p:cNvPr id="2" name="Rectangle 1">
            <a:extLst>
              <a:ext uri="{FF2B5EF4-FFF2-40B4-BE49-F238E27FC236}">
                <a16:creationId xmlns:a16="http://schemas.microsoft.com/office/drawing/2014/main" xmlns="" id="{84EB7C4F-7337-B930-3FD3-DAAEFC02CAB7}"/>
              </a:ext>
            </a:extLst>
          </p:cNvPr>
          <p:cNvSpPr/>
          <p:nvPr/>
        </p:nvSpPr>
        <p:spPr>
          <a:xfrm>
            <a:off x="0" y="2761488"/>
            <a:ext cx="12192000" cy="4096512"/>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400" spc="-150" dirty="0">
                <a:effectLst>
                  <a:outerShdw blurRad="38100" dist="38100" dir="2700000" algn="tl">
                    <a:srgbClr val="000000">
                      <a:alpha val="43137"/>
                    </a:srgbClr>
                  </a:outerShdw>
                </a:effectLst>
                <a:latin typeface="Century Gothic" panose="020B0502020202020204" pitchFamily="34" charset="0"/>
              </a:rPr>
              <a:t>(1 Cor. 12:12-13) The human body has many parts, but the many parts make up one whole body. So it is with the body of Christ. Some of us are Jews, some are Gentiles, some are slaves, and some are free. But </a:t>
            </a:r>
            <a:r>
              <a:rPr lang="en-US" sz="4400" b="1" u="sng" spc="-150" dirty="0">
                <a:solidFill>
                  <a:srgbClr val="FFC000"/>
                </a:solidFill>
                <a:effectLst>
                  <a:outerShdw blurRad="38100" dist="38100" dir="2700000" algn="tl">
                    <a:srgbClr val="000000">
                      <a:alpha val="43137"/>
                    </a:srgbClr>
                  </a:outerShdw>
                </a:effectLst>
                <a:latin typeface="Century Gothic" panose="020B0502020202020204" pitchFamily="34" charset="0"/>
              </a:rPr>
              <a:t>we have all been baptized into one body by one Spirit, and we all share the same Spirit</a:t>
            </a:r>
            <a:r>
              <a:rPr lang="en-US" sz="4400" spc="-150" dirty="0">
                <a:effectLst>
                  <a:outerShdw blurRad="38100" dist="38100" dir="2700000" algn="tl">
                    <a:srgbClr val="000000">
                      <a:alpha val="43137"/>
                    </a:srgbClr>
                  </a:outerShdw>
                </a:effectLst>
                <a:latin typeface="Century Gothic" panose="020B0502020202020204" pitchFamily="34" charset="0"/>
              </a:rPr>
              <a:t>.</a:t>
            </a:r>
          </a:p>
        </p:txBody>
      </p:sp>
      <p:sp>
        <p:nvSpPr>
          <p:cNvPr id="3" name="Rounded Rectangle 2">
            <a:extLst>
              <a:ext uri="{FF2B5EF4-FFF2-40B4-BE49-F238E27FC236}">
                <a16:creationId xmlns:a16="http://schemas.microsoft.com/office/drawing/2014/main" xmlns="" id="{2DCA823D-DFE8-23CA-CBA0-8BF914BDB593}"/>
              </a:ext>
            </a:extLst>
          </p:cNvPr>
          <p:cNvSpPr/>
          <p:nvPr/>
        </p:nvSpPr>
        <p:spPr>
          <a:xfrm>
            <a:off x="3419856" y="1705935"/>
            <a:ext cx="8643556" cy="1289664"/>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Unity </a:t>
            </a:r>
            <a:r>
              <a:rPr kumimoji="0" lang="en-US" sz="480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cemented</a:t>
            </a:r>
            <a:r>
              <a:rPr kumimoji="0" lang="en-US" sz="480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with</a:t>
            </a:r>
            <a:r>
              <a:rPr kumimoji="0" lang="en-US" sz="480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a:t>
            </a:r>
            <a:r>
              <a:rPr kumimoji="0" lang="en-US" sz="48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TRUTH</a:t>
            </a:r>
            <a:endParaRPr lang="el-GR" sz="4800"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933823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fill="hold" grpId="0" nodeType="clickEffect" p14:presetBounceEnd="50000">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14:bounceEnd="50000">
                                          <p:cBhvr additive="base">
                                            <p:cTn id="15" dur="1000" fill="hold"/>
                                            <p:tgtEl>
                                              <p:spTgt spid="3"/>
                                            </p:tgtEl>
                                            <p:attrNameLst>
                                              <p:attrName>ppt_x</p:attrName>
                                            </p:attrNameLst>
                                          </p:cBhvr>
                                          <p:tavLst>
                                            <p:tav tm="0">
                                              <p:val>
                                                <p:strVal val="1+#ppt_w/2"/>
                                              </p:val>
                                            </p:tav>
                                            <p:tav tm="100000">
                                              <p:val>
                                                <p:strVal val="#ppt_x"/>
                                              </p:val>
                                            </p:tav>
                                          </p:tavLst>
                                        </p:anim>
                                        <p:anim calcmode="lin" valueType="num" p14:bounceEnd="50000">
                                          <p:cBhvr additive="base">
                                            <p:cTn id="16"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1000" fill="hold"/>
                                            <p:tgtEl>
                                              <p:spTgt spid="3"/>
                                            </p:tgtEl>
                                            <p:attrNameLst>
                                              <p:attrName>ppt_x</p:attrName>
                                            </p:attrNameLst>
                                          </p:cBhvr>
                                          <p:tavLst>
                                            <p:tav tm="0">
                                              <p:val>
                                                <p:strVal val="1+#ppt_w/2"/>
                                              </p:val>
                                            </p:tav>
                                            <p:tav tm="100000">
                                              <p:val>
                                                <p:strVal val="#ppt_x"/>
                                              </p:val>
                                            </p:tav>
                                          </p:tavLst>
                                        </p:anim>
                                        <p:anim calcmode="lin" valueType="num">
                                          <p:cBhvr additive="base">
                                            <p:cTn id="16"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 There is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one body and one Spirit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just as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 too were called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the one hope of your calling,</a:t>
            </a:r>
          </a:p>
        </p:txBody>
      </p:sp>
      <p:sp>
        <p:nvSpPr>
          <p:cNvPr id="3" name="Rectangle 2">
            <a:extLst>
              <a:ext uri="{FF2B5EF4-FFF2-40B4-BE49-F238E27FC236}">
                <a16:creationId xmlns:a16="http://schemas.microsoft.com/office/drawing/2014/main" xmlns="" id="{7D084358-FB4D-92FE-56A2-193BD63AAC78}"/>
              </a:ext>
            </a:extLst>
          </p:cNvPr>
          <p:cNvSpPr/>
          <p:nvPr/>
        </p:nvSpPr>
        <p:spPr>
          <a:xfrm>
            <a:off x="176212" y="1828800"/>
            <a:ext cx="11839576" cy="4836974"/>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rPr>
              <a:t>Signs of </a:t>
            </a:r>
            <a:r>
              <a:rPr lang="en-US" sz="4800" b="1" i="1" dirty="0">
                <a:solidFill>
                  <a:srgbClr val="FFFFFF"/>
                </a:solidFill>
                <a:effectLst>
                  <a:outerShdw blurRad="38100" dist="38100" dir="2700000" algn="tl">
                    <a:srgbClr val="000000">
                      <a:alpha val="43137"/>
                    </a:srgbClr>
                  </a:outerShdw>
                </a:effectLst>
                <a:latin typeface="Century Gothic" panose="020B0502020202020204" pitchFamily="34" charset="0"/>
              </a:rPr>
              <a:t>Autonomous</a:t>
            </a:r>
            <a:r>
              <a:rPr kumimoji="0" lang="en-US" sz="4800" b="1"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Individualism:</a:t>
            </a:r>
            <a:endPar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“All I need is me &amp; God.”</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The repeated need</a:t>
            </a:r>
            <a:r>
              <a:rPr kumimoji="0" lang="en-US" sz="4000" b="0" i="0" u="none" strike="noStrike" kern="1200" cap="none"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to “get away” to </a:t>
            </a:r>
            <a:r>
              <a:rPr kumimoji="0" lang="en-US" sz="4000" b="0" i="1" u="none" strike="noStrike" kern="1200" cap="none"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think clearly.</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i="1" dirty="0">
                <a:solidFill>
                  <a:srgbClr val="FFFFFF"/>
                </a:solidFill>
                <a:effectLst>
                  <a:outerShdw blurRad="38100" dist="38100" dir="2700000" algn="tl">
                    <a:srgbClr val="000000">
                      <a:alpha val="43137"/>
                    </a:srgbClr>
                  </a:outerShdw>
                </a:effectLst>
                <a:latin typeface="Century Gothic" panose="020B0502020202020204" pitchFamily="34" charset="0"/>
              </a:rPr>
              <a:t>Over emphasis</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 of personal time.</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Desire or practice of </a:t>
            </a:r>
            <a:r>
              <a:rPr lang="en-US" sz="4000" i="1" dirty="0">
                <a:solidFill>
                  <a:srgbClr val="FFFFFF"/>
                </a:solidFill>
                <a:effectLst>
                  <a:outerShdw blurRad="38100" dist="38100" dir="2700000" algn="tl">
                    <a:srgbClr val="000000">
                      <a:alpha val="43137"/>
                    </a:srgbClr>
                  </a:outerShdw>
                </a:effectLst>
                <a:latin typeface="Century Gothic" panose="020B0502020202020204" pitchFamily="34" charset="0"/>
              </a:rPr>
              <a:t>hiding</a:t>
            </a: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 issues.</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noProof="0" dirty="0">
                <a:solidFill>
                  <a:srgbClr val="FFFFFF"/>
                </a:solidFill>
                <a:effectLst>
                  <a:outerShdw blurRad="38100" dist="38100" dir="2700000" algn="tl">
                    <a:srgbClr val="000000">
                      <a:alpha val="43137"/>
                    </a:srgbClr>
                  </a:outerShdw>
                </a:effectLst>
                <a:latin typeface="Century Gothic" panose="020B0502020202020204" pitchFamily="34" charset="0"/>
              </a:rPr>
              <a:t>Preoccupied with seeing </a:t>
            </a:r>
            <a:r>
              <a:rPr lang="en-US" sz="4000" i="1" noProof="0" dirty="0">
                <a:solidFill>
                  <a:srgbClr val="FFFFFF"/>
                </a:solidFill>
                <a:effectLst>
                  <a:outerShdw blurRad="38100" dist="38100" dir="2700000" algn="tl">
                    <a:srgbClr val="000000">
                      <a:alpha val="43137"/>
                    </a:srgbClr>
                  </a:outerShdw>
                </a:effectLst>
                <a:latin typeface="Century Gothic" panose="020B0502020202020204" pitchFamily="34" charset="0"/>
              </a:rPr>
              <a:t>your needs</a:t>
            </a:r>
            <a:r>
              <a:rPr lang="en-US" sz="4000" noProof="0" dirty="0">
                <a:solidFill>
                  <a:srgbClr val="FFFFFF"/>
                </a:solidFill>
                <a:effectLst>
                  <a:outerShdw blurRad="38100" dist="38100" dir="2700000" algn="tl">
                    <a:srgbClr val="000000">
                      <a:alpha val="43137"/>
                    </a:srgbClr>
                  </a:outerShdw>
                </a:effectLst>
                <a:latin typeface="Century Gothic" panose="020B0502020202020204" pitchFamily="34" charset="0"/>
              </a:rPr>
              <a:t> met by other people.</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1" u="none" strike="noStrike" kern="1200" cap="none" normalizeH="0" baseline="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Over emphasis</a:t>
            </a:r>
            <a:r>
              <a:rPr kumimoji="0" lang="en-US" sz="4000" b="0" u="none" strike="noStrike" kern="1200" cap="none" normalizeH="0" baseline="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on how</a:t>
            </a:r>
            <a:r>
              <a:rPr kumimoji="0" lang="en-US" sz="4000" b="0" u="none" strike="noStrike" kern="1200" cap="none" normalizeH="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a:t>
            </a:r>
            <a:r>
              <a:rPr kumimoji="0" lang="en-US" sz="4000" b="0" i="1" u="none" strike="noStrike" kern="1200" cap="none" normalizeH="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different</a:t>
            </a:r>
            <a:r>
              <a:rPr kumimoji="0" lang="en-US" sz="4000" b="0" u="none" strike="noStrike" kern="1200" cap="none" normalizeH="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you are.</a:t>
            </a:r>
            <a:endParaRPr kumimoji="0" lang="en-US" sz="4000" b="0" i="1" u="none" strike="noStrike" kern="1200" cap="none"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ndParaRPr>
          </a:p>
        </p:txBody>
      </p:sp>
    </p:spTree>
    <p:extLst>
      <p:ext uri="{BB962C8B-B14F-4D97-AF65-F5344CB8AC3E}">
        <p14:creationId xmlns:p14="http://schemas.microsoft.com/office/powerpoint/2010/main" val="331896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dissolv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dissolv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dissolv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dissolve">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dissolve">
                                      <p:cBhvr>
                                        <p:cTn id="4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 There is one body and one Spirit, just as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you too were called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to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one hope of your calling</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ounded Rectangle 1">
            <a:extLst>
              <a:ext uri="{FF2B5EF4-FFF2-40B4-BE49-F238E27FC236}">
                <a16:creationId xmlns:a16="http://schemas.microsoft.com/office/drawing/2014/main" xmlns="" id="{8D2BFA50-4531-C3DD-4CAE-840844C25E80}"/>
              </a:ext>
            </a:extLst>
          </p:cNvPr>
          <p:cNvSpPr/>
          <p:nvPr/>
        </p:nvSpPr>
        <p:spPr>
          <a:xfrm>
            <a:off x="1371600" y="2723548"/>
            <a:ext cx="8120444" cy="2019382"/>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4800" b="1" dirty="0" err="1">
                <a:solidFill>
                  <a:srgbClr val="FFFFFF"/>
                </a:solidFill>
                <a:effectLst>
                  <a:outerShdw blurRad="38100" dist="38100" dir="2700000" algn="tl">
                    <a:srgbClr val="000000">
                      <a:alpha val="43137"/>
                    </a:srgbClr>
                  </a:outerShdw>
                </a:effectLst>
                <a:latin typeface="Century Gothic" panose="020B0502020202020204" pitchFamily="34" charset="0"/>
              </a:rPr>
              <a:t>elpis</a:t>
            </a:r>
            <a:r>
              <a:rPr kumimoji="0" lang="en-US" sz="4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a:t>
            </a:r>
            <a:r>
              <a:rPr lang="el-GR" sz="4800" b="1" dirty="0" err="1">
                <a:effectLst>
                  <a:outerShdw blurRad="38100" dist="38100" dir="2700000" algn="tl">
                    <a:srgbClr val="000000">
                      <a:alpha val="43137"/>
                    </a:srgbClr>
                  </a:outerShdw>
                </a:effectLst>
                <a:latin typeface="Century Gothic" panose="020B0502020202020204" pitchFamily="34" charset="0"/>
              </a:rPr>
              <a:t>ἐλπίς</a:t>
            </a:r>
            <a:r>
              <a:rPr lang="en-US" sz="48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assurance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confident expectation of fulfillment.</a:t>
            </a:r>
            <a:endParaRPr lang="el-GR" sz="48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5" name="Bent-Up Arrow 4">
            <a:extLst>
              <a:ext uri="{FF2B5EF4-FFF2-40B4-BE49-F238E27FC236}">
                <a16:creationId xmlns:a16="http://schemas.microsoft.com/office/drawing/2014/main" xmlns="" id="{276697DF-DF93-11A9-6CD8-072016AC1D13}"/>
              </a:ext>
            </a:extLst>
          </p:cNvPr>
          <p:cNvSpPr/>
          <p:nvPr/>
        </p:nvSpPr>
        <p:spPr>
          <a:xfrm rot="5400000">
            <a:off x="910114" y="2462038"/>
            <a:ext cx="896112" cy="841248"/>
          </a:xfrm>
          <a:prstGeom prst="bentUpArrow">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a:extLst>
              <a:ext uri="{FF2B5EF4-FFF2-40B4-BE49-F238E27FC236}">
                <a16:creationId xmlns:a16="http://schemas.microsoft.com/office/drawing/2014/main" xmlns="" id="{465B8AEE-8B3E-0718-4D0D-88543531D5CE}"/>
              </a:ext>
            </a:extLst>
          </p:cNvPr>
          <p:cNvSpPr/>
          <p:nvPr/>
        </p:nvSpPr>
        <p:spPr>
          <a:xfrm>
            <a:off x="769621" y="4965928"/>
            <a:ext cx="10605134" cy="1588733"/>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Believers in Christ have more in common than </a:t>
            </a:r>
            <a:r>
              <a:rPr kumimoji="0" lang="en-US" sz="480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any</a:t>
            </a:r>
            <a:r>
              <a:rPr kumimoji="0" 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other alliance!</a:t>
            </a:r>
            <a:endParaRPr lang="el-GR" sz="48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053730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2" presetClass="entr" presetSubtype="8" accel="50000" fill="hold" grpId="0" nodeType="afterEffect" p14:presetBounceEnd="50000">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14:bounceEnd="50000">
                                          <p:cBhvr additive="base">
                                            <p:cTn id="11" dur="1000" fill="hold"/>
                                            <p:tgtEl>
                                              <p:spTgt spid="2"/>
                                            </p:tgtEl>
                                            <p:attrNameLst>
                                              <p:attrName>ppt_x</p:attrName>
                                            </p:attrNameLst>
                                          </p:cBhvr>
                                          <p:tavLst>
                                            <p:tav tm="0">
                                              <p:val>
                                                <p:strVal val="0-#ppt_w/2"/>
                                              </p:val>
                                            </p:tav>
                                            <p:tav tm="100000">
                                              <p:val>
                                                <p:strVal val="#ppt_x"/>
                                              </p:val>
                                            </p:tav>
                                          </p:tavLst>
                                        </p:anim>
                                        <p:anim calcmode="lin" valueType="num" p14:bounceEnd="50000">
                                          <p:cBhvr additive="base">
                                            <p:cTn id="12"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accel="50000" fill="hold" grpId="0" nodeType="clickEffect" p14:presetBounceEnd="50000">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14:bounceEnd="50000">
                                          <p:cBhvr additive="base">
                                            <p:cTn id="17" dur="1000" fill="hold"/>
                                            <p:tgtEl>
                                              <p:spTgt spid="7"/>
                                            </p:tgtEl>
                                            <p:attrNameLst>
                                              <p:attrName>ppt_x</p:attrName>
                                            </p:attrNameLst>
                                          </p:cBhvr>
                                          <p:tavLst>
                                            <p:tav tm="0">
                                              <p:val>
                                                <p:strVal val="1+#ppt_w/2"/>
                                              </p:val>
                                            </p:tav>
                                            <p:tav tm="100000">
                                              <p:val>
                                                <p:strVal val="#ppt_x"/>
                                              </p:val>
                                            </p:tav>
                                          </p:tavLst>
                                        </p:anim>
                                        <p:anim calcmode="lin" valueType="num" p14:bounceEnd="50000">
                                          <p:cBhvr additive="base">
                                            <p:cTn id="1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2" presetClass="entr" presetSubtype="8" accel="5000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0-#ppt_w/2"/>
                                              </p:val>
                                            </p:tav>
                                            <p:tav tm="100000">
                                              <p:val>
                                                <p:strVal val="#ppt_x"/>
                                              </p:val>
                                            </p:tav>
                                          </p:tavLst>
                                        </p:anim>
                                        <p:anim calcmode="lin" valueType="num">
                                          <p:cBhvr additive="base">
                                            <p:cTn id="12"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accel="5000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1+#ppt_w/2"/>
                                              </p:val>
                                            </p:tav>
                                            <p:tav tm="100000">
                                              <p:val>
                                                <p:strVal val="#ppt_x"/>
                                              </p:val>
                                            </p:tav>
                                          </p:tavLst>
                                        </p:anim>
                                        <p:anim calcmode="lin" valueType="num">
                                          <p:cBhvr additive="base">
                                            <p:cTn id="18"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7" grpId="0" animBg="1"/>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4:1.</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I, therefore, the prisoner for the Lord, urge you to live worthily of the calling with which you have been called,</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4193190220"/>
      </p:ext>
    </p:extLst>
  </p:cSld>
  <p:clrMapOvr>
    <a:masterClrMapping/>
  </p:clrMapOvr>
  <mc:AlternateContent xmlns:mc="http://schemas.openxmlformats.org/markup-compatibility/2006" xmlns:p14="http://schemas.microsoft.com/office/powerpoint/2010/main">
    <mc:Choice Requires="p14">
      <p:transition spd="slow" p14:dur="15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ppt_x</p:attrName>
                                        </p:attrNameLst>
                                      </p:cBhvr>
                                      <p:tavLst>
                                        <p:tav tm="0">
                                          <p:val>
                                            <p:fltVal val="0.5"/>
                                          </p:val>
                                        </p:tav>
                                        <p:tav tm="100000">
                                          <p:val>
                                            <p:strVal val="#ppt_x"/>
                                          </p:val>
                                        </p:tav>
                                      </p:tavLst>
                                    </p:anim>
                                    <p:anim calcmode="lin" valueType="num">
                                      <p:cBhvr>
                                        <p:cTn id="10" dur="1000" fill="hold"/>
                                        <p:tgtEl>
                                          <p:spTgt spid="6">
                                            <p:txEl>
                                              <p:pRg st="0" end="0"/>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5-6. one Lord, one faith, one baptism, one God and Father of all, who is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over all and through all and in all</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p>
        </p:txBody>
      </p:sp>
    </p:spTree>
    <p:extLst>
      <p:ext uri="{BB962C8B-B14F-4D97-AF65-F5344CB8AC3E}">
        <p14:creationId xmlns:p14="http://schemas.microsoft.com/office/powerpoint/2010/main" val="1623511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5-6. one Lord, one faith, one baptism, one God and Father of all, who is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over all and through all and in all</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p>
        </p:txBody>
      </p:sp>
      <p:sp>
        <p:nvSpPr>
          <p:cNvPr id="2" name="Rounded Rectangle 1">
            <a:extLst>
              <a:ext uri="{FF2B5EF4-FFF2-40B4-BE49-F238E27FC236}">
                <a16:creationId xmlns:a16="http://schemas.microsoft.com/office/drawing/2014/main" xmlns="" id="{2C845475-D5FA-2A43-9EE3-E6AF6A644465}"/>
              </a:ext>
            </a:extLst>
          </p:cNvPr>
          <p:cNvSpPr/>
          <p:nvPr/>
        </p:nvSpPr>
        <p:spPr>
          <a:xfrm>
            <a:off x="811054" y="2870412"/>
            <a:ext cx="10569892" cy="2717614"/>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US" sz="6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a:t>
            </a: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is the one who started this, maintains it, grows it &amp; </a:t>
            </a:r>
            <a:r>
              <a:rPr kumimoji="0" lang="en-US" sz="60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holds it all together</a:t>
            </a: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endParaRPr kumimoji="0" lang="el-GR" sz="6000" b="1" i="1"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999127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6001643"/>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3-6</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making every effort to keep the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unity</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of the Spirit in the bond of peace. There is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body and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Spirit, just as you too were called to the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hope of your calling,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Lord,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faith,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baptism,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one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God and Father of all, who is over all and through all and in all. </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521297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3-6.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making every effort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to keep the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unity of the Spirit in the bond of peace. There is one body and one Spirit, just as you too were called to the one hope of your calling, one Lord, one faith, one baptism, one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God and Father of all, who is over all and through all and in all. </a:t>
            </a:r>
          </a:p>
        </p:txBody>
      </p:sp>
      <p:sp>
        <p:nvSpPr>
          <p:cNvPr id="2" name="Rounded Rectangle 1">
            <a:extLst>
              <a:ext uri="{FF2B5EF4-FFF2-40B4-BE49-F238E27FC236}">
                <a16:creationId xmlns:a16="http://schemas.microsoft.com/office/drawing/2014/main" xmlns="" id="{2F40C830-D590-5B70-D85E-3E73C4B02E45}"/>
              </a:ext>
            </a:extLst>
          </p:cNvPr>
          <p:cNvSpPr/>
          <p:nvPr/>
        </p:nvSpPr>
        <p:spPr>
          <a:xfrm>
            <a:off x="1620917" y="1145324"/>
            <a:ext cx="8950166" cy="3859467"/>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6600" dirty="0">
                <a:solidFill>
                  <a:srgbClr val="FFFFFF"/>
                </a:solidFill>
                <a:effectLst>
                  <a:outerShdw blurRad="38100" dist="38100" dir="2700000" algn="tl">
                    <a:srgbClr val="000000">
                      <a:alpha val="43137"/>
                    </a:srgbClr>
                  </a:outerShdw>
                </a:effectLst>
                <a:latin typeface="Century Gothic" panose="020B0502020202020204" pitchFamily="34" charset="0"/>
              </a:rPr>
              <a:t>This is something we need to </a:t>
            </a:r>
            <a:r>
              <a:rPr lang="en-US" sz="6600" b="1" u="sng" dirty="0">
                <a:solidFill>
                  <a:srgbClr val="FFFFFF"/>
                </a:solidFill>
                <a:effectLst>
                  <a:outerShdw blurRad="38100" dist="38100" dir="2700000" algn="tl">
                    <a:srgbClr val="000000">
                      <a:alpha val="43137"/>
                    </a:srgbClr>
                  </a:outerShdw>
                </a:effectLst>
                <a:latin typeface="Century Gothic" panose="020B0502020202020204" pitchFamily="34" charset="0"/>
              </a:rPr>
              <a:t>work hard </a:t>
            </a:r>
            <a:r>
              <a:rPr lang="en-US" sz="6600" dirty="0">
                <a:solidFill>
                  <a:srgbClr val="FFFFFF"/>
                </a:solidFill>
                <a:effectLst>
                  <a:outerShdw blurRad="38100" dist="38100" dir="2700000" algn="tl">
                    <a:srgbClr val="000000">
                      <a:alpha val="43137"/>
                    </a:srgbClr>
                  </a:outerShdw>
                </a:effectLst>
                <a:latin typeface="Century Gothic" panose="020B0502020202020204" pitchFamily="34" charset="0"/>
              </a:rPr>
              <a:t>at to </a:t>
            </a:r>
            <a:r>
              <a:rPr lang="en-US" sz="6600" i="1" dirty="0">
                <a:solidFill>
                  <a:srgbClr val="FFFFFF"/>
                </a:solidFill>
                <a:effectLst>
                  <a:outerShdw blurRad="38100" dist="38100" dir="2700000" algn="tl">
                    <a:srgbClr val="000000">
                      <a:alpha val="43137"/>
                    </a:srgbClr>
                  </a:outerShdw>
                </a:effectLst>
                <a:latin typeface="Century Gothic" panose="020B0502020202020204" pitchFamily="34" charset="0"/>
              </a:rPr>
              <a:t>maintain</a:t>
            </a:r>
            <a:r>
              <a:rPr lang="en-US" sz="6600" dirty="0">
                <a:solidFill>
                  <a:srgbClr val="FFFFFF"/>
                </a:solidFill>
                <a:effectLst>
                  <a:outerShdw blurRad="38100" dist="38100" dir="2700000" algn="tl">
                    <a:srgbClr val="000000">
                      <a:alpha val="43137"/>
                    </a:srgbClr>
                  </a:outerShdw>
                </a:effectLst>
                <a:latin typeface="Century Gothic" panose="020B0502020202020204" pitchFamily="34" charset="0"/>
              </a:rPr>
              <a:t> &amp; </a:t>
            </a:r>
            <a:r>
              <a:rPr lang="en-US" sz="6600" b="1" i="1" dirty="0">
                <a:solidFill>
                  <a:srgbClr val="FFFFFF"/>
                </a:solidFill>
                <a:effectLst>
                  <a:outerShdw blurRad="38100" dist="38100" dir="2700000" algn="tl">
                    <a:srgbClr val="000000">
                      <a:alpha val="43137"/>
                    </a:srgbClr>
                  </a:outerShdw>
                </a:effectLst>
                <a:latin typeface="Century Gothic" panose="020B0502020202020204" pitchFamily="34" charset="0"/>
              </a:rPr>
              <a:t>grow!</a:t>
            </a:r>
            <a:endParaRPr lang="el-GR" sz="66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3" name="Rectangle 2">
            <a:extLst>
              <a:ext uri="{FF2B5EF4-FFF2-40B4-BE49-F238E27FC236}">
                <a16:creationId xmlns:a16="http://schemas.microsoft.com/office/drawing/2014/main" xmlns="" id="{AC590EFC-FC58-3FA2-A8E7-2803782F80D8}"/>
              </a:ext>
            </a:extLst>
          </p:cNvPr>
          <p:cNvSpPr/>
          <p:nvPr/>
        </p:nvSpPr>
        <p:spPr>
          <a:xfrm>
            <a:off x="2815780" y="4690548"/>
            <a:ext cx="9247632" cy="2044256"/>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6000" b="1" spc="-150" dirty="0">
                <a:effectLst>
                  <a:outerShdw blurRad="38100" dist="38100" dir="2700000" algn="tl">
                    <a:srgbClr val="000000">
                      <a:alpha val="43137"/>
                    </a:srgbClr>
                  </a:outerShdw>
                </a:effectLst>
                <a:latin typeface="Century Gothic" panose="020B0502020202020204" pitchFamily="34" charset="0"/>
              </a:rPr>
              <a:t>(vs. 27) Do not give the devil an opportunity!</a:t>
            </a:r>
          </a:p>
        </p:txBody>
      </p:sp>
    </p:spTree>
    <p:extLst>
      <p:ext uri="{BB962C8B-B14F-4D97-AF65-F5344CB8AC3E}">
        <p14:creationId xmlns:p14="http://schemas.microsoft.com/office/powerpoint/2010/main" val="3541415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ppt_x</p:attrName>
                                            </p:attrNameLst>
                                          </p:cBhvr>
                                          <p:tavLst>
                                            <p:tav tm="0">
                                              <p:val>
                                                <p:strVal val="#ppt_x+#ppt_w/2"/>
                                              </p:val>
                                            </p:tav>
                                            <p:tav tm="100000">
                                              <p:val>
                                                <p:strVal val="#ppt_x"/>
                                              </p:val>
                                            </p:tav>
                                          </p:tavLst>
                                        </p:anim>
                                        <p:anim calcmode="lin" valueType="num">
                                          <p:cBhvr>
                                            <p:cTn id="14" dur="500" fill="hold"/>
                                            <p:tgtEl>
                                              <p:spTgt spid="3"/>
                                            </p:tgtEl>
                                            <p:attrNameLst>
                                              <p:attrName>ppt_y</p:attrName>
                                            </p:attrNameLst>
                                          </p:cBhvr>
                                          <p:tavLst>
                                            <p:tav tm="0">
                                              <p:val>
                                                <p:strVal val="#ppt_y"/>
                                              </p:val>
                                            </p:tav>
                                            <p:tav tm="100000">
                                              <p:val>
                                                <p:strVal val="#ppt_y"/>
                                              </p:val>
                                            </p:tav>
                                          </p:tavLst>
                                        </p:anim>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ppt_x</p:attrName>
                                            </p:attrNameLst>
                                          </p:cBhvr>
                                          <p:tavLst>
                                            <p:tav tm="0">
                                              <p:val>
                                                <p:strVal val="#ppt_x+#ppt_w/2"/>
                                              </p:val>
                                            </p:tav>
                                            <p:tav tm="100000">
                                              <p:val>
                                                <p:strVal val="#ppt_x"/>
                                              </p:val>
                                            </p:tav>
                                          </p:tavLst>
                                        </p:anim>
                                        <p:anim calcmode="lin" valueType="num">
                                          <p:cBhvr>
                                            <p:cTn id="14" dur="500" fill="hold"/>
                                            <p:tgtEl>
                                              <p:spTgt spid="3"/>
                                            </p:tgtEl>
                                            <p:attrNameLst>
                                              <p:attrName>ppt_y</p:attrName>
                                            </p:attrNameLst>
                                          </p:cBhvr>
                                          <p:tavLst>
                                            <p:tav tm="0">
                                              <p:val>
                                                <p:strVal val="#ppt_y"/>
                                              </p:val>
                                            </p:tav>
                                            <p:tav tm="100000">
                                              <p:val>
                                                <p:strVal val="#ppt_y"/>
                                              </p:val>
                                            </p:tav>
                                          </p:tavLst>
                                        </p:anim>
                                        <p:anim calcmode="lin" valueType="num">
                                          <p:cBhvr>
                                            <p:cTn id="15" dur="500" fill="hold"/>
                                            <p:tgtEl>
                                              <p:spTgt spid="3"/>
                                            </p:tgtEl>
                                            <p:attrNameLst>
                                              <p:attrName>ppt_w</p:attrName>
                                            </p:attrNameLst>
                                          </p:cBhvr>
                                          <p:tavLst>
                                            <p:tav tm="0">
                                              <p:val>
                                                <p:fltVal val="0"/>
                                              </p:val>
                                            </p:tav>
                                            <p:tav tm="100000">
                                              <p:val>
                                                <p:strVal val="#ppt_w"/>
                                              </p:val>
                                            </p:tav>
                                          </p:tavLst>
                                        </p:anim>
                                        <p:anim calcmode="lin" valueType="num">
                                          <p:cBhvr>
                                            <p:cTn id="16" dur="5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3-6. making every effort to keep the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unity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the Spirit</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in the bond of peace. There is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one body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one Spirit</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 just as you too were called to the one hope of your calling,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one Lord</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one faith, one baptism,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one God and Father</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all, who is over all and through all and in all. </a:t>
            </a:r>
          </a:p>
        </p:txBody>
      </p:sp>
      <p:sp>
        <p:nvSpPr>
          <p:cNvPr id="2" name="Rounded Rectangle 1">
            <a:extLst>
              <a:ext uri="{FF2B5EF4-FFF2-40B4-BE49-F238E27FC236}">
                <a16:creationId xmlns:a16="http://schemas.microsoft.com/office/drawing/2014/main" xmlns="" id="{0F9F7B67-5006-3BC2-A4F2-6D85F2D81E8F}"/>
              </a:ext>
            </a:extLst>
          </p:cNvPr>
          <p:cNvSpPr/>
          <p:nvPr/>
        </p:nvSpPr>
        <p:spPr>
          <a:xfrm>
            <a:off x="865894" y="4733367"/>
            <a:ext cx="10412588" cy="1987271"/>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The </a:t>
            </a:r>
            <a:r>
              <a:rPr lang="en-US" sz="6000" b="1" dirty="0">
                <a:solidFill>
                  <a:srgbClr val="FFFFFF"/>
                </a:solidFill>
                <a:effectLst>
                  <a:outerShdw blurRad="38100" dist="38100" dir="2700000" algn="tl">
                    <a:srgbClr val="000000">
                      <a:alpha val="43137"/>
                    </a:srgbClr>
                  </a:outerShdw>
                </a:effectLst>
                <a:latin typeface="Century Gothic" panose="020B0502020202020204" pitchFamily="34" charset="0"/>
              </a:rPr>
              <a:t>ultimate</a:t>
            </a: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 example of </a:t>
            </a:r>
            <a:r>
              <a:rPr lang="en-US" sz="6000" i="1" dirty="0">
                <a:solidFill>
                  <a:srgbClr val="FFFFFF"/>
                </a:solidFill>
                <a:effectLst>
                  <a:outerShdw blurRad="38100" dist="38100" dir="2700000" algn="tl">
                    <a:srgbClr val="000000">
                      <a:alpha val="43137"/>
                    </a:srgbClr>
                  </a:outerShdw>
                </a:effectLst>
                <a:latin typeface="Century Gothic" panose="020B0502020202020204" pitchFamily="34" charset="0"/>
              </a:rPr>
              <a:t>unity </a:t>
            </a: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is found in the </a:t>
            </a:r>
            <a:r>
              <a:rPr lang="en-US" sz="6000" b="1" u="sng" dirty="0">
                <a:solidFill>
                  <a:srgbClr val="FFFFFF"/>
                </a:solidFill>
                <a:effectLst>
                  <a:outerShdw blurRad="38100" dist="38100" dir="2700000" algn="tl">
                    <a:srgbClr val="000000">
                      <a:alpha val="43137"/>
                    </a:srgbClr>
                  </a:outerShdw>
                </a:effectLst>
                <a:latin typeface="Century Gothic" panose="020B0502020202020204" pitchFamily="34" charset="0"/>
              </a:rPr>
              <a:t>Trinity</a:t>
            </a:r>
            <a:r>
              <a:rPr lang="en-US" sz="6000" dirty="0">
                <a:solidFill>
                  <a:srgbClr val="FFFFFF"/>
                </a:solidFill>
                <a:effectLst>
                  <a:outerShdw blurRad="38100" dist="38100" dir="2700000" algn="tl">
                    <a:srgbClr val="000000">
                      <a:alpha val="43137"/>
                    </a:srgbClr>
                  </a:outerShdw>
                </a:effectLst>
                <a:latin typeface="Century Gothic" panose="020B0502020202020204" pitchFamily="34" charset="0"/>
              </a:rPr>
              <a:t>! </a:t>
            </a:r>
            <a:endParaRPr lang="el-GR" sz="6000" b="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1579530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33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8B896BF-50E5-14DB-054E-689C4CD3FEB1}"/>
              </a:ext>
            </a:extLst>
          </p:cNvPr>
          <p:cNvSpPr txBox="1"/>
          <p:nvPr/>
        </p:nvSpPr>
        <p:spPr>
          <a:xfrm>
            <a:off x="337930" y="159026"/>
            <a:ext cx="1143000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Thoughts to Consider…</a:t>
            </a:r>
          </a:p>
        </p:txBody>
      </p:sp>
      <p:sp>
        <p:nvSpPr>
          <p:cNvPr id="3" name="TextBox 2">
            <a:extLst>
              <a:ext uri="{FF2B5EF4-FFF2-40B4-BE49-F238E27FC236}">
                <a16:creationId xmlns:a16="http://schemas.microsoft.com/office/drawing/2014/main" xmlns="" id="{41A01C65-F3E6-1DC6-2A46-D97E4157A851}"/>
              </a:ext>
            </a:extLst>
          </p:cNvPr>
          <p:cNvSpPr txBox="1"/>
          <p:nvPr/>
        </p:nvSpPr>
        <p:spPr>
          <a:xfrm>
            <a:off x="337930" y="1292089"/>
            <a:ext cx="11430000" cy="526297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800" i="1" dirty="0">
                <a:solidFill>
                  <a:srgbClr val="FFFFFF"/>
                </a:solidFill>
                <a:effectLst>
                  <a:outerShdw blurRad="38100" dist="38100" dir="2700000" algn="tl">
                    <a:srgbClr val="000000">
                      <a:alpha val="43137"/>
                    </a:srgbClr>
                  </a:outerShdw>
                </a:effectLst>
                <a:latin typeface="Century Gothic" panose="020B0502020202020204" pitchFamily="34" charset="0"/>
              </a:rPr>
              <a:t>Actively</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look for ways to </a:t>
            </a:r>
            <a:r>
              <a:rPr lang="en-US" sz="4800" u="sng" dirty="0">
                <a:solidFill>
                  <a:srgbClr val="FFFFFF"/>
                </a:solidFill>
                <a:effectLst>
                  <a:outerShdw blurRad="38100" dist="38100" dir="2700000" algn="tl">
                    <a:srgbClr val="000000">
                      <a:alpha val="43137"/>
                    </a:srgbClr>
                  </a:outerShdw>
                </a:effectLst>
                <a:latin typeface="Century Gothic" panose="020B0502020202020204" pitchFamily="34" charset="0"/>
              </a:rPr>
              <a:t>cultivate</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unity amongst your group.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Be aware of your tendency with autonomy.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800" noProof="0" dirty="0">
                <a:solidFill>
                  <a:srgbClr val="FFFFFF"/>
                </a:solidFill>
                <a:effectLst>
                  <a:outerShdw blurRad="38100" dist="38100" dir="2700000" algn="tl">
                    <a:srgbClr val="000000">
                      <a:alpha val="43137"/>
                    </a:srgbClr>
                  </a:outerShdw>
                </a:effectLst>
                <a:latin typeface="Century Gothic" panose="020B0502020202020204" pitchFamily="34" charset="0"/>
              </a:rPr>
              <a:t>If looking for ways to start a change in your group, start with yourself, then move out.</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15640349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7" name="Rectangle 10">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pic>
        <p:nvPicPr>
          <p:cNvPr id="18" name="Picture 3" descr="Low Angle View Of Clouds In Sky">
            <a:extLst>
              <a:ext uri="{FF2B5EF4-FFF2-40B4-BE49-F238E27FC236}">
                <a16:creationId xmlns:a16="http://schemas.microsoft.com/office/drawing/2014/main" xmlns="" id="{45F3903A-616D-1F3E-A4A6-27552AC2CCD7}"/>
              </a:ext>
            </a:extLst>
          </p:cNvPr>
          <p:cNvPicPr>
            <a:picLocks noChangeAspect="1"/>
          </p:cNvPicPr>
          <p:nvPr/>
        </p:nvPicPr>
        <p:blipFill rotWithShape="1">
          <a:blip r:embed="rId2" cstate="screen">
            <a:alphaModFix amt="60000"/>
            <a:extLst>
              <a:ext uri="{28A0092B-C50C-407E-A947-70E740481C1C}">
                <a14:useLocalDpi xmlns:a14="http://schemas.microsoft.com/office/drawing/2010/main"/>
              </a:ext>
            </a:extLst>
          </a:blip>
          <a:srcRect r="-1"/>
          <a:stretch/>
        </p:blipFill>
        <p:spPr>
          <a:xfrm>
            <a:off x="3048" y="10"/>
            <a:ext cx="12188952" cy="6856614"/>
          </a:xfrm>
          <a:prstGeom prst="rect">
            <a:avLst/>
          </a:prstGeom>
        </p:spPr>
      </p:pic>
      <p:grpSp>
        <p:nvGrpSpPr>
          <p:cNvPr id="19" name="Group 12">
            <a:extLst>
              <a:ext uri="{FF2B5EF4-FFF2-40B4-BE49-F238E27FC236}">
                <a16:creationId xmlns:a16="http://schemas.microsoft.com/office/drawing/2014/main" xmlns="" id="{B9632603-447F-4389-863D-9820DB9915A2}"/>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flipV="1">
            <a:off x="6951981" y="0"/>
            <a:ext cx="5236971" cy="6858001"/>
            <a:chOff x="6951981" y="0"/>
            <a:chExt cx="5236971" cy="6858001"/>
          </a:xfrm>
        </p:grpSpPr>
        <p:pic>
          <p:nvPicPr>
            <p:cNvPr id="14" name="Picture 13">
              <a:extLst>
                <a:ext uri="{FF2B5EF4-FFF2-40B4-BE49-F238E27FC236}">
                  <a16:creationId xmlns:a16="http://schemas.microsoft.com/office/drawing/2014/main" xmlns="" id="{354F4BB5-9639-4525-A748-2B2D8FDB1072}"/>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a:blip r:embed="rId3">
              <a:alphaModFix amt="20000"/>
              <a:extLst>
                <a:ext uri="{28A0092B-C50C-407E-A947-70E740481C1C}">
                  <a14:useLocalDpi xmlns:a14="http://schemas.microsoft.com/office/drawing/2010/main"/>
                </a:ext>
              </a:extLst>
            </a:blip>
            <a:stretch>
              <a:fillRect/>
            </a:stretch>
          </p:blipFill>
          <p:spPr>
            <a:xfrm flipH="1">
              <a:off x="6951981" y="692703"/>
              <a:ext cx="5236971" cy="6165298"/>
            </a:xfrm>
            <a:prstGeom prst="rect">
              <a:avLst/>
            </a:prstGeom>
          </p:spPr>
        </p:pic>
        <p:pic>
          <p:nvPicPr>
            <p:cNvPr id="15" name="Picture 14">
              <a:extLst>
                <a:ext uri="{FF2B5EF4-FFF2-40B4-BE49-F238E27FC236}">
                  <a16:creationId xmlns:a16="http://schemas.microsoft.com/office/drawing/2014/main" xmlns="" id="{4D9AF55E-83EF-4A42-A236-590299A7B9C9}"/>
                </a:ext>
                <a:ext uri="{C183D7F6-B498-43B3-948B-1728B52AA6E4}">
                  <adec:decorative xmlns:adec="http://schemas.microsoft.com/office/drawing/2017/decorative" xmlns="" val="1"/>
                </a:ext>
              </a:extLst>
            </p:cNvPr>
            <p:cNvPicPr>
              <a:picLocks noChangeAspect="1"/>
            </p:cNvPicPr>
            <p:nvPr>
              <p:extLst>
                <p:ext uri="{386F3935-93C4-4BCD-93E2-E3B085C9AB24}">
                  <p16:designElem xmlns:p16="http://schemas.microsoft.com/office/powerpoint/2015/main" xmlns="" val="1"/>
                </p:ext>
              </p:extLst>
            </p:nvPr>
          </p:nvPicPr>
          <p:blipFill rotWithShape="1">
            <a:blip r:embed="rId4" cstate="screen">
              <a:alphaModFix amt="5000"/>
              <a:extLst>
                <a:ext uri="{28A0092B-C50C-407E-A947-70E740481C1C}">
                  <a14:useLocalDpi xmlns:a14="http://schemas.microsoft.com/office/drawing/2010/main"/>
                </a:ext>
              </a:extLst>
            </a:blip>
            <a:srcRect/>
            <a:stretch/>
          </p:blipFill>
          <p:spPr>
            <a:xfrm rot="16200000" flipH="1">
              <a:off x="7618603" y="-373126"/>
              <a:ext cx="4197223" cy="4943475"/>
            </a:xfrm>
            <a:prstGeom prst="rect">
              <a:avLst/>
            </a:prstGeom>
          </p:spPr>
        </p:pic>
      </p:grpSp>
      <p:sp>
        <p:nvSpPr>
          <p:cNvPr id="2" name="Title 1">
            <a:extLst>
              <a:ext uri="{FF2B5EF4-FFF2-40B4-BE49-F238E27FC236}">
                <a16:creationId xmlns:a16="http://schemas.microsoft.com/office/drawing/2014/main" xmlns="" id="{7E02BDA3-F0BD-6683-BCFF-665746DA8E07}"/>
              </a:ext>
            </a:extLst>
          </p:cNvPr>
          <p:cNvSpPr>
            <a:spLocks noGrp="1"/>
          </p:cNvSpPr>
          <p:nvPr>
            <p:ph type="ctrTitle"/>
          </p:nvPr>
        </p:nvSpPr>
        <p:spPr>
          <a:xfrm>
            <a:off x="204787" y="744909"/>
            <a:ext cx="11782426" cy="3145855"/>
          </a:xfrm>
        </p:spPr>
        <p:txBody>
          <a:bodyPr anchor="b">
            <a:noAutofit/>
          </a:bodyPr>
          <a:lstStyle/>
          <a:p>
            <a:r>
              <a:rPr lang="en-US" sz="14900" b="1" dirty="0">
                <a:solidFill>
                  <a:srgbClr val="FFFFFF"/>
                </a:solidFill>
                <a:effectLst>
                  <a:outerShdw blurRad="38100" dist="38100" dir="2700000" algn="tl">
                    <a:srgbClr val="000000">
                      <a:alpha val="43137"/>
                    </a:srgbClr>
                  </a:outerShdw>
                </a:effectLst>
                <a:latin typeface="Baskerville Old Face" panose="02020602080505020303" pitchFamily="18" charset="77"/>
              </a:rPr>
              <a:t>EPHESIANS</a:t>
            </a:r>
          </a:p>
        </p:txBody>
      </p:sp>
      <p:sp>
        <p:nvSpPr>
          <p:cNvPr id="6" name="TextBox 5">
            <a:extLst>
              <a:ext uri="{FF2B5EF4-FFF2-40B4-BE49-F238E27FC236}">
                <a16:creationId xmlns:a16="http://schemas.microsoft.com/office/drawing/2014/main" xmlns="" id="{471DABA4-CD3E-5D71-0DD2-B4F6D46B39BA}"/>
              </a:ext>
            </a:extLst>
          </p:cNvPr>
          <p:cNvSpPr txBox="1"/>
          <p:nvPr/>
        </p:nvSpPr>
        <p:spPr>
          <a:xfrm>
            <a:off x="6672263" y="3600450"/>
            <a:ext cx="5314950" cy="286232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rPr>
              <a:t>Comments?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rPr>
              <a:t>Experiences?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3040602040607080904" pitchFamily="66" charset="77"/>
              </a:rPr>
              <a:t>Questions?</a:t>
            </a:r>
          </a:p>
        </p:txBody>
      </p:sp>
    </p:spTree>
    <p:extLst>
      <p:ext uri="{BB962C8B-B14F-4D97-AF65-F5344CB8AC3E}">
        <p14:creationId xmlns:p14="http://schemas.microsoft.com/office/powerpoint/2010/main" val="638182321"/>
      </p:ext>
    </p:extLst>
  </p:cSld>
  <p:clrMapOvr>
    <a:masterClrMapping/>
  </p:clrMapOvr>
  <mc:AlternateContent xmlns:mc="http://schemas.openxmlformats.org/markup-compatibility/2006" xmlns:p14="http://schemas.microsoft.com/office/powerpoint/2010/main">
    <mc:Choice Requires="p14">
      <p:transition spd="slow" p14:dur="30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4:1. </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I, therefore, the prisoner for the Lord,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urge you to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live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worthily of the calling with which you have been called,</a:t>
            </a:r>
          </a:p>
        </p:txBody>
      </p:sp>
      <p:sp>
        <p:nvSpPr>
          <p:cNvPr id="2" name="Rectangle 1">
            <a:extLst>
              <a:ext uri="{FF2B5EF4-FFF2-40B4-BE49-F238E27FC236}">
                <a16:creationId xmlns:a16="http://schemas.microsoft.com/office/drawing/2014/main" xmlns="" id="{135C842C-9AAB-691B-CF6D-E5C59FB0BF83}"/>
              </a:ext>
            </a:extLst>
          </p:cNvPr>
          <p:cNvSpPr/>
          <p:nvPr/>
        </p:nvSpPr>
        <p:spPr>
          <a:xfrm>
            <a:off x="2475548" y="2500537"/>
            <a:ext cx="9540240" cy="2236500"/>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effectLst>
                  <a:outerShdw blurRad="38100" dist="38100" dir="2700000" algn="tl">
                    <a:srgbClr val="000000">
                      <a:alpha val="43137"/>
                    </a:srgbClr>
                  </a:outerShdw>
                </a:effectLst>
                <a:latin typeface="Century Gothic" panose="020B0502020202020204" pitchFamily="34" charset="0"/>
              </a:rPr>
              <a:t>(NASB)…</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walk</a:t>
            </a:r>
            <a:r>
              <a:rPr lang="en-US" sz="4800" dirty="0">
                <a:effectLst>
                  <a:outerShdw blurRad="38100" dist="38100" dir="2700000" algn="tl">
                    <a:srgbClr val="000000">
                      <a:alpha val="43137"/>
                    </a:srgbClr>
                  </a:outerShdw>
                </a:effectLst>
                <a:latin typeface="Century Gothic" panose="020B0502020202020204" pitchFamily="34" charset="0"/>
              </a:rPr>
              <a:t> in a manner worthy of the calling with which you have been called</a:t>
            </a:r>
          </a:p>
        </p:txBody>
      </p:sp>
    </p:spTree>
    <p:extLst>
      <p:ext uri="{BB962C8B-B14F-4D97-AF65-F5344CB8AC3E}">
        <p14:creationId xmlns:p14="http://schemas.microsoft.com/office/powerpoint/2010/main" val="2831233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ppt_w/2"/>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ppt_w</p:attrName>
                                        </p:attrNameLst>
                                      </p:cBhvr>
                                      <p:tavLst>
                                        <p:tav tm="0">
                                          <p:val>
                                            <p:fltVal val="0"/>
                                          </p:val>
                                        </p:tav>
                                        <p:tav tm="100000">
                                          <p:val>
                                            <p:strVal val="#ppt_w"/>
                                          </p:val>
                                        </p:tav>
                                      </p:tavLst>
                                    </p:anim>
                                    <p:anim calcmode="lin" valueType="num">
                                      <p:cBhvr>
                                        <p:cTn id="10"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4:1.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I, therefore, the prisoner for the Lord,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urge you to live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worthily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the calling with which you have been called,</a:t>
            </a:r>
          </a:p>
        </p:txBody>
      </p:sp>
      <p:sp>
        <p:nvSpPr>
          <p:cNvPr id="2" name="Rounded Rectangle 1">
            <a:extLst>
              <a:ext uri="{FF2B5EF4-FFF2-40B4-BE49-F238E27FC236}">
                <a16:creationId xmlns:a16="http://schemas.microsoft.com/office/drawing/2014/main" xmlns="" id="{0963180F-CC9A-5AA3-5F67-D31E9E3BBFAE}"/>
              </a:ext>
            </a:extLst>
          </p:cNvPr>
          <p:cNvSpPr/>
          <p:nvPr/>
        </p:nvSpPr>
        <p:spPr>
          <a:xfrm>
            <a:off x="3749040" y="2633471"/>
            <a:ext cx="8120444" cy="185535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5000" b="1"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axiōs</a:t>
            </a:r>
            <a:r>
              <a:rPr kumimoji="0" lang="en-US" sz="5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a:t>
            </a:r>
            <a:r>
              <a:rPr lang="el-GR" sz="5000" b="1" dirty="0" err="1">
                <a:effectLst>
                  <a:outerShdw blurRad="38100" dist="38100" dir="2700000" algn="tl">
                    <a:srgbClr val="000000">
                      <a:alpha val="43137"/>
                    </a:srgbClr>
                  </a:outerShdw>
                </a:effectLst>
                <a:latin typeface="Century Gothic" panose="020B0502020202020204" pitchFamily="34" charset="0"/>
              </a:rPr>
              <a:t>ἀξίως</a:t>
            </a:r>
            <a:r>
              <a:rPr lang="en-US" sz="5000" b="1" dirty="0">
                <a:solidFill>
                  <a:srgbClr val="FFFFFF"/>
                </a:solidFill>
                <a:effectLst>
                  <a:outerShdw blurRad="38100" dist="38100" dir="2700000" algn="tl">
                    <a:srgbClr val="000000">
                      <a:alpha val="43137"/>
                    </a:srgbClr>
                  </a:outerShdw>
                </a:effectLst>
                <a:latin typeface="Century Gothic" panose="020B0502020202020204" pitchFamily="34" charset="0"/>
              </a:rPr>
              <a:t>): </a:t>
            </a:r>
            <a:r>
              <a:rPr lang="en-US" sz="5000" dirty="0">
                <a:solidFill>
                  <a:srgbClr val="FFFFFF"/>
                </a:solidFill>
                <a:effectLst>
                  <a:outerShdw blurRad="38100" dist="38100" dir="2700000" algn="tl">
                    <a:srgbClr val="000000">
                      <a:alpha val="43137"/>
                    </a:srgbClr>
                  </a:outerShdw>
                </a:effectLst>
                <a:latin typeface="Century Gothic" panose="020B0502020202020204" pitchFamily="34" charset="0"/>
              </a:rPr>
              <a:t>suitable to; befitting of; </a:t>
            </a:r>
            <a:r>
              <a:rPr lang="en-US" sz="5000" b="1" i="1" u="sng" dirty="0">
                <a:solidFill>
                  <a:srgbClr val="FFC000"/>
                </a:solidFill>
                <a:effectLst>
                  <a:outerShdw blurRad="38100" dist="38100" dir="2700000" algn="tl">
                    <a:srgbClr val="000000">
                      <a:alpha val="43137"/>
                    </a:srgbClr>
                  </a:outerShdw>
                </a:effectLst>
                <a:latin typeface="Century Gothic" panose="020B0502020202020204" pitchFamily="34" charset="0"/>
              </a:rPr>
              <a:t>matching</a:t>
            </a:r>
            <a:endParaRPr lang="el-GR" sz="50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
        <p:nvSpPr>
          <p:cNvPr id="3" name="Rounded Rectangle 2">
            <a:extLst>
              <a:ext uri="{FF2B5EF4-FFF2-40B4-BE49-F238E27FC236}">
                <a16:creationId xmlns:a16="http://schemas.microsoft.com/office/drawing/2014/main" xmlns="" id="{C8BAD377-B0BD-8C80-34BE-72213E45001D}"/>
              </a:ext>
            </a:extLst>
          </p:cNvPr>
          <p:cNvSpPr/>
          <p:nvPr/>
        </p:nvSpPr>
        <p:spPr>
          <a:xfrm>
            <a:off x="477394" y="4900235"/>
            <a:ext cx="10184510" cy="1588733"/>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You’re not the </a:t>
            </a:r>
            <a:r>
              <a:rPr kumimoji="0" lang="en-US" sz="480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worthy</a:t>
            </a:r>
            <a:r>
              <a:rPr kumimoji="0" lang="en-US" sz="480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a:t>
            </a:r>
            <a:r>
              <a:rPr kumimoji="0" lang="en-US" sz="480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one,</a:t>
            </a:r>
            <a:r>
              <a:rPr kumimoji="0" lang="en-US" sz="480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it’s the </a:t>
            </a:r>
            <a:r>
              <a:rPr kumimoji="0" lang="en-US" sz="4800"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calling</a:t>
            </a:r>
            <a:r>
              <a:rPr kumimoji="0" lang="en-US" sz="4800"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itself that is </a:t>
            </a:r>
            <a:r>
              <a:rPr kumimoji="0" lang="en-US" sz="4800" b="1" i="1" u="none" strike="noStrike" kern="1200" cap="none" spc="0" normalizeH="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worthy.</a:t>
            </a:r>
            <a:endParaRPr lang="el-GR" sz="4800" b="1"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77368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accel="50000" fill="hold" grpId="0" nodeType="clickEffect" p14:presetBounceEnd="50000">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14:bounceEnd="50000">
                                          <p:cBhvr additive="base">
                                            <p:cTn id="13" dur="1000" fill="hold"/>
                                            <p:tgtEl>
                                              <p:spTgt spid="3"/>
                                            </p:tgtEl>
                                            <p:attrNameLst>
                                              <p:attrName>ppt_x</p:attrName>
                                            </p:attrNameLst>
                                          </p:cBhvr>
                                          <p:tavLst>
                                            <p:tav tm="0">
                                              <p:val>
                                                <p:strVal val="1+#ppt_w/2"/>
                                              </p:val>
                                            </p:tav>
                                            <p:tav tm="100000">
                                              <p:val>
                                                <p:strVal val="#ppt_x"/>
                                              </p:val>
                                            </p:tav>
                                          </p:tavLst>
                                        </p:anim>
                                        <p:anim calcmode="lin" valueType="num" p14:bounceEnd="50000">
                                          <p:cBhvr additive="base">
                                            <p:cTn id="14"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accel="5000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1+#ppt_w/2"/>
                                              </p:val>
                                            </p:tav>
                                            <p:tav tm="100000">
                                              <p:val>
                                                <p:strVal val="#ppt_x"/>
                                              </p:val>
                                            </p:tav>
                                          </p:tavLst>
                                        </p:anim>
                                        <p:anim calcmode="lin" valueType="num">
                                          <p:cBhvr additive="base">
                                            <p:cTn id="14"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4:1.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I, therefore, the prisoner for the Lord,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urge you to live </a:t>
            </a:r>
            <a:r>
              <a:rPr kumimoji="0" lang="en-US" sz="4800" i="0"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Century Gothic" panose="020B0502020202020204" pitchFamily="34" charset="0"/>
                <a:ea typeface="+mn-ea"/>
                <a:cs typeface="+mn-cs"/>
              </a:rPr>
              <a:t>worthily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of the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calling with which you have been called</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3" name="Rectangle 2">
            <a:extLst>
              <a:ext uri="{FF2B5EF4-FFF2-40B4-BE49-F238E27FC236}">
                <a16:creationId xmlns:a16="http://schemas.microsoft.com/office/drawing/2014/main" xmlns="" id="{EF4A3751-DFCB-529B-967F-C5613B3614D6}"/>
              </a:ext>
            </a:extLst>
          </p:cNvPr>
          <p:cNvSpPr/>
          <p:nvPr/>
        </p:nvSpPr>
        <p:spPr>
          <a:xfrm>
            <a:off x="713232" y="3429000"/>
            <a:ext cx="11302556" cy="2734056"/>
          </a:xfrm>
          <a:prstGeom prst="rect">
            <a:avLst/>
          </a:prstGeom>
          <a:solidFill>
            <a:schemeClr val="tx2">
              <a:lumMod val="50000"/>
              <a:lumOff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4800" dirty="0">
                <a:effectLst>
                  <a:outerShdw blurRad="38100" dist="38100" dir="2700000" algn="tl">
                    <a:srgbClr val="000000">
                      <a:alpha val="43137"/>
                    </a:srgbClr>
                  </a:outerShdw>
                </a:effectLst>
                <a:latin typeface="Century Gothic" panose="020B0502020202020204" pitchFamily="34" charset="0"/>
              </a:rPr>
              <a:t>(2:10) we are Gods creative work, having been created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in Christ</a:t>
            </a:r>
            <a:r>
              <a:rPr lang="en-US" sz="4800" dirty="0">
                <a:effectLst>
                  <a:outerShdw blurRad="38100" dist="38100" dir="2700000" algn="tl">
                    <a:srgbClr val="000000">
                      <a:alpha val="43137"/>
                    </a:srgbClr>
                  </a:outerShdw>
                </a:effectLst>
                <a:latin typeface="Century Gothic" panose="020B0502020202020204" pitchFamily="34" charset="0"/>
              </a:rPr>
              <a:t> Jesus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for good works</a:t>
            </a:r>
            <a:r>
              <a:rPr lang="en-US" sz="4800" dirty="0">
                <a:effectLst>
                  <a:outerShdw blurRad="38100" dist="38100" dir="2700000" algn="tl">
                    <a:srgbClr val="000000">
                      <a:alpha val="43137"/>
                    </a:srgbClr>
                  </a:outerShdw>
                </a:effectLst>
                <a:latin typeface="Century Gothic" panose="020B0502020202020204" pitchFamily="34" charset="0"/>
              </a:rPr>
              <a:t> that God prepared beforehand </a:t>
            </a:r>
            <a:r>
              <a:rPr lang="en-US" sz="4800" b="1" u="sng" dirty="0">
                <a:solidFill>
                  <a:srgbClr val="FFC000"/>
                </a:solidFill>
                <a:effectLst>
                  <a:outerShdw blurRad="38100" dist="38100" dir="2700000" algn="tl">
                    <a:srgbClr val="000000">
                      <a:alpha val="43137"/>
                    </a:srgbClr>
                  </a:outerShdw>
                </a:effectLst>
                <a:latin typeface="Century Gothic" panose="020B0502020202020204" pitchFamily="34" charset="0"/>
              </a:rPr>
              <a:t>so we may do them</a:t>
            </a:r>
            <a:r>
              <a:rPr lang="en-US" sz="4800" dirty="0">
                <a:effectLst>
                  <a:outerShdw blurRad="38100" dist="38100" dir="2700000" algn="tl">
                    <a:srgbClr val="000000">
                      <a:alpha val="43137"/>
                    </a:srgbClr>
                  </a:outerShdw>
                </a:effectLst>
                <a:latin typeface="Century Gothic" panose="020B0502020202020204" pitchFamily="34" charset="0"/>
              </a:rPr>
              <a:t>.</a:t>
            </a:r>
          </a:p>
        </p:txBody>
      </p:sp>
      <p:sp>
        <p:nvSpPr>
          <p:cNvPr id="7" name="Triangle 6">
            <a:extLst>
              <a:ext uri="{FF2B5EF4-FFF2-40B4-BE49-F238E27FC236}">
                <a16:creationId xmlns:a16="http://schemas.microsoft.com/office/drawing/2014/main" xmlns="" id="{56AC9153-53AE-3120-A77B-E0A8C3888952}"/>
              </a:ext>
            </a:extLst>
          </p:cNvPr>
          <p:cNvSpPr/>
          <p:nvPr/>
        </p:nvSpPr>
        <p:spPr>
          <a:xfrm rot="8214238">
            <a:off x="2931539" y="1369469"/>
            <a:ext cx="5725670" cy="4076570"/>
          </a:xfrm>
          <a:prstGeom prst="triangle">
            <a:avLst>
              <a:gd name="adj" fmla="val 42254"/>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xmlns="" id="{F0B21799-D603-FB9E-1EF5-0974C162F7B5}"/>
              </a:ext>
            </a:extLst>
          </p:cNvPr>
          <p:cNvSpPr/>
          <p:nvPr/>
        </p:nvSpPr>
        <p:spPr>
          <a:xfrm>
            <a:off x="1901952" y="0"/>
            <a:ext cx="4645153" cy="3858768"/>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In Christ…</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Forgiven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Adopted</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Part of His plan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Eternal promise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The Holy Spirit</a:t>
            </a:r>
          </a:p>
          <a:p>
            <a:pPr marL="685800" indent="-685800">
              <a:lnSpc>
                <a:spcPct val="80000"/>
              </a:lnSpc>
              <a:buFont typeface="Arial" panose="020B0604020202020204" pitchFamily="34" charset="0"/>
              <a:buChar char="•"/>
            </a:pPr>
            <a:r>
              <a:rPr lang="en-US" sz="4000" b="1" dirty="0">
                <a:effectLst>
                  <a:outerShdw blurRad="38100" dist="38100" dir="2700000" algn="tl">
                    <a:srgbClr val="000000">
                      <a:alpha val="43137"/>
                    </a:srgbClr>
                  </a:outerShdw>
                </a:effectLst>
                <a:latin typeface="Century Gothic" panose="020B0502020202020204" pitchFamily="34" charset="0"/>
              </a:rPr>
              <a:t>Unity in BOC</a:t>
            </a:r>
          </a:p>
        </p:txBody>
      </p:sp>
      <p:cxnSp>
        <p:nvCxnSpPr>
          <p:cNvPr id="9" name="Straight Connector 8">
            <a:extLst>
              <a:ext uri="{FF2B5EF4-FFF2-40B4-BE49-F238E27FC236}">
                <a16:creationId xmlns:a16="http://schemas.microsoft.com/office/drawing/2014/main" xmlns="" id="{A8B72D8E-999E-9C4F-882E-DAD2F946D5DB}"/>
              </a:ext>
            </a:extLst>
          </p:cNvPr>
          <p:cNvCxnSpPr>
            <a:cxnSpLocks/>
            <a:endCxn id="7" idx="0"/>
          </p:cNvCxnSpPr>
          <p:nvPr/>
        </p:nvCxnSpPr>
        <p:spPr>
          <a:xfrm>
            <a:off x="6547104" y="3803903"/>
            <a:ext cx="963729" cy="7892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37A4AE4B-BB0F-1A14-F160-E4C8097CAC3D}"/>
              </a:ext>
            </a:extLst>
          </p:cNvPr>
          <p:cNvCxnSpPr>
            <a:cxnSpLocks/>
            <a:endCxn id="7" idx="0"/>
          </p:cNvCxnSpPr>
          <p:nvPr/>
        </p:nvCxnSpPr>
        <p:spPr>
          <a:xfrm>
            <a:off x="6547104" y="192226"/>
            <a:ext cx="963729" cy="440088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CB298FA4-23B2-3F04-ACA8-C42289A0FA04}"/>
              </a:ext>
            </a:extLst>
          </p:cNvPr>
          <p:cNvCxnSpPr>
            <a:cxnSpLocks/>
          </p:cNvCxnSpPr>
          <p:nvPr/>
        </p:nvCxnSpPr>
        <p:spPr>
          <a:xfrm>
            <a:off x="2311300" y="3858768"/>
            <a:ext cx="5199533" cy="7343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863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ppt_w/2"/>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ppt_w</p:attrName>
                                        </p:attrNameLst>
                                      </p:cBhvr>
                                      <p:tavLst>
                                        <p:tav tm="0">
                                          <p:val>
                                            <p:fltVal val="0"/>
                                          </p:val>
                                        </p:tav>
                                        <p:tav tm="100000">
                                          <p:val>
                                            <p:strVal val="#ppt_w"/>
                                          </p:val>
                                        </p:tav>
                                      </p:tavLst>
                                    </p:anim>
                                    <p:anim calcmode="lin" valueType="num">
                                      <p:cBhvr>
                                        <p:cTn id="10" dur="5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par>
                          <p:cTn id="16" fill="hold">
                            <p:stCondLst>
                              <p:cond delay="500"/>
                            </p:stCondLst>
                            <p:childTnLst>
                              <p:par>
                                <p:cTn id="17" presetID="9"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dissolve">
                                      <p:cBhvr>
                                        <p:cTn id="19" dur="500"/>
                                        <p:tgtEl>
                                          <p:spTgt spid="5">
                                            <p:txEl>
                                              <p:pRg st="0" end="0"/>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par>
                                <p:cTn id="23" presetID="9"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par>
                                <p:cTn id="26" presetID="9" presetClass="entr" presetSubtype="0"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dissolve">
                                      <p:cBhvr>
                                        <p:cTn id="28" dur="500"/>
                                        <p:tgtEl>
                                          <p:spTgt spid="9"/>
                                        </p:tgtEl>
                                      </p:cBhvr>
                                    </p:animEffect>
                                  </p:childTnLst>
                                </p:cTn>
                              </p:par>
                              <p:par>
                                <p:cTn id="29" presetID="9"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5">
                                            <p:txEl>
                                              <p:pRg st="1" end="1"/>
                                            </p:txEl>
                                          </p:spTgt>
                                        </p:tgtEl>
                                        <p:attrNameLst>
                                          <p:attrName>style.visibility</p:attrName>
                                        </p:attrNameLst>
                                      </p:cBhvr>
                                      <p:to>
                                        <p:strVal val="visible"/>
                                      </p:to>
                                    </p:set>
                                    <p:animEffect transition="in" filter="dissolve">
                                      <p:cBhvr>
                                        <p:cTn id="36" dur="500"/>
                                        <p:tgtEl>
                                          <p:spTgt spid="5">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5">
                                            <p:txEl>
                                              <p:pRg st="2" end="2"/>
                                            </p:txEl>
                                          </p:spTgt>
                                        </p:tgtEl>
                                        <p:attrNameLst>
                                          <p:attrName>style.visibility</p:attrName>
                                        </p:attrNameLst>
                                      </p:cBhvr>
                                      <p:to>
                                        <p:strVal val="visible"/>
                                      </p:to>
                                    </p:set>
                                    <p:animEffect transition="in" filter="dissolve">
                                      <p:cBhvr>
                                        <p:cTn id="41" dur="500"/>
                                        <p:tgtEl>
                                          <p:spTgt spid="5">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Effect transition="in" filter="dissolve">
                                      <p:cBhvr>
                                        <p:cTn id="46" dur="500"/>
                                        <p:tgtEl>
                                          <p:spTgt spid="5">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5">
                                            <p:txEl>
                                              <p:pRg st="4" end="4"/>
                                            </p:txEl>
                                          </p:spTgt>
                                        </p:tgtEl>
                                        <p:attrNameLst>
                                          <p:attrName>style.visibility</p:attrName>
                                        </p:attrNameLst>
                                      </p:cBhvr>
                                      <p:to>
                                        <p:strVal val="visible"/>
                                      </p:to>
                                    </p:set>
                                    <p:animEffect transition="in" filter="dissolve">
                                      <p:cBhvr>
                                        <p:cTn id="51" dur="500"/>
                                        <p:tgtEl>
                                          <p:spTgt spid="5">
                                            <p:txEl>
                                              <p:pRg st="4" end="4"/>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nodeType="clickEffect">
                                  <p:stCondLst>
                                    <p:cond delay="0"/>
                                  </p:stCondLst>
                                  <p:childTnLst>
                                    <p:set>
                                      <p:cBhvr>
                                        <p:cTn id="55" dur="1" fill="hold">
                                          <p:stCondLst>
                                            <p:cond delay="0"/>
                                          </p:stCondLst>
                                        </p:cTn>
                                        <p:tgtEl>
                                          <p:spTgt spid="5">
                                            <p:txEl>
                                              <p:pRg st="5" end="5"/>
                                            </p:txEl>
                                          </p:spTgt>
                                        </p:tgtEl>
                                        <p:attrNameLst>
                                          <p:attrName>style.visibility</p:attrName>
                                        </p:attrNameLst>
                                      </p:cBhvr>
                                      <p:to>
                                        <p:strVal val="visible"/>
                                      </p:to>
                                    </p:set>
                                    <p:animEffect transition="in" filter="dissolve">
                                      <p:cBhvr>
                                        <p:cTn id="56" dur="500"/>
                                        <p:tgtEl>
                                          <p:spTgt spid="5">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nodeType="clickEffect">
                                  <p:stCondLst>
                                    <p:cond delay="0"/>
                                  </p:stCondLst>
                                  <p:childTnLst>
                                    <p:set>
                                      <p:cBhvr>
                                        <p:cTn id="60" dur="1" fill="hold">
                                          <p:stCondLst>
                                            <p:cond delay="0"/>
                                          </p:stCondLst>
                                        </p:cTn>
                                        <p:tgtEl>
                                          <p:spTgt spid="5">
                                            <p:txEl>
                                              <p:pRg st="6" end="6"/>
                                            </p:txEl>
                                          </p:spTgt>
                                        </p:tgtEl>
                                        <p:attrNameLst>
                                          <p:attrName>style.visibility</p:attrName>
                                        </p:attrNameLst>
                                      </p:cBhvr>
                                      <p:to>
                                        <p:strVal val="visible"/>
                                      </p:to>
                                    </p:set>
                                    <p:animEffect transition="in" filter="dissolve">
                                      <p:cBhvr>
                                        <p:cTn id="61"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a:t>
            </a:r>
            <a:r>
              <a:rPr lang="en-US" sz="4800" dirty="0">
                <a:solidFill>
                  <a:srgbClr val="FFFFFF"/>
                </a:solidFill>
                <a:effectLst>
                  <a:outerShdw blurRad="38100" dist="38100" dir="2700000" algn="tl">
                    <a:srgbClr val="000000">
                      <a:alpha val="43137"/>
                    </a:srgbClr>
                  </a:outerShdw>
                </a:effectLst>
                <a:latin typeface="Century Gothic" panose="020B0502020202020204" pitchFamily="34" charset="0"/>
              </a:rPr>
              <a:t>. with all humility and gentleness, with patience, putting up with one another in love,</a:t>
            </a:r>
            <a:endPar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204682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with all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humility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gentleness</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with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patience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putting up with one another </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in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love</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a:t>
            </a:r>
          </a:p>
        </p:txBody>
      </p:sp>
      <p:sp>
        <p:nvSpPr>
          <p:cNvPr id="2" name="Rounded Rectangle 1">
            <a:extLst>
              <a:ext uri="{FF2B5EF4-FFF2-40B4-BE49-F238E27FC236}">
                <a16:creationId xmlns:a16="http://schemas.microsoft.com/office/drawing/2014/main" xmlns="" id="{60BB53F2-0BE3-E234-0138-FAFB155DE5D0}"/>
              </a:ext>
            </a:extLst>
          </p:cNvPr>
          <p:cNvSpPr/>
          <p:nvPr/>
        </p:nvSpPr>
        <p:spPr>
          <a:xfrm>
            <a:off x="3557588" y="2382050"/>
            <a:ext cx="7306056" cy="1907705"/>
          </a:xfrm>
          <a:prstGeom prst="roundRect">
            <a:avLst/>
          </a:prstGeom>
          <a:solidFill>
            <a:schemeClr val="accent6">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defRPr/>
            </a:pPr>
            <a:r>
              <a:rPr kumimoji="0" lang="en-US" sz="60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These are </a:t>
            </a:r>
            <a:r>
              <a:rPr kumimoji="0" lang="en-US" sz="600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all</a:t>
            </a:r>
            <a:r>
              <a:rPr kumimoji="0" lang="en-US" sz="60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a:t>
            </a:r>
            <a:r>
              <a:rPr kumimoji="0" lang="en-US" sz="60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relational</a:t>
            </a:r>
            <a:r>
              <a:rPr kumimoji="0" lang="en-US" sz="600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rPr>
              <a:t> qualities</a:t>
            </a:r>
            <a:endParaRPr lang="el-GR" sz="6000" i="1" u="sng" dirty="0">
              <a:solidFill>
                <a:srgbClr val="FFC000"/>
              </a:solidFill>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229981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14:presetBounceEnd="5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50000">
                                          <p:cBhvr additive="base">
                                            <p:cTn id="7" dur="1000" fill="hold"/>
                                            <p:tgtEl>
                                              <p:spTgt spid="2"/>
                                            </p:tgtEl>
                                            <p:attrNameLst>
                                              <p:attrName>ppt_x</p:attrName>
                                            </p:attrNameLst>
                                          </p:cBhvr>
                                          <p:tavLst>
                                            <p:tav tm="0">
                                              <p:val>
                                                <p:strVal val="1+#ppt_w/2"/>
                                              </p:val>
                                            </p:tav>
                                            <p:tav tm="100000">
                                              <p:val>
                                                <p:strVal val="#ppt_x"/>
                                              </p:val>
                                            </p:tav>
                                          </p:tavLst>
                                        </p:anim>
                                        <p:anim calcmode="lin" valueType="num" p14:bounceEnd="50000">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a:t>
            </a:r>
            <a:r>
              <a:rPr kumimoji="0" lang="en-US" sz="4800" b="0" i="0" u="none"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 all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humility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and gentleness, with patience, putting up with one another in love,</a:t>
            </a:r>
          </a:p>
        </p:txBody>
      </p:sp>
      <p:sp>
        <p:nvSpPr>
          <p:cNvPr id="3" name="Rectangle 2">
            <a:extLst>
              <a:ext uri="{FF2B5EF4-FFF2-40B4-BE49-F238E27FC236}">
                <a16:creationId xmlns:a16="http://schemas.microsoft.com/office/drawing/2014/main" xmlns="" id="{6E2DF1D5-3C94-A65D-7D8B-50648E101EDE}"/>
              </a:ext>
            </a:extLst>
          </p:cNvPr>
          <p:cNvSpPr/>
          <p:nvPr/>
        </p:nvSpPr>
        <p:spPr>
          <a:xfrm>
            <a:off x="676656" y="1346388"/>
            <a:ext cx="6729984" cy="2695260"/>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Without </a:t>
            </a:r>
            <a:r>
              <a:rPr lang="en-US" sz="5400" b="1" i="1" dirty="0">
                <a:effectLst>
                  <a:outerShdw blurRad="38100" dist="38100" dir="2700000" algn="tl">
                    <a:srgbClr val="000000">
                      <a:alpha val="43137"/>
                    </a:srgbClr>
                  </a:outerShdw>
                </a:effectLst>
                <a:latin typeface="Century Gothic" panose="020B0502020202020204" pitchFamily="34" charset="0"/>
              </a:rPr>
              <a:t>humility:</a:t>
            </a:r>
            <a:endParaRPr lang="en-US" sz="5400" b="1" dirty="0">
              <a:effectLst>
                <a:outerShdw blurRad="38100" dist="38100" dir="2700000" algn="tl">
                  <a:srgbClr val="000000">
                    <a:alpha val="43137"/>
                  </a:srgbClr>
                </a:outerShdw>
              </a:effectLst>
              <a:latin typeface="Century Gothic" panose="020B0502020202020204" pitchFamily="34" charset="0"/>
            </a:endParaRP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Jealousy</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Unhealthy competition</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Selfishness/Arrogance</a:t>
            </a:r>
          </a:p>
        </p:txBody>
      </p:sp>
      <p:sp>
        <p:nvSpPr>
          <p:cNvPr id="5" name="Rectangle 4">
            <a:extLst>
              <a:ext uri="{FF2B5EF4-FFF2-40B4-BE49-F238E27FC236}">
                <a16:creationId xmlns:a16="http://schemas.microsoft.com/office/drawing/2014/main" xmlns="" id="{CF105A3A-083F-0A19-CC64-84DAE6BFBB22}"/>
              </a:ext>
            </a:extLst>
          </p:cNvPr>
          <p:cNvSpPr/>
          <p:nvPr/>
        </p:nvSpPr>
        <p:spPr>
          <a:xfrm>
            <a:off x="4858512" y="3945302"/>
            <a:ext cx="6729984" cy="2695260"/>
          </a:xfrm>
          <a:prstGeom prst="rect">
            <a:avLst/>
          </a:prstGeom>
          <a:solidFill>
            <a:schemeClr val="accent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With </a:t>
            </a:r>
            <a:r>
              <a:rPr lang="en-US" sz="5400" b="1" i="1" dirty="0">
                <a:effectLst>
                  <a:outerShdw blurRad="38100" dist="38100" dir="2700000" algn="tl">
                    <a:srgbClr val="000000">
                      <a:alpha val="43137"/>
                    </a:srgbClr>
                  </a:outerShdw>
                </a:effectLst>
                <a:latin typeface="Century Gothic" panose="020B0502020202020204" pitchFamily="34" charset="0"/>
              </a:rPr>
              <a:t>humility:</a:t>
            </a:r>
            <a:endParaRPr lang="en-US" sz="5400" b="1" dirty="0">
              <a:effectLst>
                <a:outerShdw blurRad="38100" dist="38100" dir="2700000" algn="tl">
                  <a:srgbClr val="000000">
                    <a:alpha val="43137"/>
                  </a:srgbClr>
                </a:outerShdw>
              </a:effectLst>
              <a:latin typeface="Century Gothic" panose="020B0502020202020204" pitchFamily="34" charset="0"/>
            </a:endParaRP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Allows others to decide</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Admits fault/apologizes</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Builds </a:t>
            </a:r>
            <a:r>
              <a:rPr lang="en-US" sz="4000" i="1" dirty="0">
                <a:effectLst>
                  <a:outerShdw blurRad="38100" dist="38100" dir="2700000" algn="tl">
                    <a:srgbClr val="000000">
                      <a:alpha val="43137"/>
                    </a:srgbClr>
                  </a:outerShdw>
                </a:effectLst>
                <a:latin typeface="Century Gothic" panose="020B0502020202020204" pitchFamily="34" charset="0"/>
              </a:rPr>
              <a:t>others</a:t>
            </a:r>
            <a:r>
              <a:rPr lang="en-US" sz="4000" dirty="0">
                <a:effectLst>
                  <a:outerShdw blurRad="38100" dist="38100" dir="2700000" algn="tl">
                    <a:srgbClr val="000000">
                      <a:alpha val="43137"/>
                    </a:srgbClr>
                  </a:outerShdw>
                </a:effectLst>
                <a:latin typeface="Century Gothic" panose="020B0502020202020204" pitchFamily="34" charset="0"/>
              </a:rPr>
              <a:t> up</a:t>
            </a:r>
          </a:p>
        </p:txBody>
      </p:sp>
    </p:spTree>
    <p:extLst>
      <p:ext uri="{BB962C8B-B14F-4D97-AF65-F5344CB8AC3E}">
        <p14:creationId xmlns:p14="http://schemas.microsoft.com/office/powerpoint/2010/main" val="2553486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500"/>
                                        <p:tgtEl>
                                          <p:spTgt spid="3">
                                            <p:txEl>
                                              <p:pRg st="2" end="2"/>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childTnLst>
                          </p:cTn>
                        </p:par>
                        <p:par>
                          <p:cTn id="29" fill="hold">
                            <p:stCondLst>
                              <p:cond delay="500"/>
                            </p:stCondLst>
                            <p:childTnLst>
                              <p:par>
                                <p:cTn id="30" presetID="9" presetClass="entr" presetSubtype="0" fill="hold" nodeType="after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ssolve">
                                      <p:cBhvr>
                                        <p:cTn id="32" dur="500"/>
                                        <p:tgtEl>
                                          <p:spTgt spid="5">
                                            <p:txEl>
                                              <p:pRg st="0" end="0"/>
                                            </p:txEl>
                                          </p:spTgt>
                                        </p:tgtEl>
                                      </p:cBhvr>
                                    </p:animEffect>
                                  </p:childTnLst>
                                </p:cTn>
                              </p:par>
                            </p:childTnLst>
                          </p:cTn>
                        </p:par>
                        <p:par>
                          <p:cTn id="33" fill="hold">
                            <p:stCondLst>
                              <p:cond delay="1000"/>
                            </p:stCondLst>
                            <p:childTnLst>
                              <p:par>
                                <p:cTn id="34" presetID="9" presetClass="entr" presetSubtype="0" fill="hold" nodeType="afterEffect">
                                  <p:stCondLst>
                                    <p:cond delay="0"/>
                                  </p:stCondLst>
                                  <p:childTnLst>
                                    <p:set>
                                      <p:cBhvr>
                                        <p:cTn id="35" dur="1" fill="hold">
                                          <p:stCondLst>
                                            <p:cond delay="0"/>
                                          </p:stCondLst>
                                        </p:cTn>
                                        <p:tgtEl>
                                          <p:spTgt spid="5">
                                            <p:txEl>
                                              <p:pRg st="1" end="1"/>
                                            </p:txEl>
                                          </p:spTgt>
                                        </p:tgtEl>
                                        <p:attrNameLst>
                                          <p:attrName>style.visibility</p:attrName>
                                        </p:attrNameLst>
                                      </p:cBhvr>
                                      <p:to>
                                        <p:strVal val="visible"/>
                                      </p:to>
                                    </p:set>
                                    <p:animEffect transition="in" filter="dissolve">
                                      <p:cBhvr>
                                        <p:cTn id="36" dur="500"/>
                                        <p:tgtEl>
                                          <p:spTgt spid="5">
                                            <p:txEl>
                                              <p:pRg st="1" end="1"/>
                                            </p:txEl>
                                          </p:spTgt>
                                        </p:tgtEl>
                                      </p:cBhvr>
                                    </p:animEffect>
                                  </p:childTnLst>
                                </p:cTn>
                              </p:par>
                            </p:childTnLst>
                          </p:cTn>
                        </p:par>
                        <p:par>
                          <p:cTn id="37" fill="hold">
                            <p:stCondLst>
                              <p:cond delay="1500"/>
                            </p:stCondLst>
                            <p:childTnLst>
                              <p:par>
                                <p:cTn id="38" presetID="9" presetClass="entr" presetSubtype="0" fill="hold" nodeType="after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Effect transition="in" filter="dissolve">
                                      <p:cBhvr>
                                        <p:cTn id="40" dur="500"/>
                                        <p:tgtEl>
                                          <p:spTgt spid="5">
                                            <p:txEl>
                                              <p:pRg st="2" end="2"/>
                                            </p:txEl>
                                          </p:spTgt>
                                        </p:tgtEl>
                                      </p:cBhvr>
                                    </p:animEffect>
                                  </p:childTnLst>
                                </p:cTn>
                              </p:par>
                            </p:childTnLst>
                          </p:cTn>
                        </p:par>
                        <p:par>
                          <p:cTn id="41" fill="hold">
                            <p:stCondLst>
                              <p:cond delay="2000"/>
                            </p:stCondLst>
                            <p:childTnLst>
                              <p:par>
                                <p:cTn id="42" presetID="9" presetClass="entr" presetSubtype="0" fill="hold" nodeType="afterEffect">
                                  <p:stCondLst>
                                    <p:cond delay="0"/>
                                  </p:stCondLst>
                                  <p:childTnLst>
                                    <p:set>
                                      <p:cBhvr>
                                        <p:cTn id="43" dur="1" fill="hold">
                                          <p:stCondLst>
                                            <p:cond delay="0"/>
                                          </p:stCondLst>
                                        </p:cTn>
                                        <p:tgtEl>
                                          <p:spTgt spid="5">
                                            <p:txEl>
                                              <p:pRg st="3" end="3"/>
                                            </p:txEl>
                                          </p:spTgt>
                                        </p:tgtEl>
                                        <p:attrNameLst>
                                          <p:attrName>style.visibility</p:attrName>
                                        </p:attrNameLst>
                                      </p:cBhvr>
                                      <p:to>
                                        <p:strVal val="visible"/>
                                      </p:to>
                                    </p:set>
                                    <p:animEffect transition="in" filter="dissolve">
                                      <p:cBhvr>
                                        <p:cTn id="44"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28E3834-F0B3-DD54-2A24-E7FA3872260D}"/>
              </a:ext>
            </a:extLst>
          </p:cNvPr>
          <p:cNvSpPr txBox="1"/>
          <p:nvPr/>
        </p:nvSpPr>
        <p:spPr>
          <a:xfrm>
            <a:off x="0" y="5957888"/>
            <a:ext cx="355758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Script MT Bold" panose="020F0502020204030204" pitchFamily="34" charset="0"/>
                <a:ea typeface="+mn-ea"/>
                <a:cs typeface="Script MT Bold" panose="020F0502020204030204" pitchFamily="34" charset="0"/>
              </a:rPr>
              <a:t>Ephesians</a:t>
            </a:r>
          </a:p>
        </p:txBody>
      </p:sp>
      <p:sp>
        <p:nvSpPr>
          <p:cNvPr id="6" name="TextBox 5">
            <a:extLst>
              <a:ext uri="{FF2B5EF4-FFF2-40B4-BE49-F238E27FC236}">
                <a16:creationId xmlns:a16="http://schemas.microsoft.com/office/drawing/2014/main" xmlns="" id="{00C6C2E1-A391-8C4D-C85C-D60C8C19FF8F}"/>
              </a:ext>
            </a:extLst>
          </p:cNvPr>
          <p:cNvSpPr txBox="1"/>
          <p:nvPr/>
        </p:nvSpPr>
        <p:spPr>
          <a:xfrm>
            <a:off x="128588" y="192226"/>
            <a:ext cx="11887200"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2.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 all </a:t>
            </a:r>
            <a:r>
              <a:rPr kumimoji="0" lang="en-US" sz="4800" i="0" strike="noStrike" kern="1200" cap="none" spc="0" normalizeH="0" baseline="0" noProof="0" dirty="0">
                <a:ln>
                  <a:noFill/>
                </a:ln>
                <a:solidFill>
                  <a:schemeClr val="tx2">
                    <a:lumMod val="75000"/>
                    <a:lumOff val="25000"/>
                  </a:scheme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humility</a:t>
            </a: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 </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and </a:t>
            </a:r>
            <a:r>
              <a:rPr kumimoji="0" lang="en-US" sz="48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Century Gothic" panose="020B0502020202020204" pitchFamily="34" charset="0"/>
                <a:ea typeface="+mn-ea"/>
                <a:cs typeface="+mn-cs"/>
              </a:rPr>
              <a:t>gentleness</a:t>
            </a:r>
            <a:r>
              <a:rPr kumimoji="0" lang="en-US" sz="4800" b="0" i="0" u="none" strike="noStrike" kern="1200" cap="none" spc="0" normalizeH="0" baseline="0" noProof="0" dirty="0">
                <a:ln>
                  <a:noFill/>
                </a:ln>
                <a:solidFill>
                  <a:srgbClr val="243241">
                    <a:lumMod val="75000"/>
                    <a:lumOff val="25000"/>
                  </a:srgbClr>
                </a:solidFill>
                <a:effectLst>
                  <a:outerShdw blurRad="38100" dist="38100" dir="2700000" algn="tl">
                    <a:srgbClr val="000000">
                      <a:alpha val="43137"/>
                    </a:srgbClr>
                  </a:outerShdw>
                </a:effectLst>
                <a:uLnTx/>
                <a:uFillTx/>
                <a:latin typeface="Century Gothic" panose="020B0502020202020204" pitchFamily="34" charset="0"/>
                <a:ea typeface="+mn-ea"/>
                <a:cs typeface="+mn-cs"/>
              </a:rPr>
              <a:t>, with patience, putting up with one another in love,</a:t>
            </a:r>
          </a:p>
        </p:txBody>
      </p:sp>
      <p:sp>
        <p:nvSpPr>
          <p:cNvPr id="3" name="Rectangle 2">
            <a:extLst>
              <a:ext uri="{FF2B5EF4-FFF2-40B4-BE49-F238E27FC236}">
                <a16:creationId xmlns:a16="http://schemas.microsoft.com/office/drawing/2014/main" xmlns="" id="{6E2DF1D5-3C94-A65D-7D8B-50648E101EDE}"/>
              </a:ext>
            </a:extLst>
          </p:cNvPr>
          <p:cNvSpPr/>
          <p:nvPr/>
        </p:nvSpPr>
        <p:spPr>
          <a:xfrm>
            <a:off x="4535424" y="1468900"/>
            <a:ext cx="6729984" cy="2450236"/>
          </a:xfrm>
          <a:prstGeom prst="rect">
            <a:avLst/>
          </a:prstGeom>
          <a:solidFill>
            <a:schemeClr val="accent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Without </a:t>
            </a:r>
            <a:r>
              <a:rPr kumimoji="0" lang="en-US" sz="5400" b="1"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gentleness:</a:t>
            </a:r>
            <a:endParaRPr kumimoji="0" lang="en-US" sz="5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endParaRP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Harsh relating</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lang="en-US" sz="4000" dirty="0">
                <a:solidFill>
                  <a:srgbClr val="FFFFFF"/>
                </a:solidFill>
                <a:effectLst>
                  <a:outerShdw blurRad="38100" dist="38100" dir="2700000" algn="tl">
                    <a:srgbClr val="000000">
                      <a:alpha val="43137"/>
                    </a:srgbClr>
                  </a:outerShdw>
                </a:effectLst>
                <a:latin typeface="Century Gothic" panose="020B0502020202020204" pitchFamily="34" charset="0"/>
              </a:rPr>
              <a:t>Judgmentalism</a:t>
            </a:r>
          </a:p>
          <a:p>
            <a:pPr marL="685800" marR="0" lvl="0" indent="-685800" algn="l" defTabSz="914400" rtl="0" eaLnBrk="1" fontAlgn="auto" latinLnBrk="0" hangingPunct="1">
              <a:lnSpc>
                <a:spcPct val="80000"/>
              </a:lnSpc>
              <a:spcBef>
                <a:spcPts val="0"/>
              </a:spcBef>
              <a:spcAft>
                <a:spcPts val="0"/>
              </a:spcAft>
              <a:buClrTx/>
              <a:buSzTx/>
              <a:buFont typeface="Arial" panose="020B0604020202020204" pitchFamily="34" charset="0"/>
              <a:buChar char="•"/>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Century Gothic" panose="020B0502020202020204" pitchFamily="34" charset="0"/>
                <a:ea typeface="+mn-ea"/>
                <a:cs typeface="+mn-cs"/>
              </a:rPr>
              <a:t>Hurt feelings</a:t>
            </a:r>
          </a:p>
        </p:txBody>
      </p:sp>
      <p:sp>
        <p:nvSpPr>
          <p:cNvPr id="2" name="Rectangle 1">
            <a:extLst>
              <a:ext uri="{FF2B5EF4-FFF2-40B4-BE49-F238E27FC236}">
                <a16:creationId xmlns:a16="http://schemas.microsoft.com/office/drawing/2014/main" xmlns="" id="{89A91666-EDBA-1A14-2BAF-3C606DD2D761}"/>
              </a:ext>
            </a:extLst>
          </p:cNvPr>
          <p:cNvSpPr/>
          <p:nvPr/>
        </p:nvSpPr>
        <p:spPr>
          <a:xfrm>
            <a:off x="420052" y="3919136"/>
            <a:ext cx="6729984" cy="2450236"/>
          </a:xfrm>
          <a:prstGeom prst="rect">
            <a:avLst/>
          </a:prstGeom>
          <a:solidFill>
            <a:schemeClr val="accent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latin typeface="Century Gothic" panose="020B0502020202020204" pitchFamily="34" charset="0"/>
              </a:rPr>
              <a:t>With </a:t>
            </a:r>
            <a:r>
              <a:rPr lang="en-US" sz="5400" b="1" i="1" dirty="0">
                <a:effectLst>
                  <a:outerShdw blurRad="38100" dist="38100" dir="2700000" algn="tl">
                    <a:srgbClr val="000000">
                      <a:alpha val="43137"/>
                    </a:srgbClr>
                  </a:outerShdw>
                </a:effectLst>
                <a:latin typeface="Century Gothic" panose="020B0502020202020204" pitchFamily="34" charset="0"/>
              </a:rPr>
              <a:t>gentleness:</a:t>
            </a:r>
            <a:endParaRPr lang="en-US" sz="5400" b="1" dirty="0">
              <a:effectLst>
                <a:outerShdw blurRad="38100" dist="38100" dir="2700000" algn="tl">
                  <a:srgbClr val="000000">
                    <a:alpha val="43137"/>
                  </a:srgbClr>
                </a:outerShdw>
              </a:effectLst>
              <a:latin typeface="Century Gothic" panose="020B0502020202020204" pitchFamily="34" charset="0"/>
            </a:endParaRP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Under control</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Not </a:t>
            </a:r>
            <a:r>
              <a:rPr lang="en-US" sz="4000" dirty="0" smtClean="0">
                <a:effectLst>
                  <a:outerShdw blurRad="38100" dist="38100" dir="2700000" algn="tl">
                    <a:srgbClr val="000000">
                      <a:alpha val="43137"/>
                    </a:srgbClr>
                  </a:outerShdw>
                </a:effectLst>
                <a:latin typeface="Century Gothic" panose="020B0502020202020204" pitchFamily="34" charset="0"/>
              </a:rPr>
              <a:t>weak</a:t>
            </a:r>
            <a:r>
              <a:rPr lang="en-US" sz="4000" dirty="0">
                <a:effectLst>
                  <a:outerShdw blurRad="38100" dist="38100" dir="2700000" algn="tl">
                    <a:srgbClr val="000000">
                      <a:alpha val="43137"/>
                    </a:srgbClr>
                  </a:outerShdw>
                </a:effectLst>
                <a:latin typeface="Century Gothic" panose="020B0502020202020204" pitchFamily="34" charset="0"/>
              </a:rPr>
              <a:t>, but strong</a:t>
            </a:r>
          </a:p>
          <a:p>
            <a:pPr marL="685800" indent="-685800">
              <a:lnSpc>
                <a:spcPct val="80000"/>
              </a:lnSpc>
              <a:buFont typeface="Arial" panose="020B0604020202020204" pitchFamily="34" charset="0"/>
              <a:buChar char="•"/>
            </a:pPr>
            <a:r>
              <a:rPr lang="en-US" sz="4000" dirty="0">
                <a:effectLst>
                  <a:outerShdw blurRad="38100" dist="38100" dir="2700000" algn="tl">
                    <a:srgbClr val="000000">
                      <a:alpha val="43137"/>
                    </a:srgbClr>
                  </a:outerShdw>
                </a:effectLst>
                <a:latin typeface="Century Gothic" panose="020B0502020202020204" pitchFamily="34" charset="0"/>
              </a:rPr>
              <a:t>Leads acts of kindness</a:t>
            </a:r>
          </a:p>
        </p:txBody>
      </p:sp>
    </p:spTree>
    <p:extLst>
      <p:ext uri="{BB962C8B-B14F-4D97-AF65-F5344CB8AC3E}">
        <p14:creationId xmlns:p14="http://schemas.microsoft.com/office/powerpoint/2010/main" val="3199388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dissolve">
                                      <p:cBhvr>
                                        <p:cTn id="19" dur="500"/>
                                        <p:tgtEl>
                                          <p:spTgt spid="3">
                                            <p:txEl>
                                              <p:pRg st="2" end="2"/>
                                            </p:txEl>
                                          </p:spTgt>
                                        </p:tgtEl>
                                      </p:cBhvr>
                                    </p:animEffect>
                                  </p:childTnLst>
                                </p:cTn>
                              </p:par>
                            </p:childTnLst>
                          </p:cTn>
                        </p:par>
                        <p:par>
                          <p:cTn id="20" fill="hold">
                            <p:stCondLst>
                              <p:cond delay="2000"/>
                            </p:stCondLst>
                            <p:childTnLst>
                              <p:par>
                                <p:cTn id="21" presetID="9"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linds(horizontal)">
                                      <p:cBhvr>
                                        <p:cTn id="28" dur="500"/>
                                        <p:tgtEl>
                                          <p:spTgt spid="2"/>
                                        </p:tgtEl>
                                      </p:cBhvr>
                                    </p:animEffect>
                                  </p:childTnLst>
                                </p:cTn>
                              </p:par>
                            </p:childTnLst>
                          </p:cTn>
                        </p:par>
                        <p:par>
                          <p:cTn id="29" fill="hold">
                            <p:stCondLst>
                              <p:cond delay="500"/>
                            </p:stCondLst>
                            <p:childTnLst>
                              <p:par>
                                <p:cTn id="30" presetID="9" presetClass="entr" presetSubtype="0" fill="hold" nodeType="after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dissolve">
                                      <p:cBhvr>
                                        <p:cTn id="32" dur="500"/>
                                        <p:tgtEl>
                                          <p:spTgt spid="2">
                                            <p:txEl>
                                              <p:pRg st="0" end="0"/>
                                            </p:txEl>
                                          </p:spTgt>
                                        </p:tgtEl>
                                      </p:cBhvr>
                                    </p:animEffect>
                                  </p:childTnLst>
                                </p:cTn>
                              </p:par>
                            </p:childTnLst>
                          </p:cTn>
                        </p:par>
                        <p:par>
                          <p:cTn id="33" fill="hold">
                            <p:stCondLst>
                              <p:cond delay="1000"/>
                            </p:stCondLst>
                            <p:childTnLst>
                              <p:par>
                                <p:cTn id="34" presetID="9" presetClass="entr" presetSubtype="0" fill="hold" nodeType="afterEffect">
                                  <p:stCondLst>
                                    <p:cond delay="0"/>
                                  </p:stCondLst>
                                  <p:childTnLst>
                                    <p:set>
                                      <p:cBhvr>
                                        <p:cTn id="35" dur="1" fill="hold">
                                          <p:stCondLst>
                                            <p:cond delay="0"/>
                                          </p:stCondLst>
                                        </p:cTn>
                                        <p:tgtEl>
                                          <p:spTgt spid="2">
                                            <p:txEl>
                                              <p:pRg st="1" end="1"/>
                                            </p:txEl>
                                          </p:spTgt>
                                        </p:tgtEl>
                                        <p:attrNameLst>
                                          <p:attrName>style.visibility</p:attrName>
                                        </p:attrNameLst>
                                      </p:cBhvr>
                                      <p:to>
                                        <p:strVal val="visible"/>
                                      </p:to>
                                    </p:set>
                                    <p:animEffect transition="in" filter="dissolve">
                                      <p:cBhvr>
                                        <p:cTn id="36" dur="500"/>
                                        <p:tgtEl>
                                          <p:spTgt spid="2">
                                            <p:txEl>
                                              <p:pRg st="1" end="1"/>
                                            </p:txEl>
                                          </p:spTgt>
                                        </p:tgtEl>
                                      </p:cBhvr>
                                    </p:animEffect>
                                  </p:childTnLst>
                                </p:cTn>
                              </p:par>
                            </p:childTnLst>
                          </p:cTn>
                        </p:par>
                        <p:par>
                          <p:cTn id="37" fill="hold">
                            <p:stCondLst>
                              <p:cond delay="1500"/>
                            </p:stCondLst>
                            <p:childTnLst>
                              <p:par>
                                <p:cTn id="38" presetID="9" presetClass="entr" presetSubtype="0" fill="hold" nodeType="afterEffect">
                                  <p:stCondLst>
                                    <p:cond delay="0"/>
                                  </p:stCondLst>
                                  <p:childTnLst>
                                    <p:set>
                                      <p:cBhvr>
                                        <p:cTn id="39" dur="1" fill="hold">
                                          <p:stCondLst>
                                            <p:cond delay="0"/>
                                          </p:stCondLst>
                                        </p:cTn>
                                        <p:tgtEl>
                                          <p:spTgt spid="2">
                                            <p:txEl>
                                              <p:pRg st="2" end="2"/>
                                            </p:txEl>
                                          </p:spTgt>
                                        </p:tgtEl>
                                        <p:attrNameLst>
                                          <p:attrName>style.visibility</p:attrName>
                                        </p:attrNameLst>
                                      </p:cBhvr>
                                      <p:to>
                                        <p:strVal val="visible"/>
                                      </p:to>
                                    </p:set>
                                    <p:animEffect transition="in" filter="dissolve">
                                      <p:cBhvr>
                                        <p:cTn id="40" dur="500"/>
                                        <p:tgtEl>
                                          <p:spTgt spid="2">
                                            <p:txEl>
                                              <p:pRg st="2" end="2"/>
                                            </p:txEl>
                                          </p:spTgt>
                                        </p:tgtEl>
                                      </p:cBhvr>
                                    </p:animEffect>
                                  </p:childTnLst>
                                </p:cTn>
                              </p:par>
                            </p:childTnLst>
                          </p:cTn>
                        </p:par>
                        <p:par>
                          <p:cTn id="41" fill="hold">
                            <p:stCondLst>
                              <p:cond delay="2000"/>
                            </p:stCondLst>
                            <p:childTnLst>
                              <p:par>
                                <p:cTn id="42" presetID="9" presetClass="entr" presetSubtype="0" fill="hold" nodeType="afterEffect">
                                  <p:stCondLst>
                                    <p:cond delay="0"/>
                                  </p:stCondLst>
                                  <p:childTnLst>
                                    <p:set>
                                      <p:cBhvr>
                                        <p:cTn id="43" dur="1" fill="hold">
                                          <p:stCondLst>
                                            <p:cond delay="0"/>
                                          </p:stCondLst>
                                        </p:cTn>
                                        <p:tgtEl>
                                          <p:spTgt spid="2">
                                            <p:txEl>
                                              <p:pRg st="3" end="3"/>
                                            </p:txEl>
                                          </p:spTgt>
                                        </p:tgtEl>
                                        <p:attrNameLst>
                                          <p:attrName>style.visibility</p:attrName>
                                        </p:attrNameLst>
                                      </p:cBhvr>
                                      <p:to>
                                        <p:strVal val="visible"/>
                                      </p:to>
                                    </p:set>
                                    <p:animEffect transition="in" filter="dissolve">
                                      <p:cBhvr>
                                        <p:cTn id="44"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ppled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TotalTime>
  <Words>1305</Words>
  <Application>Microsoft Office PowerPoint</Application>
  <PresentationFormat>Widescreen</PresentationFormat>
  <Paragraphs>149</Paragraphs>
  <Slides>26</Slides>
  <Notes>25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26</vt:i4>
      </vt:variant>
    </vt:vector>
  </HeadingPairs>
  <TitlesOfParts>
    <vt:vector size="37" baseType="lpstr">
      <vt:lpstr>Arial</vt:lpstr>
      <vt:lpstr>Avenir Next LT Pro</vt:lpstr>
      <vt:lpstr>AvenirNext LT Pro Medium</vt:lpstr>
      <vt:lpstr>Baskerville Old Face</vt:lpstr>
      <vt:lpstr>Calibri</vt:lpstr>
      <vt:lpstr>Calibri Light</vt:lpstr>
      <vt:lpstr>Century Gothic</vt:lpstr>
      <vt:lpstr>Sabon Next LT</vt:lpstr>
      <vt:lpstr>Script MT Bold</vt:lpstr>
      <vt:lpstr>Office Theme</vt:lpstr>
      <vt:lpstr>DappledVTI</vt:lpstr>
      <vt:lpstr>EPHESIANS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EPHESIANS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EPHESIANS</dc:title>
  <dc:creator>HeartyC</dc:creator>
  <cp:lastModifiedBy>DoddH</cp:lastModifiedBy>
  <cp:revision>76</cp:revision>
  <dcterms:created xsi:type="dcterms:W3CDTF">2022-08-18T14:59:48Z</dcterms:created>
  <dcterms:modified xsi:type="dcterms:W3CDTF">2022-09-15T13:55:20Z</dcterms:modified>
</cp:coreProperties>
</file>