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5683" r:id="rId1"/>
  </p:sldMasterIdLst>
  <p:notesMasterIdLst>
    <p:notesMasterId r:id="rId50"/>
  </p:notesMasterIdLst>
  <p:sldIdLst>
    <p:sldId id="8541" r:id="rId2"/>
    <p:sldId id="8660" r:id="rId3"/>
    <p:sldId id="8836" r:id="rId4"/>
    <p:sldId id="8837" r:id="rId5"/>
    <p:sldId id="8830" r:id="rId6"/>
    <p:sldId id="8838" r:id="rId7"/>
    <p:sldId id="8832" r:id="rId8"/>
    <p:sldId id="8839" r:id="rId9"/>
    <p:sldId id="8841" r:id="rId10"/>
    <p:sldId id="8833" r:id="rId11"/>
    <p:sldId id="8835" r:id="rId12"/>
    <p:sldId id="8842" r:id="rId13"/>
    <p:sldId id="8834" r:id="rId14"/>
    <p:sldId id="8846" r:id="rId15"/>
    <p:sldId id="8847" r:id="rId16"/>
    <p:sldId id="8848" r:id="rId17"/>
    <p:sldId id="8850" r:id="rId18"/>
    <p:sldId id="8790" r:id="rId19"/>
    <p:sldId id="8851" r:id="rId20"/>
    <p:sldId id="8852" r:id="rId21"/>
    <p:sldId id="8853" r:id="rId22"/>
    <p:sldId id="8650" r:id="rId23"/>
    <p:sldId id="8856" r:id="rId24"/>
    <p:sldId id="8857" r:id="rId25"/>
    <p:sldId id="8859" r:id="rId26"/>
    <p:sldId id="8858" r:id="rId27"/>
    <p:sldId id="8860" r:id="rId28"/>
    <p:sldId id="8861" r:id="rId29"/>
    <p:sldId id="8862" r:id="rId30"/>
    <p:sldId id="8863" r:id="rId31"/>
    <p:sldId id="8864" r:id="rId32"/>
    <p:sldId id="8865" r:id="rId33"/>
    <p:sldId id="8868" r:id="rId34"/>
    <p:sldId id="8869" r:id="rId35"/>
    <p:sldId id="8870" r:id="rId36"/>
    <p:sldId id="8871" r:id="rId37"/>
    <p:sldId id="8873" r:id="rId38"/>
    <p:sldId id="8874" r:id="rId39"/>
    <p:sldId id="8875" r:id="rId40"/>
    <p:sldId id="8876" r:id="rId41"/>
    <p:sldId id="8879" r:id="rId42"/>
    <p:sldId id="8880" r:id="rId43"/>
    <p:sldId id="8877" r:id="rId44"/>
    <p:sldId id="8881" r:id="rId45"/>
    <p:sldId id="8882" r:id="rId46"/>
    <p:sldId id="8866" r:id="rId47"/>
    <p:sldId id="8883" r:id="rId48"/>
    <p:sldId id="8825" r:id="rId4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86C4"/>
    <a:srgbClr val="254061"/>
    <a:srgbClr val="D3E6FF"/>
    <a:srgbClr val="B0E4CD"/>
    <a:srgbClr val="35A5C2"/>
    <a:srgbClr val="385D8A"/>
    <a:srgbClr val="386294"/>
    <a:srgbClr val="586676"/>
    <a:srgbClr val="204C82"/>
    <a:srgbClr val="2B67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73A16D-15E1-B14C-A034-8F0E6A723BBE}" v="1021" dt="2022-08-08T22:47:13.67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5"/>
    <p:restoredTop sz="94688"/>
  </p:normalViewPr>
  <p:slideViewPr>
    <p:cSldViewPr snapToGrid="0">
      <p:cViewPr varScale="1">
        <p:scale>
          <a:sx n="79" d="100"/>
          <a:sy n="79" d="100"/>
        </p:scale>
        <p:origin x="124" y="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63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1696978B-A236-B943-B34D-431BF05F63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63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888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6879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46248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18241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40431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21486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95301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60110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02352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87328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4512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96897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65931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22387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65382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84784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52952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54499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45152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20617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13353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0448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540520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74438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34340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604883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6332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097314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052266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378723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575833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710982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7215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658160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221714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332072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192191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820292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69983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046290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6153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4075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5261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008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1962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0396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545E2-D7C3-4F9F-B0C1-5F7BBEEABB6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FDC4F-BA6F-439F-8357-D2276933A3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00964-9868-43BD-9E30-288DDB48161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4D1FD-880C-446E-B7A1-76160895A6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70723-F931-4C67-9945-C61D1A7739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A62B7-955F-4FA4-ACB9-13EC1D62105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012F8-1818-4B15-AE15-8364AD8EFC8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D5BFE-1BC4-45CE-BCF7-3645720F620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472D7-EFFF-4A53-A8F3-CBD4E14CA01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F4CC6-6356-40CC-B26F-2C27E8EC3FC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11A7B-5F24-4BD3-ACE8-6D2F461FA2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4983F-46D1-4A47-A8E2-A26E8B93F5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17D2A-C336-41B7-9D9F-FB8C29BD02A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86286-07CA-409D-BAF3-BD6762D50E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EBA25-288D-42F6-A67D-362DC66EA9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60708-9175-4931-A978-FF1FE67D3B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C3DC6-7158-4037-A418-41D8C46D33E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4EA45-91D8-4E63-85BD-95D9321E924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66A1B-44E1-446A-A043-E7D16061A2D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6C2FB-1C16-4A89-A48D-5FDEDA99ACD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48B08-ABFE-491B-919B-E650DE7C0C0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31A9D-22BA-4DDF-B209-93F4221DF1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DAFB93-9BCD-4A7A-A361-882F41969D1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7FC07A-240C-468B-943B-D4EB121898D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84" r:id="rId1"/>
    <p:sldLayoutId id="2147485685" r:id="rId2"/>
    <p:sldLayoutId id="2147485686" r:id="rId3"/>
    <p:sldLayoutId id="2147485687" r:id="rId4"/>
    <p:sldLayoutId id="2147485688" r:id="rId5"/>
    <p:sldLayoutId id="2147485689" r:id="rId6"/>
    <p:sldLayoutId id="2147485690" r:id="rId7"/>
    <p:sldLayoutId id="2147485691" r:id="rId8"/>
    <p:sldLayoutId id="2147485692" r:id="rId9"/>
    <p:sldLayoutId id="2147485693" r:id="rId10"/>
    <p:sldLayoutId id="2147485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1257299" y="2327564"/>
            <a:ext cx="9677400" cy="2387600"/>
          </a:xfrm>
        </p:spPr>
        <p:txBody>
          <a:bodyPr>
            <a:normAutofit/>
          </a:bodyPr>
          <a:lstStyle/>
          <a:p>
            <a:r>
              <a:rPr lang="en-US" sz="12500">
                <a:solidFill>
                  <a:schemeClr val="bg1"/>
                </a:solidFill>
                <a:latin typeface="Century Gothic" panose="020B0502020202020204" pitchFamily="34" charset="0"/>
              </a:rPr>
              <a:t>EPHESIANS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AE4048D-F2A1-4F2F-A6A3-C02D29D6F4D0}"/>
              </a:ext>
            </a:extLst>
          </p:cNvPr>
          <p:cNvSpPr txBox="1"/>
          <p:nvPr/>
        </p:nvSpPr>
        <p:spPr>
          <a:xfrm>
            <a:off x="2911364" y="2327564"/>
            <a:ext cx="6369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Century Gothic" panose="020B0502020202020204" pitchFamily="34" charset="0"/>
              </a:rPr>
              <a:t>THE BOOK OF</a:t>
            </a:r>
          </a:p>
        </p:txBody>
      </p:sp>
    </p:spTree>
    <p:extLst>
      <p:ext uri="{BB962C8B-B14F-4D97-AF65-F5344CB8AC3E}">
        <p14:creationId xmlns:p14="http://schemas.microsoft.com/office/powerpoint/2010/main" val="844245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5918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6 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This mystery is that through the gospel the Gentiles are heirs together with Israel, members together of one body, and sharers together in the promise in Christ Jesus. </a:t>
            </a:r>
          </a:p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7 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 became a servant of this gospel by the gift of God’s grace given me through the working of his power. </a:t>
            </a:r>
            <a:endParaRPr lang="en-US" sz="3800" dirty="0">
              <a:solidFill>
                <a:schemeClr val="bg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566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5918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8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Although I am less than the least of all the Lord’s people, this grace was given me: to preach to the Gentiles the boundless riches of Christ, </a:t>
            </a:r>
          </a:p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9 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 to make plain to everyone the administration of this mystery, which for ages past was kept hidden in God, who created all things. </a:t>
            </a:r>
            <a:endParaRPr lang="en-US" sz="3800" dirty="0">
              <a:solidFill>
                <a:schemeClr val="bg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064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5918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8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Although I am less than the least of all the Lord’s people, this grace was given me: to preach to the Gentiles the boundless riches of Christ, </a:t>
            </a:r>
          </a:p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9 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 to make plain to everyone the administration of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this mystery, which for ages past was kept hidden in God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who created all things. </a:t>
            </a:r>
            <a:endParaRPr lang="en-US" sz="38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B6B7079-6D07-DB78-9654-E653C65FB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882548"/>
            <a:ext cx="10744200" cy="1429762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40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320BB33-6D14-D9E8-F4EA-4B552DC57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676" y="4954121"/>
            <a:ext cx="10677935" cy="125572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ctr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en-US" sz="42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Why would God withhold this crucial information? </a:t>
            </a:r>
          </a:p>
        </p:txBody>
      </p:sp>
    </p:spTree>
    <p:extLst>
      <p:ext uri="{BB962C8B-B14F-4D97-AF65-F5344CB8AC3E}">
        <p14:creationId xmlns:p14="http://schemas.microsoft.com/office/powerpoint/2010/main" val="202460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972799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10 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 that the [rich] wisdom of God might now be made known through the church to the rulers and the authorities in the heavenly places.</a:t>
            </a:r>
          </a:p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11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	This was in accordance with the eternal purpose which He carried out in Christ Jesus our Lord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804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972799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10 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 that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[rich] wisdom of God 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might now be made known through the church to the rulers and the authorities in the heavenly places.</a:t>
            </a:r>
          </a:p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11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	This was in accordance with the eternal purpose which He carried out in Christ Jesus our Lord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8F10F352-795C-8EFB-C3AB-1195BBFD17EC}"/>
              </a:ext>
            </a:extLst>
          </p:cNvPr>
          <p:cNvCxnSpPr>
            <a:cxnSpLocks/>
          </p:cNvCxnSpPr>
          <p:nvPr/>
        </p:nvCxnSpPr>
        <p:spPr>
          <a:xfrm>
            <a:off x="7353300" y="1693858"/>
            <a:ext cx="2962275" cy="0"/>
          </a:xfrm>
          <a:prstGeom prst="straightConnector1">
            <a:avLst/>
          </a:prstGeom>
          <a:ln w="66675">
            <a:solidFill>
              <a:schemeClr val="accent6">
                <a:lumMod val="60000"/>
                <a:lumOff val="4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182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972799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10 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 that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[rich] wisdom of God 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might now be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made known through the church 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the rulers and the authorities in the heavenly places.</a:t>
            </a:r>
          </a:p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11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	This was in accordance with the eternal purpose which He carried out in Christ Jesus our Lord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374E11CE-ED1F-0995-DF93-3BA05FCE79DF}"/>
              </a:ext>
            </a:extLst>
          </p:cNvPr>
          <p:cNvCxnSpPr>
            <a:cxnSpLocks/>
          </p:cNvCxnSpPr>
          <p:nvPr/>
        </p:nvCxnSpPr>
        <p:spPr>
          <a:xfrm>
            <a:off x="7353300" y="2227259"/>
            <a:ext cx="1362075" cy="0"/>
          </a:xfrm>
          <a:prstGeom prst="straightConnector1">
            <a:avLst/>
          </a:prstGeom>
          <a:ln w="66675">
            <a:solidFill>
              <a:schemeClr val="accent6">
                <a:lumMod val="60000"/>
                <a:lumOff val="4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26F67032-6440-807A-D9D9-CBC5CAA38929}"/>
              </a:ext>
            </a:extLst>
          </p:cNvPr>
          <p:cNvCxnSpPr>
            <a:cxnSpLocks/>
          </p:cNvCxnSpPr>
          <p:nvPr/>
        </p:nvCxnSpPr>
        <p:spPr>
          <a:xfrm>
            <a:off x="7353300" y="1693858"/>
            <a:ext cx="2962275" cy="0"/>
          </a:xfrm>
          <a:prstGeom prst="straightConnector1">
            <a:avLst/>
          </a:prstGeom>
          <a:ln w="66675">
            <a:solidFill>
              <a:schemeClr val="accent6">
                <a:lumMod val="60000"/>
                <a:lumOff val="4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22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972799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10 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 that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[rich] wisdom of God 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might now be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made known through the church 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the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rulers and the authorities in the heavenly places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11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	This was in accordance with the eternal purpose which He carried out in Christ Jesus our Lord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xmlns="" id="{374E11CE-ED1F-0995-DF93-3BA05FCE79DF}"/>
              </a:ext>
            </a:extLst>
          </p:cNvPr>
          <p:cNvCxnSpPr>
            <a:cxnSpLocks/>
          </p:cNvCxnSpPr>
          <p:nvPr/>
        </p:nvCxnSpPr>
        <p:spPr>
          <a:xfrm>
            <a:off x="7353300" y="2227259"/>
            <a:ext cx="1362075" cy="0"/>
          </a:xfrm>
          <a:prstGeom prst="straightConnector1">
            <a:avLst/>
          </a:prstGeom>
          <a:ln w="66675">
            <a:solidFill>
              <a:schemeClr val="accent6">
                <a:lumMod val="60000"/>
                <a:lumOff val="4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26F67032-6440-807A-D9D9-CBC5CAA38929}"/>
              </a:ext>
            </a:extLst>
          </p:cNvPr>
          <p:cNvCxnSpPr>
            <a:cxnSpLocks/>
          </p:cNvCxnSpPr>
          <p:nvPr/>
        </p:nvCxnSpPr>
        <p:spPr>
          <a:xfrm>
            <a:off x="7353300" y="1693858"/>
            <a:ext cx="2962275" cy="0"/>
          </a:xfrm>
          <a:prstGeom prst="straightConnector1">
            <a:avLst/>
          </a:prstGeom>
          <a:ln w="66675">
            <a:solidFill>
              <a:schemeClr val="accent6">
                <a:lumMod val="60000"/>
                <a:lumOff val="4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847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972799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10 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 that the [rich] wisdom of God might now be made known through the church to the rulers and the authorities in the heavenly places.</a:t>
            </a:r>
          </a:p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11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	This was in accordance with the eternal purpose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which He carried out in Christ Jesus our Lord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9407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">
            <a:extLst>
              <a:ext uri="{FF2B5EF4-FFF2-40B4-BE49-F238E27FC236}">
                <a16:creationId xmlns:a16="http://schemas.microsoft.com/office/drawing/2014/main" xmlns="" id="{36DB5746-262B-DFB3-9F54-EE087C5B1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190" y="1074820"/>
            <a:ext cx="8839200" cy="13731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" panose="02040604050505020304" pitchFamily="18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" panose="02040604050505020304" pitchFamily="18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" panose="020406040505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" name="TextBox 3">
            <a:extLst>
              <a:ext uri="{FF2B5EF4-FFF2-40B4-BE49-F238E27FC236}">
                <a16:creationId xmlns:a16="http://schemas.microsoft.com/office/drawing/2014/main" xmlns="" id="{8A2AF2AE-5414-3459-43E1-FA12C2D99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5484" y="160420"/>
            <a:ext cx="8915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24161750" indent="-24161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lvl="1" algn="ctr" eaLnBrk="1" hangingPunct="1"/>
            <a:r>
              <a:rPr lang="en-US" altLang="en-US" sz="6000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SALVATION HISTORY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84AD5629-4C13-55FA-EB88-B100561F33D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55590" y="3183020"/>
            <a:ext cx="8610600" cy="1588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2" name="Group 33">
            <a:extLst>
              <a:ext uri="{FF2B5EF4-FFF2-40B4-BE49-F238E27FC236}">
                <a16:creationId xmlns:a16="http://schemas.microsoft.com/office/drawing/2014/main" xmlns="" id="{63B928E6-0023-71B4-43D0-E79CCDA37C09}"/>
              </a:ext>
            </a:extLst>
          </p:cNvPr>
          <p:cNvGrpSpPr>
            <a:grpSpLocks/>
          </p:cNvGrpSpPr>
          <p:nvPr/>
        </p:nvGrpSpPr>
        <p:grpSpPr bwMode="auto">
          <a:xfrm>
            <a:off x="1390490" y="3411620"/>
            <a:ext cx="1492250" cy="2457450"/>
            <a:chOff x="63500" y="3886200"/>
            <a:chExt cx="1492867" cy="2458893"/>
          </a:xfrm>
        </p:grpSpPr>
        <p:sp>
          <p:nvSpPr>
            <p:cNvPr id="33" name="Text Box 6">
              <a:extLst>
                <a:ext uri="{FF2B5EF4-FFF2-40B4-BE49-F238E27FC236}">
                  <a16:creationId xmlns:a16="http://schemas.microsoft.com/office/drawing/2014/main" xmlns="" id="{C0F96CF3-5CB5-670B-6997-B9341DD3B4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00" y="5821764"/>
              <a:ext cx="1492867" cy="523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Creation</a:t>
              </a:r>
            </a:p>
          </p:txBody>
        </p:sp>
        <p:sp>
          <p:nvSpPr>
            <p:cNvPr id="34" name="Line 3">
              <a:extLst>
                <a:ext uri="{FF2B5EF4-FFF2-40B4-BE49-F238E27FC236}">
                  <a16:creationId xmlns:a16="http://schemas.microsoft.com/office/drawing/2014/main" xmlns="" id="{7BE7FC05-9F5D-E0A9-BBB5-7219135283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4800" y="3886200"/>
              <a:ext cx="24" cy="1935564"/>
            </a:xfrm>
            <a:prstGeom prst="line">
              <a:avLst/>
            </a:prstGeom>
            <a:noFill/>
            <a:ln w="50800">
              <a:solidFill>
                <a:srgbClr val="FFFFFF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5" name="Group 18">
            <a:extLst>
              <a:ext uri="{FF2B5EF4-FFF2-40B4-BE49-F238E27FC236}">
                <a16:creationId xmlns:a16="http://schemas.microsoft.com/office/drawing/2014/main" xmlns="" id="{EC71655F-2FB2-A66D-296A-21354C6810C7}"/>
              </a:ext>
            </a:extLst>
          </p:cNvPr>
          <p:cNvGrpSpPr>
            <a:grpSpLocks/>
          </p:cNvGrpSpPr>
          <p:nvPr/>
        </p:nvGrpSpPr>
        <p:grpSpPr bwMode="auto">
          <a:xfrm>
            <a:off x="3155790" y="3411620"/>
            <a:ext cx="3810000" cy="2041525"/>
            <a:chOff x="-976449" y="4853490"/>
            <a:chExt cx="3810928" cy="2042353"/>
          </a:xfrm>
        </p:grpSpPr>
        <p:sp>
          <p:nvSpPr>
            <p:cNvPr id="36" name="Line 4">
              <a:extLst>
                <a:ext uri="{FF2B5EF4-FFF2-40B4-BE49-F238E27FC236}">
                  <a16:creationId xmlns:a16="http://schemas.microsoft.com/office/drawing/2014/main" xmlns="" id="{91DD7B7C-D0E5-521F-352F-A540943F29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-747793" y="4853490"/>
              <a:ext cx="6960" cy="1554791"/>
            </a:xfrm>
            <a:prstGeom prst="line">
              <a:avLst/>
            </a:prstGeom>
            <a:noFill/>
            <a:ln w="50800">
              <a:solidFill>
                <a:srgbClr val="FFFFFF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" name="Text Box 7">
              <a:extLst>
                <a:ext uri="{FF2B5EF4-FFF2-40B4-BE49-F238E27FC236}">
                  <a16:creationId xmlns:a16="http://schemas.microsoft.com/office/drawing/2014/main" xmlns="" id="{BE392807-85A3-E6CB-FDC4-A64AF9AB31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976449" y="6372411"/>
              <a:ext cx="3810928" cy="523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Abrahamic Covenant</a:t>
              </a:r>
            </a:p>
          </p:txBody>
        </p:sp>
      </p:grpSp>
      <p:grpSp>
        <p:nvGrpSpPr>
          <p:cNvPr id="38" name="Group 41">
            <a:extLst>
              <a:ext uri="{FF2B5EF4-FFF2-40B4-BE49-F238E27FC236}">
                <a16:creationId xmlns:a16="http://schemas.microsoft.com/office/drawing/2014/main" xmlns="" id="{F31291BC-5CB3-A2F3-958C-B040A09344B8}"/>
              </a:ext>
            </a:extLst>
          </p:cNvPr>
          <p:cNvGrpSpPr>
            <a:grpSpLocks/>
          </p:cNvGrpSpPr>
          <p:nvPr/>
        </p:nvGrpSpPr>
        <p:grpSpPr bwMode="auto">
          <a:xfrm>
            <a:off x="4755990" y="1155783"/>
            <a:ext cx="2895600" cy="1863725"/>
            <a:chOff x="2819400" y="1672798"/>
            <a:chExt cx="2895600" cy="1862510"/>
          </a:xfrm>
        </p:grpSpPr>
        <p:sp>
          <p:nvSpPr>
            <p:cNvPr id="39" name="Left Brace 39">
              <a:extLst>
                <a:ext uri="{FF2B5EF4-FFF2-40B4-BE49-F238E27FC236}">
                  <a16:creationId xmlns:a16="http://schemas.microsoft.com/office/drawing/2014/main" xmlns="" id="{CFBAE959-A920-4A45-4A60-039AD88C6A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680647" y="1958155"/>
              <a:ext cx="1173106" cy="1981200"/>
            </a:xfrm>
            <a:prstGeom prst="leftBrace">
              <a:avLst>
                <a:gd name="adj1" fmla="val 33613"/>
                <a:gd name="adj2" fmla="val 51741"/>
              </a:avLst>
            </a:prstGeom>
            <a:noFill/>
            <a:ln w="571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" name="Text Box 9">
              <a:extLst>
                <a:ext uri="{FF2B5EF4-FFF2-40B4-BE49-F238E27FC236}">
                  <a16:creationId xmlns:a16="http://schemas.microsoft.com/office/drawing/2014/main" xmlns="" id="{7352F07B-8BE6-1146-D0DE-EF9AC7BE7C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9400" y="1672798"/>
              <a:ext cx="2895600" cy="48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Church Age</a:t>
              </a:r>
            </a:p>
          </p:txBody>
        </p:sp>
      </p:grpSp>
      <p:grpSp>
        <p:nvGrpSpPr>
          <p:cNvPr id="41" name="Group 41">
            <a:extLst>
              <a:ext uri="{FF2B5EF4-FFF2-40B4-BE49-F238E27FC236}">
                <a16:creationId xmlns:a16="http://schemas.microsoft.com/office/drawing/2014/main" xmlns="" id="{8CBA7FD6-B03F-9D4A-B51E-9A53EBA3E9D8}"/>
              </a:ext>
            </a:extLst>
          </p:cNvPr>
          <p:cNvGrpSpPr>
            <a:grpSpLocks/>
          </p:cNvGrpSpPr>
          <p:nvPr/>
        </p:nvGrpSpPr>
        <p:grpSpPr bwMode="auto">
          <a:xfrm>
            <a:off x="6889590" y="1151020"/>
            <a:ext cx="3352800" cy="1833563"/>
            <a:chOff x="426663" y="1596637"/>
            <a:chExt cx="2718319" cy="1832364"/>
          </a:xfrm>
        </p:grpSpPr>
        <p:sp>
          <p:nvSpPr>
            <p:cNvPr id="42" name="Left Brace 39">
              <a:extLst>
                <a:ext uri="{FF2B5EF4-FFF2-40B4-BE49-F238E27FC236}">
                  <a16:creationId xmlns:a16="http://schemas.microsoft.com/office/drawing/2014/main" xmlns="" id="{284CD635-0C64-58C4-6419-23846E7BDD5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282181" y="1815582"/>
              <a:ext cx="1066801" cy="2160038"/>
            </a:xfrm>
            <a:prstGeom prst="leftBrace">
              <a:avLst>
                <a:gd name="adj1" fmla="val 33615"/>
                <a:gd name="adj2" fmla="val 50139"/>
              </a:avLst>
            </a:prstGeom>
            <a:noFill/>
            <a:ln w="571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" name="Text Box 9">
              <a:extLst>
                <a:ext uri="{FF2B5EF4-FFF2-40B4-BE49-F238E27FC236}">
                  <a16:creationId xmlns:a16="http://schemas.microsoft.com/office/drawing/2014/main" xmlns="" id="{9A3A829E-5FA4-4FD7-9703-384B2200FB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663" y="1596637"/>
              <a:ext cx="2718319" cy="487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The Kingdom</a:t>
              </a:r>
            </a:p>
          </p:txBody>
        </p:sp>
      </p:grpSp>
      <p:grpSp>
        <p:nvGrpSpPr>
          <p:cNvPr id="44" name="Group 44">
            <a:extLst>
              <a:ext uri="{FF2B5EF4-FFF2-40B4-BE49-F238E27FC236}">
                <a16:creationId xmlns:a16="http://schemas.microsoft.com/office/drawing/2014/main" xmlns="" id="{075B1D8F-7A57-3A4A-31E9-6ADB5D881447}"/>
              </a:ext>
            </a:extLst>
          </p:cNvPr>
          <p:cNvGrpSpPr>
            <a:grpSpLocks/>
          </p:cNvGrpSpPr>
          <p:nvPr/>
        </p:nvGrpSpPr>
        <p:grpSpPr bwMode="auto">
          <a:xfrm>
            <a:off x="4679790" y="3441783"/>
            <a:ext cx="3048000" cy="1524000"/>
            <a:chOff x="3502312" y="2011362"/>
            <a:chExt cx="2738191" cy="1524000"/>
          </a:xfrm>
        </p:grpSpPr>
        <p:sp>
          <p:nvSpPr>
            <p:cNvPr id="45" name="Line 5">
              <a:extLst>
                <a:ext uri="{FF2B5EF4-FFF2-40B4-BE49-F238E27FC236}">
                  <a16:creationId xmlns:a16="http://schemas.microsoft.com/office/drawing/2014/main" xmlns="" id="{447AA624-2BCA-EDB9-CE82-02783FE6FE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81495" y="2011362"/>
              <a:ext cx="0" cy="1066800"/>
            </a:xfrm>
            <a:prstGeom prst="line">
              <a:avLst/>
            </a:prstGeom>
            <a:noFill/>
            <a:ln w="50800">
              <a:solidFill>
                <a:srgbClr val="FFFFFF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6" name="Text Box 8">
              <a:extLst>
                <a:ext uri="{FF2B5EF4-FFF2-40B4-BE49-F238E27FC236}">
                  <a16:creationId xmlns:a16="http://schemas.microsoft.com/office/drawing/2014/main" xmlns="" id="{C3FF78EA-169D-C190-92D7-7D2838A2F5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2312" y="3048049"/>
              <a:ext cx="2738191" cy="487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Coming of Christ</a:t>
              </a:r>
            </a:p>
          </p:txBody>
        </p:sp>
      </p:grpSp>
      <p:grpSp>
        <p:nvGrpSpPr>
          <p:cNvPr id="47" name="Group 44">
            <a:extLst>
              <a:ext uri="{FF2B5EF4-FFF2-40B4-BE49-F238E27FC236}">
                <a16:creationId xmlns:a16="http://schemas.microsoft.com/office/drawing/2014/main" xmlns="" id="{076770FA-436E-1694-CDFB-21ADF17AB4C5}"/>
              </a:ext>
            </a:extLst>
          </p:cNvPr>
          <p:cNvGrpSpPr>
            <a:grpSpLocks/>
          </p:cNvGrpSpPr>
          <p:nvPr/>
        </p:nvGrpSpPr>
        <p:grpSpPr bwMode="auto">
          <a:xfrm>
            <a:off x="5594190" y="3319545"/>
            <a:ext cx="4495800" cy="2590800"/>
            <a:chOff x="1037930" y="1624942"/>
            <a:chExt cx="4038832" cy="1521989"/>
          </a:xfrm>
        </p:grpSpPr>
        <p:sp>
          <p:nvSpPr>
            <p:cNvPr id="48" name="Line 5">
              <a:extLst>
                <a:ext uri="{FF2B5EF4-FFF2-40B4-BE49-F238E27FC236}">
                  <a16:creationId xmlns:a16="http://schemas.microsoft.com/office/drawing/2014/main" xmlns="" id="{32E4799D-21EE-D4AE-90FD-8E8E94F2D4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71398" y="1624942"/>
              <a:ext cx="1" cy="1235706"/>
            </a:xfrm>
            <a:prstGeom prst="line">
              <a:avLst/>
            </a:prstGeom>
            <a:noFill/>
            <a:ln w="50800">
              <a:solidFill>
                <a:srgbClr val="FFFFFF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9" name="Text Box 8">
              <a:extLst>
                <a:ext uri="{FF2B5EF4-FFF2-40B4-BE49-F238E27FC236}">
                  <a16:creationId xmlns:a16="http://schemas.microsoft.com/office/drawing/2014/main" xmlns="" id="{53BC3DFA-6E59-A7E6-26AA-FCFFD320A3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7930" y="2860649"/>
              <a:ext cx="4038832" cy="286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The End</a:t>
              </a:r>
            </a:p>
          </p:txBody>
        </p:sp>
      </p:grpSp>
      <p:grpSp>
        <p:nvGrpSpPr>
          <p:cNvPr id="50" name="Group 44">
            <a:extLst>
              <a:ext uri="{FF2B5EF4-FFF2-40B4-BE49-F238E27FC236}">
                <a16:creationId xmlns:a16="http://schemas.microsoft.com/office/drawing/2014/main" xmlns="" id="{005A83A7-BED2-ACA4-8D8D-BA20C035FF03}"/>
              </a:ext>
            </a:extLst>
          </p:cNvPr>
          <p:cNvGrpSpPr>
            <a:grpSpLocks/>
          </p:cNvGrpSpPr>
          <p:nvPr/>
        </p:nvGrpSpPr>
        <p:grpSpPr bwMode="auto">
          <a:xfrm>
            <a:off x="7118190" y="3441783"/>
            <a:ext cx="3048000" cy="1173162"/>
            <a:chOff x="3502312" y="2011362"/>
            <a:chExt cx="2738191" cy="1173113"/>
          </a:xfrm>
        </p:grpSpPr>
        <p:sp>
          <p:nvSpPr>
            <p:cNvPr id="51" name="Line 5">
              <a:extLst>
                <a:ext uri="{FF2B5EF4-FFF2-40B4-BE49-F238E27FC236}">
                  <a16:creationId xmlns:a16="http://schemas.microsoft.com/office/drawing/2014/main" xmlns="" id="{237D6150-961B-F34D-F3EE-2668BD6C05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39222" y="2011362"/>
              <a:ext cx="0" cy="762000"/>
            </a:xfrm>
            <a:prstGeom prst="line">
              <a:avLst/>
            </a:prstGeom>
            <a:noFill/>
            <a:ln w="50800">
              <a:solidFill>
                <a:srgbClr val="FFFFFF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2" name="Text Box 8">
              <a:extLst>
                <a:ext uri="{FF2B5EF4-FFF2-40B4-BE49-F238E27FC236}">
                  <a16:creationId xmlns:a16="http://schemas.microsoft.com/office/drawing/2014/main" xmlns="" id="{7E36AE02-0DF6-6EC2-6EEE-9165915153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2312" y="2697162"/>
              <a:ext cx="2738191" cy="487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2</a:t>
              </a:r>
              <a:r>
                <a:rPr kumimoji="0" lang="en-US" altLang="en-US" sz="2800" b="0" i="0" u="none" strike="noStrike" kern="0" cap="none" spc="0" normalizeH="0" baseline="30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nd</a:t>
              </a: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 Coming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685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">
            <a:extLst>
              <a:ext uri="{FF2B5EF4-FFF2-40B4-BE49-F238E27FC236}">
                <a16:creationId xmlns:a16="http://schemas.microsoft.com/office/drawing/2014/main" xmlns="" id="{36DB5746-262B-DFB3-9F54-EE087C5B1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190" y="1074820"/>
            <a:ext cx="8839200" cy="13731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" panose="02040604050505020304" pitchFamily="18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" panose="02040604050505020304" pitchFamily="18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" panose="020406040505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" name="TextBox 3">
            <a:extLst>
              <a:ext uri="{FF2B5EF4-FFF2-40B4-BE49-F238E27FC236}">
                <a16:creationId xmlns:a16="http://schemas.microsoft.com/office/drawing/2014/main" xmlns="" id="{8A2AF2AE-5414-3459-43E1-FA12C2D99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5484" y="160420"/>
            <a:ext cx="8915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24161750" indent="-24161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lvl="1" algn="ctr" eaLnBrk="1" hangingPunct="1"/>
            <a:r>
              <a:rPr lang="en-US" altLang="en-US" sz="6000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SALVATION HISTORY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84AD5629-4C13-55FA-EB88-B100561F33D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55590" y="3183020"/>
            <a:ext cx="8610600" cy="1588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2" name="Group 33">
            <a:extLst>
              <a:ext uri="{FF2B5EF4-FFF2-40B4-BE49-F238E27FC236}">
                <a16:creationId xmlns:a16="http://schemas.microsoft.com/office/drawing/2014/main" xmlns="" id="{63B928E6-0023-71B4-43D0-E79CCDA37C09}"/>
              </a:ext>
            </a:extLst>
          </p:cNvPr>
          <p:cNvGrpSpPr>
            <a:grpSpLocks/>
          </p:cNvGrpSpPr>
          <p:nvPr/>
        </p:nvGrpSpPr>
        <p:grpSpPr bwMode="auto">
          <a:xfrm>
            <a:off x="1390490" y="3411620"/>
            <a:ext cx="1492250" cy="2457450"/>
            <a:chOff x="63500" y="3886200"/>
            <a:chExt cx="1492867" cy="2458893"/>
          </a:xfrm>
        </p:grpSpPr>
        <p:sp>
          <p:nvSpPr>
            <p:cNvPr id="33" name="Text Box 6">
              <a:extLst>
                <a:ext uri="{FF2B5EF4-FFF2-40B4-BE49-F238E27FC236}">
                  <a16:creationId xmlns:a16="http://schemas.microsoft.com/office/drawing/2014/main" xmlns="" id="{C0F96CF3-5CB5-670B-6997-B9341DD3B4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00" y="5821764"/>
              <a:ext cx="1492867" cy="523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Creation</a:t>
              </a:r>
            </a:p>
          </p:txBody>
        </p:sp>
        <p:sp>
          <p:nvSpPr>
            <p:cNvPr id="34" name="Line 3">
              <a:extLst>
                <a:ext uri="{FF2B5EF4-FFF2-40B4-BE49-F238E27FC236}">
                  <a16:creationId xmlns:a16="http://schemas.microsoft.com/office/drawing/2014/main" xmlns="" id="{7BE7FC05-9F5D-E0A9-BBB5-7219135283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4800" y="3886200"/>
              <a:ext cx="24" cy="1935564"/>
            </a:xfrm>
            <a:prstGeom prst="line">
              <a:avLst/>
            </a:prstGeom>
            <a:noFill/>
            <a:ln w="50800">
              <a:solidFill>
                <a:schemeClr val="tx1">
                  <a:lumMod val="50000"/>
                  <a:lumOff val="50000"/>
                </a:schemeClr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5" name="Group 18">
            <a:extLst>
              <a:ext uri="{FF2B5EF4-FFF2-40B4-BE49-F238E27FC236}">
                <a16:creationId xmlns:a16="http://schemas.microsoft.com/office/drawing/2014/main" xmlns="" id="{EC71655F-2FB2-A66D-296A-21354C6810C7}"/>
              </a:ext>
            </a:extLst>
          </p:cNvPr>
          <p:cNvGrpSpPr>
            <a:grpSpLocks/>
          </p:cNvGrpSpPr>
          <p:nvPr/>
        </p:nvGrpSpPr>
        <p:grpSpPr bwMode="auto">
          <a:xfrm>
            <a:off x="3155790" y="3411620"/>
            <a:ext cx="3810000" cy="2041525"/>
            <a:chOff x="-976449" y="4853490"/>
            <a:chExt cx="3810928" cy="2042353"/>
          </a:xfrm>
        </p:grpSpPr>
        <p:sp>
          <p:nvSpPr>
            <p:cNvPr id="36" name="Line 4">
              <a:extLst>
                <a:ext uri="{FF2B5EF4-FFF2-40B4-BE49-F238E27FC236}">
                  <a16:creationId xmlns:a16="http://schemas.microsoft.com/office/drawing/2014/main" xmlns="" id="{91DD7B7C-D0E5-521F-352F-A540943F29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-747793" y="4853490"/>
              <a:ext cx="6960" cy="1554791"/>
            </a:xfrm>
            <a:prstGeom prst="line">
              <a:avLst/>
            </a:prstGeom>
            <a:noFill/>
            <a:ln w="50800">
              <a:solidFill>
                <a:schemeClr val="tx1">
                  <a:lumMod val="50000"/>
                  <a:lumOff val="50000"/>
                </a:schemeClr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" name="Text Box 7">
              <a:extLst>
                <a:ext uri="{FF2B5EF4-FFF2-40B4-BE49-F238E27FC236}">
                  <a16:creationId xmlns:a16="http://schemas.microsoft.com/office/drawing/2014/main" xmlns="" id="{BE392807-85A3-E6CB-FDC4-A64AF9AB31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976449" y="6372411"/>
              <a:ext cx="3810928" cy="523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Abrahamic Covenant</a:t>
              </a:r>
            </a:p>
          </p:txBody>
        </p:sp>
      </p:grpSp>
      <p:grpSp>
        <p:nvGrpSpPr>
          <p:cNvPr id="38" name="Group 41">
            <a:extLst>
              <a:ext uri="{FF2B5EF4-FFF2-40B4-BE49-F238E27FC236}">
                <a16:creationId xmlns:a16="http://schemas.microsoft.com/office/drawing/2014/main" xmlns="" id="{F31291BC-5CB3-A2F3-958C-B040A09344B8}"/>
              </a:ext>
            </a:extLst>
          </p:cNvPr>
          <p:cNvGrpSpPr>
            <a:grpSpLocks/>
          </p:cNvGrpSpPr>
          <p:nvPr/>
        </p:nvGrpSpPr>
        <p:grpSpPr bwMode="auto">
          <a:xfrm>
            <a:off x="4755990" y="1155783"/>
            <a:ext cx="2895600" cy="1863725"/>
            <a:chOff x="2819400" y="1672798"/>
            <a:chExt cx="2895600" cy="1862510"/>
          </a:xfrm>
        </p:grpSpPr>
        <p:sp>
          <p:nvSpPr>
            <p:cNvPr id="39" name="Left Brace 39">
              <a:extLst>
                <a:ext uri="{FF2B5EF4-FFF2-40B4-BE49-F238E27FC236}">
                  <a16:creationId xmlns:a16="http://schemas.microsoft.com/office/drawing/2014/main" xmlns="" id="{CFBAE959-A920-4A45-4A60-039AD88C6A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680647" y="1958155"/>
              <a:ext cx="1173106" cy="1981200"/>
            </a:xfrm>
            <a:prstGeom prst="leftBrace">
              <a:avLst>
                <a:gd name="adj1" fmla="val 33613"/>
                <a:gd name="adj2" fmla="val 51741"/>
              </a:avLst>
            </a:prstGeom>
            <a:noFill/>
            <a:ln w="571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" name="Text Box 9">
              <a:extLst>
                <a:ext uri="{FF2B5EF4-FFF2-40B4-BE49-F238E27FC236}">
                  <a16:creationId xmlns:a16="http://schemas.microsoft.com/office/drawing/2014/main" xmlns="" id="{7352F07B-8BE6-1146-D0DE-EF9AC7BE7C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9400" y="1672798"/>
              <a:ext cx="2895600" cy="48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Church Age</a:t>
              </a:r>
            </a:p>
          </p:txBody>
        </p:sp>
      </p:grpSp>
      <p:grpSp>
        <p:nvGrpSpPr>
          <p:cNvPr id="41" name="Group 41">
            <a:extLst>
              <a:ext uri="{FF2B5EF4-FFF2-40B4-BE49-F238E27FC236}">
                <a16:creationId xmlns:a16="http://schemas.microsoft.com/office/drawing/2014/main" xmlns="" id="{8CBA7FD6-B03F-9D4A-B51E-9A53EBA3E9D8}"/>
              </a:ext>
            </a:extLst>
          </p:cNvPr>
          <p:cNvGrpSpPr>
            <a:grpSpLocks/>
          </p:cNvGrpSpPr>
          <p:nvPr/>
        </p:nvGrpSpPr>
        <p:grpSpPr bwMode="auto">
          <a:xfrm>
            <a:off x="6889590" y="1151020"/>
            <a:ext cx="3352800" cy="1833563"/>
            <a:chOff x="426663" y="1596637"/>
            <a:chExt cx="2718319" cy="1832364"/>
          </a:xfrm>
        </p:grpSpPr>
        <p:sp>
          <p:nvSpPr>
            <p:cNvPr id="42" name="Left Brace 39">
              <a:extLst>
                <a:ext uri="{FF2B5EF4-FFF2-40B4-BE49-F238E27FC236}">
                  <a16:creationId xmlns:a16="http://schemas.microsoft.com/office/drawing/2014/main" xmlns="" id="{284CD635-0C64-58C4-6419-23846E7BDD5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282181" y="1815582"/>
              <a:ext cx="1066801" cy="2160038"/>
            </a:xfrm>
            <a:prstGeom prst="leftBrace">
              <a:avLst>
                <a:gd name="adj1" fmla="val 33615"/>
                <a:gd name="adj2" fmla="val 50139"/>
              </a:avLst>
            </a:prstGeom>
            <a:noFill/>
            <a:ln w="571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" name="Text Box 9">
              <a:extLst>
                <a:ext uri="{FF2B5EF4-FFF2-40B4-BE49-F238E27FC236}">
                  <a16:creationId xmlns:a16="http://schemas.microsoft.com/office/drawing/2014/main" xmlns="" id="{9A3A829E-5FA4-4FD7-9703-384B2200FB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663" y="1596637"/>
              <a:ext cx="2718319" cy="487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The Kingdom</a:t>
              </a:r>
            </a:p>
          </p:txBody>
        </p:sp>
      </p:grpSp>
      <p:grpSp>
        <p:nvGrpSpPr>
          <p:cNvPr id="44" name="Group 44">
            <a:extLst>
              <a:ext uri="{FF2B5EF4-FFF2-40B4-BE49-F238E27FC236}">
                <a16:creationId xmlns:a16="http://schemas.microsoft.com/office/drawing/2014/main" xmlns="" id="{075B1D8F-7A57-3A4A-31E9-6ADB5D881447}"/>
              </a:ext>
            </a:extLst>
          </p:cNvPr>
          <p:cNvGrpSpPr>
            <a:grpSpLocks/>
          </p:cNvGrpSpPr>
          <p:nvPr/>
        </p:nvGrpSpPr>
        <p:grpSpPr bwMode="auto">
          <a:xfrm>
            <a:off x="4679790" y="3441783"/>
            <a:ext cx="3048000" cy="1524000"/>
            <a:chOff x="3502312" y="2011362"/>
            <a:chExt cx="2738191" cy="1524000"/>
          </a:xfrm>
        </p:grpSpPr>
        <p:sp>
          <p:nvSpPr>
            <p:cNvPr id="45" name="Line 5">
              <a:extLst>
                <a:ext uri="{FF2B5EF4-FFF2-40B4-BE49-F238E27FC236}">
                  <a16:creationId xmlns:a16="http://schemas.microsoft.com/office/drawing/2014/main" xmlns="" id="{447AA624-2BCA-EDB9-CE82-02783FE6FE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81495" y="2011362"/>
              <a:ext cx="0" cy="1066800"/>
            </a:xfrm>
            <a:prstGeom prst="line">
              <a:avLst/>
            </a:prstGeom>
            <a:noFill/>
            <a:ln w="50800">
              <a:solidFill>
                <a:schemeClr val="tx1">
                  <a:lumMod val="50000"/>
                  <a:lumOff val="50000"/>
                </a:schemeClr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6" name="Text Box 8">
              <a:extLst>
                <a:ext uri="{FF2B5EF4-FFF2-40B4-BE49-F238E27FC236}">
                  <a16:creationId xmlns:a16="http://schemas.microsoft.com/office/drawing/2014/main" xmlns="" id="{C3FF78EA-169D-C190-92D7-7D2838A2F5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2312" y="3048049"/>
              <a:ext cx="2738191" cy="487313"/>
            </a:xfrm>
            <a:prstGeom prst="rect">
              <a:avLst/>
            </a:prstGeom>
            <a:noFill/>
            <a:ln w="104775">
              <a:solidFill>
                <a:srgbClr val="000000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Coming of Christ</a:t>
              </a:r>
            </a:p>
          </p:txBody>
        </p:sp>
      </p:grpSp>
      <p:grpSp>
        <p:nvGrpSpPr>
          <p:cNvPr id="47" name="Group 44">
            <a:extLst>
              <a:ext uri="{FF2B5EF4-FFF2-40B4-BE49-F238E27FC236}">
                <a16:creationId xmlns:a16="http://schemas.microsoft.com/office/drawing/2014/main" xmlns="" id="{076770FA-436E-1694-CDFB-21ADF17AB4C5}"/>
              </a:ext>
            </a:extLst>
          </p:cNvPr>
          <p:cNvGrpSpPr>
            <a:grpSpLocks/>
          </p:cNvGrpSpPr>
          <p:nvPr/>
        </p:nvGrpSpPr>
        <p:grpSpPr bwMode="auto">
          <a:xfrm>
            <a:off x="5594190" y="3319545"/>
            <a:ext cx="4495800" cy="2590800"/>
            <a:chOff x="1037930" y="1624942"/>
            <a:chExt cx="4038832" cy="1521989"/>
          </a:xfrm>
        </p:grpSpPr>
        <p:sp>
          <p:nvSpPr>
            <p:cNvPr id="48" name="Line 5">
              <a:extLst>
                <a:ext uri="{FF2B5EF4-FFF2-40B4-BE49-F238E27FC236}">
                  <a16:creationId xmlns:a16="http://schemas.microsoft.com/office/drawing/2014/main" xmlns="" id="{32E4799D-21EE-D4AE-90FD-8E8E94F2D4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71398" y="1624942"/>
              <a:ext cx="1" cy="1235706"/>
            </a:xfrm>
            <a:prstGeom prst="line">
              <a:avLst/>
            </a:prstGeom>
            <a:noFill/>
            <a:ln w="50800">
              <a:solidFill>
                <a:schemeClr val="tx1">
                  <a:lumMod val="50000"/>
                  <a:lumOff val="50000"/>
                </a:schemeClr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9" name="Text Box 8">
              <a:extLst>
                <a:ext uri="{FF2B5EF4-FFF2-40B4-BE49-F238E27FC236}">
                  <a16:creationId xmlns:a16="http://schemas.microsoft.com/office/drawing/2014/main" xmlns="" id="{53BC3DFA-6E59-A7E6-26AA-FCFFD320A3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7930" y="2860649"/>
              <a:ext cx="4038832" cy="286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The End</a:t>
              </a:r>
            </a:p>
          </p:txBody>
        </p:sp>
      </p:grpSp>
      <p:grpSp>
        <p:nvGrpSpPr>
          <p:cNvPr id="50" name="Group 44">
            <a:extLst>
              <a:ext uri="{FF2B5EF4-FFF2-40B4-BE49-F238E27FC236}">
                <a16:creationId xmlns:a16="http://schemas.microsoft.com/office/drawing/2014/main" xmlns="" id="{005A83A7-BED2-ACA4-8D8D-BA20C035FF03}"/>
              </a:ext>
            </a:extLst>
          </p:cNvPr>
          <p:cNvGrpSpPr>
            <a:grpSpLocks/>
          </p:cNvGrpSpPr>
          <p:nvPr/>
        </p:nvGrpSpPr>
        <p:grpSpPr bwMode="auto">
          <a:xfrm>
            <a:off x="7118190" y="3441783"/>
            <a:ext cx="3048000" cy="1173162"/>
            <a:chOff x="3502312" y="2011362"/>
            <a:chExt cx="2738191" cy="1173113"/>
          </a:xfrm>
        </p:grpSpPr>
        <p:sp>
          <p:nvSpPr>
            <p:cNvPr id="51" name="Line 5">
              <a:extLst>
                <a:ext uri="{FF2B5EF4-FFF2-40B4-BE49-F238E27FC236}">
                  <a16:creationId xmlns:a16="http://schemas.microsoft.com/office/drawing/2014/main" xmlns="" id="{237D6150-961B-F34D-F3EE-2668BD6C05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39222" y="2011362"/>
              <a:ext cx="0" cy="762000"/>
            </a:xfrm>
            <a:prstGeom prst="line">
              <a:avLst/>
            </a:prstGeom>
            <a:noFill/>
            <a:ln w="50800">
              <a:solidFill>
                <a:schemeClr val="tx1">
                  <a:lumMod val="50000"/>
                  <a:lumOff val="50000"/>
                </a:schemeClr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52" name="Text Box 8">
              <a:extLst>
                <a:ext uri="{FF2B5EF4-FFF2-40B4-BE49-F238E27FC236}">
                  <a16:creationId xmlns:a16="http://schemas.microsoft.com/office/drawing/2014/main" xmlns="" id="{7E36AE02-0DF6-6EC2-6EEE-9165915153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2312" y="2697162"/>
              <a:ext cx="2738191" cy="487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2</a:t>
              </a:r>
              <a:r>
                <a:rPr kumimoji="0" lang="en-US" altLang="en-US" sz="2800" b="0" i="0" u="none" strike="noStrike" kern="0" cap="none" spc="0" normalizeH="0" baseline="3000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nd</a:t>
              </a: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 Coming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2FFE628-029E-07D1-E7AC-8F27B8D05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926" y="5446605"/>
            <a:ext cx="10744200" cy="1242951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40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6CA0A46-DBC8-72A5-7BAE-4113D5720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802" y="5518178"/>
            <a:ext cx="10677935" cy="10895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ctr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en-US" sz="36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This period is never revealed in the Old Testament (Ephesians 3:6). </a:t>
            </a:r>
          </a:p>
        </p:txBody>
      </p:sp>
    </p:spTree>
    <p:extLst>
      <p:ext uri="{BB962C8B-B14F-4D97-AF65-F5344CB8AC3E}">
        <p14:creationId xmlns:p14="http://schemas.microsoft.com/office/powerpoint/2010/main" val="377173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5918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1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 this reason I, Paul, the prisoner of Christ Jesus for the sake of you Gentiles— </a:t>
            </a:r>
          </a:p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Surely you have heard about the [responsibility of extending] God’s grace that was given to me for you.</a:t>
            </a:r>
            <a:endParaRPr lang="en-US" sz="3800" dirty="0">
              <a:solidFill>
                <a:schemeClr val="bg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73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">
            <a:extLst>
              <a:ext uri="{FF2B5EF4-FFF2-40B4-BE49-F238E27FC236}">
                <a16:creationId xmlns:a16="http://schemas.microsoft.com/office/drawing/2014/main" xmlns="" id="{36DB5746-262B-DFB3-9F54-EE087C5B1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190" y="1074820"/>
            <a:ext cx="8839200" cy="13731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" panose="02040604050505020304" pitchFamily="18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" panose="02040604050505020304" pitchFamily="18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" panose="020406040505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" name="TextBox 3">
            <a:extLst>
              <a:ext uri="{FF2B5EF4-FFF2-40B4-BE49-F238E27FC236}">
                <a16:creationId xmlns:a16="http://schemas.microsoft.com/office/drawing/2014/main" xmlns="" id="{8A2AF2AE-5414-3459-43E1-FA12C2D99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5484" y="160420"/>
            <a:ext cx="8915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24161750" indent="-24161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lvl="1" algn="ctr" eaLnBrk="1" hangingPunct="1"/>
            <a:r>
              <a:rPr lang="en-US" altLang="en-US" sz="6000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SALVATION HISTORY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84AD5629-4C13-55FA-EB88-B100561F33D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55590" y="3183020"/>
            <a:ext cx="8610600" cy="1588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2" name="Group 33">
            <a:extLst>
              <a:ext uri="{FF2B5EF4-FFF2-40B4-BE49-F238E27FC236}">
                <a16:creationId xmlns:a16="http://schemas.microsoft.com/office/drawing/2014/main" xmlns="" id="{63B928E6-0023-71B4-43D0-E79CCDA37C09}"/>
              </a:ext>
            </a:extLst>
          </p:cNvPr>
          <p:cNvGrpSpPr>
            <a:grpSpLocks/>
          </p:cNvGrpSpPr>
          <p:nvPr/>
        </p:nvGrpSpPr>
        <p:grpSpPr bwMode="auto">
          <a:xfrm>
            <a:off x="1390490" y="3411620"/>
            <a:ext cx="1492250" cy="2457450"/>
            <a:chOff x="63500" y="3886200"/>
            <a:chExt cx="1492867" cy="2458893"/>
          </a:xfrm>
        </p:grpSpPr>
        <p:sp>
          <p:nvSpPr>
            <p:cNvPr id="33" name="Text Box 6">
              <a:extLst>
                <a:ext uri="{FF2B5EF4-FFF2-40B4-BE49-F238E27FC236}">
                  <a16:creationId xmlns:a16="http://schemas.microsoft.com/office/drawing/2014/main" xmlns="" id="{C0F96CF3-5CB5-670B-6997-B9341DD3B4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00" y="5821764"/>
              <a:ext cx="1492867" cy="523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Creation</a:t>
              </a:r>
            </a:p>
          </p:txBody>
        </p:sp>
        <p:sp>
          <p:nvSpPr>
            <p:cNvPr id="34" name="Line 3">
              <a:extLst>
                <a:ext uri="{FF2B5EF4-FFF2-40B4-BE49-F238E27FC236}">
                  <a16:creationId xmlns:a16="http://schemas.microsoft.com/office/drawing/2014/main" xmlns="" id="{7BE7FC05-9F5D-E0A9-BBB5-7219135283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4800" y="3886200"/>
              <a:ext cx="24" cy="1935564"/>
            </a:xfrm>
            <a:prstGeom prst="line">
              <a:avLst/>
            </a:prstGeom>
            <a:noFill/>
            <a:ln w="50800">
              <a:solidFill>
                <a:schemeClr val="tx1">
                  <a:lumMod val="50000"/>
                  <a:lumOff val="50000"/>
                </a:schemeClr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5" name="Group 18">
            <a:extLst>
              <a:ext uri="{FF2B5EF4-FFF2-40B4-BE49-F238E27FC236}">
                <a16:creationId xmlns:a16="http://schemas.microsoft.com/office/drawing/2014/main" xmlns="" id="{EC71655F-2FB2-A66D-296A-21354C6810C7}"/>
              </a:ext>
            </a:extLst>
          </p:cNvPr>
          <p:cNvGrpSpPr>
            <a:grpSpLocks/>
          </p:cNvGrpSpPr>
          <p:nvPr/>
        </p:nvGrpSpPr>
        <p:grpSpPr bwMode="auto">
          <a:xfrm>
            <a:off x="3155790" y="3411620"/>
            <a:ext cx="3810000" cy="2041525"/>
            <a:chOff x="-976449" y="4853490"/>
            <a:chExt cx="3810928" cy="2042353"/>
          </a:xfrm>
        </p:grpSpPr>
        <p:sp>
          <p:nvSpPr>
            <p:cNvPr id="36" name="Line 4">
              <a:extLst>
                <a:ext uri="{FF2B5EF4-FFF2-40B4-BE49-F238E27FC236}">
                  <a16:creationId xmlns:a16="http://schemas.microsoft.com/office/drawing/2014/main" xmlns="" id="{91DD7B7C-D0E5-521F-352F-A540943F29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-747793" y="4853490"/>
              <a:ext cx="6960" cy="1554791"/>
            </a:xfrm>
            <a:prstGeom prst="line">
              <a:avLst/>
            </a:prstGeom>
            <a:noFill/>
            <a:ln w="50800">
              <a:solidFill>
                <a:schemeClr val="tx1">
                  <a:lumMod val="50000"/>
                  <a:lumOff val="50000"/>
                </a:schemeClr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" name="Text Box 7">
              <a:extLst>
                <a:ext uri="{FF2B5EF4-FFF2-40B4-BE49-F238E27FC236}">
                  <a16:creationId xmlns:a16="http://schemas.microsoft.com/office/drawing/2014/main" xmlns="" id="{BE392807-85A3-E6CB-FDC4-A64AF9AB31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976449" y="6372411"/>
              <a:ext cx="3810928" cy="523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Abrahamic Covenant</a:t>
              </a:r>
            </a:p>
          </p:txBody>
        </p:sp>
      </p:grpSp>
      <p:grpSp>
        <p:nvGrpSpPr>
          <p:cNvPr id="38" name="Group 41">
            <a:extLst>
              <a:ext uri="{FF2B5EF4-FFF2-40B4-BE49-F238E27FC236}">
                <a16:creationId xmlns:a16="http://schemas.microsoft.com/office/drawing/2014/main" xmlns="" id="{F31291BC-5CB3-A2F3-958C-B040A09344B8}"/>
              </a:ext>
            </a:extLst>
          </p:cNvPr>
          <p:cNvGrpSpPr>
            <a:grpSpLocks/>
          </p:cNvGrpSpPr>
          <p:nvPr/>
        </p:nvGrpSpPr>
        <p:grpSpPr bwMode="auto">
          <a:xfrm>
            <a:off x="4755990" y="1155783"/>
            <a:ext cx="2895600" cy="1863725"/>
            <a:chOff x="2819400" y="1672798"/>
            <a:chExt cx="2895600" cy="1862510"/>
          </a:xfrm>
        </p:grpSpPr>
        <p:sp>
          <p:nvSpPr>
            <p:cNvPr id="39" name="Left Brace 39">
              <a:extLst>
                <a:ext uri="{FF2B5EF4-FFF2-40B4-BE49-F238E27FC236}">
                  <a16:creationId xmlns:a16="http://schemas.microsoft.com/office/drawing/2014/main" xmlns="" id="{CFBAE959-A920-4A45-4A60-039AD88C6A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680647" y="1958155"/>
              <a:ext cx="1173106" cy="1981200"/>
            </a:xfrm>
            <a:prstGeom prst="leftBrace">
              <a:avLst>
                <a:gd name="adj1" fmla="val 33613"/>
                <a:gd name="adj2" fmla="val 51741"/>
              </a:avLst>
            </a:prstGeom>
            <a:noFill/>
            <a:ln w="571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" name="Text Box 9">
              <a:extLst>
                <a:ext uri="{FF2B5EF4-FFF2-40B4-BE49-F238E27FC236}">
                  <a16:creationId xmlns:a16="http://schemas.microsoft.com/office/drawing/2014/main" xmlns="" id="{7352F07B-8BE6-1146-D0DE-EF9AC7BE7C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9400" y="1672798"/>
              <a:ext cx="2895600" cy="48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Church Age</a:t>
              </a:r>
            </a:p>
          </p:txBody>
        </p:sp>
      </p:grpSp>
      <p:grpSp>
        <p:nvGrpSpPr>
          <p:cNvPr id="41" name="Group 41">
            <a:extLst>
              <a:ext uri="{FF2B5EF4-FFF2-40B4-BE49-F238E27FC236}">
                <a16:creationId xmlns:a16="http://schemas.microsoft.com/office/drawing/2014/main" xmlns="" id="{8CBA7FD6-B03F-9D4A-B51E-9A53EBA3E9D8}"/>
              </a:ext>
            </a:extLst>
          </p:cNvPr>
          <p:cNvGrpSpPr>
            <a:grpSpLocks/>
          </p:cNvGrpSpPr>
          <p:nvPr/>
        </p:nvGrpSpPr>
        <p:grpSpPr bwMode="auto">
          <a:xfrm>
            <a:off x="6889590" y="1151020"/>
            <a:ext cx="3352800" cy="1833563"/>
            <a:chOff x="426663" y="1596637"/>
            <a:chExt cx="2718319" cy="1832364"/>
          </a:xfrm>
        </p:grpSpPr>
        <p:sp>
          <p:nvSpPr>
            <p:cNvPr id="42" name="Left Brace 39">
              <a:extLst>
                <a:ext uri="{FF2B5EF4-FFF2-40B4-BE49-F238E27FC236}">
                  <a16:creationId xmlns:a16="http://schemas.microsoft.com/office/drawing/2014/main" xmlns="" id="{284CD635-0C64-58C4-6419-23846E7BDD5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282181" y="1815582"/>
              <a:ext cx="1066801" cy="2160038"/>
            </a:xfrm>
            <a:prstGeom prst="leftBrace">
              <a:avLst>
                <a:gd name="adj1" fmla="val 33615"/>
                <a:gd name="adj2" fmla="val 50139"/>
              </a:avLst>
            </a:prstGeom>
            <a:noFill/>
            <a:ln w="571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" name="Text Box 9">
              <a:extLst>
                <a:ext uri="{FF2B5EF4-FFF2-40B4-BE49-F238E27FC236}">
                  <a16:creationId xmlns:a16="http://schemas.microsoft.com/office/drawing/2014/main" xmlns="" id="{9A3A829E-5FA4-4FD7-9703-384B2200FB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663" y="1596637"/>
              <a:ext cx="2718319" cy="487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The Kingdom</a:t>
              </a:r>
            </a:p>
          </p:txBody>
        </p:sp>
      </p:grpSp>
      <p:grpSp>
        <p:nvGrpSpPr>
          <p:cNvPr id="44" name="Group 44">
            <a:extLst>
              <a:ext uri="{FF2B5EF4-FFF2-40B4-BE49-F238E27FC236}">
                <a16:creationId xmlns:a16="http://schemas.microsoft.com/office/drawing/2014/main" xmlns="" id="{075B1D8F-7A57-3A4A-31E9-6ADB5D881447}"/>
              </a:ext>
            </a:extLst>
          </p:cNvPr>
          <p:cNvGrpSpPr>
            <a:grpSpLocks/>
          </p:cNvGrpSpPr>
          <p:nvPr/>
        </p:nvGrpSpPr>
        <p:grpSpPr bwMode="auto">
          <a:xfrm>
            <a:off x="4679790" y="3441783"/>
            <a:ext cx="3048000" cy="1524000"/>
            <a:chOff x="3502312" y="2011362"/>
            <a:chExt cx="2738191" cy="1524000"/>
          </a:xfrm>
        </p:grpSpPr>
        <p:sp>
          <p:nvSpPr>
            <p:cNvPr id="45" name="Line 5">
              <a:extLst>
                <a:ext uri="{FF2B5EF4-FFF2-40B4-BE49-F238E27FC236}">
                  <a16:creationId xmlns:a16="http://schemas.microsoft.com/office/drawing/2014/main" xmlns="" id="{447AA624-2BCA-EDB9-CE82-02783FE6FE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81495" y="2011362"/>
              <a:ext cx="0" cy="1066800"/>
            </a:xfrm>
            <a:prstGeom prst="line">
              <a:avLst/>
            </a:prstGeom>
            <a:noFill/>
            <a:ln w="50800">
              <a:solidFill>
                <a:schemeClr val="tx1">
                  <a:lumMod val="50000"/>
                  <a:lumOff val="50000"/>
                </a:schemeClr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6" name="Text Box 8">
              <a:extLst>
                <a:ext uri="{FF2B5EF4-FFF2-40B4-BE49-F238E27FC236}">
                  <a16:creationId xmlns:a16="http://schemas.microsoft.com/office/drawing/2014/main" xmlns="" id="{C3FF78EA-169D-C190-92D7-7D2838A2F5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2312" y="3048049"/>
              <a:ext cx="2738191" cy="487313"/>
            </a:xfrm>
            <a:prstGeom prst="rect">
              <a:avLst/>
            </a:prstGeom>
            <a:noFill/>
            <a:ln w="104775">
              <a:solidFill>
                <a:srgbClr val="000000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Coming of Christ</a:t>
              </a:r>
            </a:p>
          </p:txBody>
        </p:sp>
      </p:grpSp>
      <p:grpSp>
        <p:nvGrpSpPr>
          <p:cNvPr id="47" name="Group 44">
            <a:extLst>
              <a:ext uri="{FF2B5EF4-FFF2-40B4-BE49-F238E27FC236}">
                <a16:creationId xmlns:a16="http://schemas.microsoft.com/office/drawing/2014/main" xmlns="" id="{076770FA-436E-1694-CDFB-21ADF17AB4C5}"/>
              </a:ext>
            </a:extLst>
          </p:cNvPr>
          <p:cNvGrpSpPr>
            <a:grpSpLocks/>
          </p:cNvGrpSpPr>
          <p:nvPr/>
        </p:nvGrpSpPr>
        <p:grpSpPr bwMode="auto">
          <a:xfrm>
            <a:off x="5594190" y="3319545"/>
            <a:ext cx="4495800" cy="2590800"/>
            <a:chOff x="1037930" y="1624942"/>
            <a:chExt cx="4038832" cy="1521989"/>
          </a:xfrm>
        </p:grpSpPr>
        <p:sp>
          <p:nvSpPr>
            <p:cNvPr id="48" name="Line 5">
              <a:extLst>
                <a:ext uri="{FF2B5EF4-FFF2-40B4-BE49-F238E27FC236}">
                  <a16:creationId xmlns:a16="http://schemas.microsoft.com/office/drawing/2014/main" xmlns="" id="{32E4799D-21EE-D4AE-90FD-8E8E94F2D4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71398" y="1624942"/>
              <a:ext cx="1" cy="1235706"/>
            </a:xfrm>
            <a:prstGeom prst="line">
              <a:avLst/>
            </a:prstGeom>
            <a:noFill/>
            <a:ln w="50800">
              <a:solidFill>
                <a:schemeClr val="tx1">
                  <a:lumMod val="50000"/>
                  <a:lumOff val="50000"/>
                </a:schemeClr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9" name="Text Box 8">
              <a:extLst>
                <a:ext uri="{FF2B5EF4-FFF2-40B4-BE49-F238E27FC236}">
                  <a16:creationId xmlns:a16="http://schemas.microsoft.com/office/drawing/2014/main" xmlns="" id="{53BC3DFA-6E59-A7E6-26AA-FCFFD320A3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7930" y="2860649"/>
              <a:ext cx="4038832" cy="286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The End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2FFE628-029E-07D1-E7AC-8F27B8D05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926" y="5446605"/>
            <a:ext cx="10744200" cy="1242951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40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6CA0A46-DBC8-72A5-7BAE-4113D5720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802" y="5518178"/>
            <a:ext cx="10677935" cy="10895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ctr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en-US" sz="36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Old Testament never mentions two comings of Christ. </a:t>
            </a:r>
          </a:p>
        </p:txBody>
      </p:sp>
      <p:grpSp>
        <p:nvGrpSpPr>
          <p:cNvPr id="4" name="Group 44">
            <a:extLst>
              <a:ext uri="{FF2B5EF4-FFF2-40B4-BE49-F238E27FC236}">
                <a16:creationId xmlns:a16="http://schemas.microsoft.com/office/drawing/2014/main" xmlns="" id="{6D530269-DF8B-43FA-56EB-8D1AC2846415}"/>
              </a:ext>
            </a:extLst>
          </p:cNvPr>
          <p:cNvGrpSpPr>
            <a:grpSpLocks/>
          </p:cNvGrpSpPr>
          <p:nvPr/>
        </p:nvGrpSpPr>
        <p:grpSpPr bwMode="auto">
          <a:xfrm>
            <a:off x="7118190" y="3441783"/>
            <a:ext cx="3048000" cy="1173162"/>
            <a:chOff x="3502312" y="2011362"/>
            <a:chExt cx="2738191" cy="1173113"/>
          </a:xfrm>
        </p:grpSpPr>
        <p:sp>
          <p:nvSpPr>
            <p:cNvPr id="5" name="Line 5">
              <a:extLst>
                <a:ext uri="{FF2B5EF4-FFF2-40B4-BE49-F238E27FC236}">
                  <a16:creationId xmlns:a16="http://schemas.microsoft.com/office/drawing/2014/main" xmlns="" id="{2BB7727F-CC71-DDA4-1B4C-B4B1E56DC3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39222" y="2011362"/>
              <a:ext cx="0" cy="76200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" name="Text Box 8">
              <a:extLst>
                <a:ext uri="{FF2B5EF4-FFF2-40B4-BE49-F238E27FC236}">
                  <a16:creationId xmlns:a16="http://schemas.microsoft.com/office/drawing/2014/main" xmlns="" id="{D1A75B18-0CFD-57E2-5D19-607944FB78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2312" y="2697162"/>
              <a:ext cx="2738191" cy="487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2</a:t>
              </a:r>
              <a:r>
                <a:rPr kumimoji="0" lang="en-US" altLang="en-US" sz="2800" b="0" i="0" u="none" strike="noStrike" kern="0" cap="none" spc="0" normalizeH="0" baseline="3000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nd</a:t>
              </a: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 Coming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35509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">
            <a:extLst>
              <a:ext uri="{FF2B5EF4-FFF2-40B4-BE49-F238E27FC236}">
                <a16:creationId xmlns:a16="http://schemas.microsoft.com/office/drawing/2014/main" xmlns="" id="{36DB5746-262B-DFB3-9F54-EE087C5B1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190" y="1074820"/>
            <a:ext cx="8839200" cy="13731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" panose="02040604050505020304" pitchFamily="18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" panose="02040604050505020304" pitchFamily="18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" panose="020406040505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" name="TextBox 3">
            <a:extLst>
              <a:ext uri="{FF2B5EF4-FFF2-40B4-BE49-F238E27FC236}">
                <a16:creationId xmlns:a16="http://schemas.microsoft.com/office/drawing/2014/main" xmlns="" id="{8A2AF2AE-5414-3459-43E1-FA12C2D99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5484" y="160420"/>
            <a:ext cx="8915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24161750" indent="-24161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lvl="1" algn="ctr" eaLnBrk="1" hangingPunct="1"/>
            <a:r>
              <a:rPr lang="en-US" altLang="en-US" sz="6000" dirty="0">
                <a:solidFill>
                  <a:schemeClr val="bg1"/>
                </a:solidFill>
                <a:latin typeface="Century Gothic" panose="020B0502020202020204" pitchFamily="34" charset="0"/>
                <a:cs typeface="+mn-cs"/>
              </a:rPr>
              <a:t>SALVATION HISTORY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84AD5629-4C13-55FA-EB88-B100561F33D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55590" y="3183020"/>
            <a:ext cx="8610600" cy="1588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2" name="Group 33">
            <a:extLst>
              <a:ext uri="{FF2B5EF4-FFF2-40B4-BE49-F238E27FC236}">
                <a16:creationId xmlns:a16="http://schemas.microsoft.com/office/drawing/2014/main" xmlns="" id="{63B928E6-0023-71B4-43D0-E79CCDA37C09}"/>
              </a:ext>
            </a:extLst>
          </p:cNvPr>
          <p:cNvGrpSpPr>
            <a:grpSpLocks/>
          </p:cNvGrpSpPr>
          <p:nvPr/>
        </p:nvGrpSpPr>
        <p:grpSpPr bwMode="auto">
          <a:xfrm>
            <a:off x="1390490" y="3411620"/>
            <a:ext cx="1492250" cy="2457450"/>
            <a:chOff x="63500" y="3886200"/>
            <a:chExt cx="1492867" cy="2458893"/>
          </a:xfrm>
        </p:grpSpPr>
        <p:sp>
          <p:nvSpPr>
            <p:cNvPr id="33" name="Text Box 6">
              <a:extLst>
                <a:ext uri="{FF2B5EF4-FFF2-40B4-BE49-F238E27FC236}">
                  <a16:creationId xmlns:a16="http://schemas.microsoft.com/office/drawing/2014/main" xmlns="" id="{C0F96CF3-5CB5-670B-6997-B9341DD3B4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00" y="5821764"/>
              <a:ext cx="1492867" cy="523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Creation</a:t>
              </a:r>
            </a:p>
          </p:txBody>
        </p:sp>
        <p:sp>
          <p:nvSpPr>
            <p:cNvPr id="34" name="Line 3">
              <a:extLst>
                <a:ext uri="{FF2B5EF4-FFF2-40B4-BE49-F238E27FC236}">
                  <a16:creationId xmlns:a16="http://schemas.microsoft.com/office/drawing/2014/main" xmlns="" id="{7BE7FC05-9F5D-E0A9-BBB5-7219135283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4800" y="3886200"/>
              <a:ext cx="24" cy="1935564"/>
            </a:xfrm>
            <a:prstGeom prst="line">
              <a:avLst/>
            </a:prstGeom>
            <a:noFill/>
            <a:ln w="50800">
              <a:solidFill>
                <a:schemeClr val="tx1">
                  <a:lumMod val="50000"/>
                  <a:lumOff val="50000"/>
                </a:schemeClr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35" name="Group 18">
            <a:extLst>
              <a:ext uri="{FF2B5EF4-FFF2-40B4-BE49-F238E27FC236}">
                <a16:creationId xmlns:a16="http://schemas.microsoft.com/office/drawing/2014/main" xmlns="" id="{EC71655F-2FB2-A66D-296A-21354C6810C7}"/>
              </a:ext>
            </a:extLst>
          </p:cNvPr>
          <p:cNvGrpSpPr>
            <a:grpSpLocks/>
          </p:cNvGrpSpPr>
          <p:nvPr/>
        </p:nvGrpSpPr>
        <p:grpSpPr bwMode="auto">
          <a:xfrm>
            <a:off x="3155790" y="3411620"/>
            <a:ext cx="3810000" cy="2041525"/>
            <a:chOff x="-976449" y="4853490"/>
            <a:chExt cx="3810928" cy="2042353"/>
          </a:xfrm>
        </p:grpSpPr>
        <p:sp>
          <p:nvSpPr>
            <p:cNvPr id="36" name="Line 4">
              <a:extLst>
                <a:ext uri="{FF2B5EF4-FFF2-40B4-BE49-F238E27FC236}">
                  <a16:creationId xmlns:a16="http://schemas.microsoft.com/office/drawing/2014/main" xmlns="" id="{91DD7B7C-D0E5-521F-352F-A540943F29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-747793" y="4853490"/>
              <a:ext cx="6960" cy="1554791"/>
            </a:xfrm>
            <a:prstGeom prst="line">
              <a:avLst/>
            </a:prstGeom>
            <a:noFill/>
            <a:ln w="50800">
              <a:solidFill>
                <a:schemeClr val="tx1">
                  <a:lumMod val="50000"/>
                  <a:lumOff val="50000"/>
                </a:schemeClr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7" name="Text Box 7">
              <a:extLst>
                <a:ext uri="{FF2B5EF4-FFF2-40B4-BE49-F238E27FC236}">
                  <a16:creationId xmlns:a16="http://schemas.microsoft.com/office/drawing/2014/main" xmlns="" id="{BE392807-85A3-E6CB-FDC4-A64AF9AB31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976449" y="6372411"/>
              <a:ext cx="3810928" cy="523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Abrahamic Covenant</a:t>
              </a:r>
            </a:p>
          </p:txBody>
        </p:sp>
      </p:grpSp>
      <p:grpSp>
        <p:nvGrpSpPr>
          <p:cNvPr id="38" name="Group 41">
            <a:extLst>
              <a:ext uri="{FF2B5EF4-FFF2-40B4-BE49-F238E27FC236}">
                <a16:creationId xmlns:a16="http://schemas.microsoft.com/office/drawing/2014/main" xmlns="" id="{F31291BC-5CB3-A2F3-958C-B040A09344B8}"/>
              </a:ext>
            </a:extLst>
          </p:cNvPr>
          <p:cNvGrpSpPr>
            <a:grpSpLocks/>
          </p:cNvGrpSpPr>
          <p:nvPr/>
        </p:nvGrpSpPr>
        <p:grpSpPr bwMode="auto">
          <a:xfrm>
            <a:off x="4755990" y="1155783"/>
            <a:ext cx="2895600" cy="1863725"/>
            <a:chOff x="2819400" y="1672798"/>
            <a:chExt cx="2895600" cy="1862510"/>
          </a:xfrm>
        </p:grpSpPr>
        <p:sp>
          <p:nvSpPr>
            <p:cNvPr id="39" name="Left Brace 39">
              <a:extLst>
                <a:ext uri="{FF2B5EF4-FFF2-40B4-BE49-F238E27FC236}">
                  <a16:creationId xmlns:a16="http://schemas.microsoft.com/office/drawing/2014/main" xmlns="" id="{CFBAE959-A920-4A45-4A60-039AD88C6A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680647" y="1958155"/>
              <a:ext cx="1173106" cy="1981200"/>
            </a:xfrm>
            <a:prstGeom prst="leftBrace">
              <a:avLst>
                <a:gd name="adj1" fmla="val 33613"/>
                <a:gd name="adj2" fmla="val 51741"/>
              </a:avLst>
            </a:prstGeom>
            <a:noFill/>
            <a:ln w="571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0" name="Text Box 9">
              <a:extLst>
                <a:ext uri="{FF2B5EF4-FFF2-40B4-BE49-F238E27FC236}">
                  <a16:creationId xmlns:a16="http://schemas.microsoft.com/office/drawing/2014/main" xmlns="" id="{7352F07B-8BE6-1146-D0DE-EF9AC7BE7C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9400" y="1672798"/>
              <a:ext cx="2895600" cy="48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Church Age</a:t>
              </a:r>
            </a:p>
          </p:txBody>
        </p:sp>
      </p:grpSp>
      <p:grpSp>
        <p:nvGrpSpPr>
          <p:cNvPr id="41" name="Group 41">
            <a:extLst>
              <a:ext uri="{FF2B5EF4-FFF2-40B4-BE49-F238E27FC236}">
                <a16:creationId xmlns:a16="http://schemas.microsoft.com/office/drawing/2014/main" xmlns="" id="{8CBA7FD6-B03F-9D4A-B51E-9A53EBA3E9D8}"/>
              </a:ext>
            </a:extLst>
          </p:cNvPr>
          <p:cNvGrpSpPr>
            <a:grpSpLocks/>
          </p:cNvGrpSpPr>
          <p:nvPr/>
        </p:nvGrpSpPr>
        <p:grpSpPr bwMode="auto">
          <a:xfrm>
            <a:off x="6889590" y="1151020"/>
            <a:ext cx="3352800" cy="1833563"/>
            <a:chOff x="426663" y="1596637"/>
            <a:chExt cx="2718319" cy="1832364"/>
          </a:xfrm>
        </p:grpSpPr>
        <p:sp>
          <p:nvSpPr>
            <p:cNvPr id="42" name="Left Brace 39">
              <a:extLst>
                <a:ext uri="{FF2B5EF4-FFF2-40B4-BE49-F238E27FC236}">
                  <a16:creationId xmlns:a16="http://schemas.microsoft.com/office/drawing/2014/main" xmlns="" id="{284CD635-0C64-58C4-6419-23846E7BDD5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282181" y="1815582"/>
              <a:ext cx="1066801" cy="2160038"/>
            </a:xfrm>
            <a:prstGeom prst="leftBrace">
              <a:avLst>
                <a:gd name="adj1" fmla="val 33615"/>
                <a:gd name="adj2" fmla="val 50139"/>
              </a:avLst>
            </a:prstGeom>
            <a:noFill/>
            <a:ln w="571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3" name="Text Box 9">
              <a:extLst>
                <a:ext uri="{FF2B5EF4-FFF2-40B4-BE49-F238E27FC236}">
                  <a16:creationId xmlns:a16="http://schemas.microsoft.com/office/drawing/2014/main" xmlns="" id="{9A3A829E-5FA4-4FD7-9703-384B2200FB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663" y="1596637"/>
              <a:ext cx="2718319" cy="487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The Kingdom</a:t>
              </a:r>
            </a:p>
          </p:txBody>
        </p:sp>
      </p:grpSp>
      <p:grpSp>
        <p:nvGrpSpPr>
          <p:cNvPr id="44" name="Group 44">
            <a:extLst>
              <a:ext uri="{FF2B5EF4-FFF2-40B4-BE49-F238E27FC236}">
                <a16:creationId xmlns:a16="http://schemas.microsoft.com/office/drawing/2014/main" xmlns="" id="{075B1D8F-7A57-3A4A-31E9-6ADB5D881447}"/>
              </a:ext>
            </a:extLst>
          </p:cNvPr>
          <p:cNvGrpSpPr>
            <a:grpSpLocks/>
          </p:cNvGrpSpPr>
          <p:nvPr/>
        </p:nvGrpSpPr>
        <p:grpSpPr bwMode="auto">
          <a:xfrm>
            <a:off x="4679790" y="3441783"/>
            <a:ext cx="3048000" cy="1524000"/>
            <a:chOff x="3502312" y="2011362"/>
            <a:chExt cx="2738191" cy="1524000"/>
          </a:xfrm>
        </p:grpSpPr>
        <p:sp>
          <p:nvSpPr>
            <p:cNvPr id="45" name="Line 5">
              <a:extLst>
                <a:ext uri="{FF2B5EF4-FFF2-40B4-BE49-F238E27FC236}">
                  <a16:creationId xmlns:a16="http://schemas.microsoft.com/office/drawing/2014/main" xmlns="" id="{447AA624-2BCA-EDB9-CE82-02783FE6FE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81495" y="2011362"/>
              <a:ext cx="0" cy="1066800"/>
            </a:xfrm>
            <a:prstGeom prst="line">
              <a:avLst/>
            </a:prstGeom>
            <a:noFill/>
            <a:ln w="50800">
              <a:solidFill>
                <a:schemeClr val="tx1">
                  <a:lumMod val="50000"/>
                  <a:lumOff val="50000"/>
                </a:schemeClr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6" name="Text Box 8">
              <a:extLst>
                <a:ext uri="{FF2B5EF4-FFF2-40B4-BE49-F238E27FC236}">
                  <a16:creationId xmlns:a16="http://schemas.microsoft.com/office/drawing/2014/main" xmlns="" id="{C3FF78EA-169D-C190-92D7-7D2838A2F5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2312" y="3048049"/>
              <a:ext cx="2738191" cy="487313"/>
            </a:xfrm>
            <a:prstGeom prst="rect">
              <a:avLst/>
            </a:prstGeom>
            <a:noFill/>
            <a:ln w="104775">
              <a:solidFill>
                <a:srgbClr val="000000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Coming of Christ</a:t>
              </a:r>
            </a:p>
          </p:txBody>
        </p:sp>
      </p:grpSp>
      <p:grpSp>
        <p:nvGrpSpPr>
          <p:cNvPr id="47" name="Group 44">
            <a:extLst>
              <a:ext uri="{FF2B5EF4-FFF2-40B4-BE49-F238E27FC236}">
                <a16:creationId xmlns:a16="http://schemas.microsoft.com/office/drawing/2014/main" xmlns="" id="{076770FA-436E-1694-CDFB-21ADF17AB4C5}"/>
              </a:ext>
            </a:extLst>
          </p:cNvPr>
          <p:cNvGrpSpPr>
            <a:grpSpLocks/>
          </p:cNvGrpSpPr>
          <p:nvPr/>
        </p:nvGrpSpPr>
        <p:grpSpPr bwMode="auto">
          <a:xfrm>
            <a:off x="5594190" y="3319545"/>
            <a:ext cx="4495800" cy="2590800"/>
            <a:chOff x="1037930" y="1624942"/>
            <a:chExt cx="4038832" cy="1521989"/>
          </a:xfrm>
        </p:grpSpPr>
        <p:sp>
          <p:nvSpPr>
            <p:cNvPr id="48" name="Line 5">
              <a:extLst>
                <a:ext uri="{FF2B5EF4-FFF2-40B4-BE49-F238E27FC236}">
                  <a16:creationId xmlns:a16="http://schemas.microsoft.com/office/drawing/2014/main" xmlns="" id="{32E4799D-21EE-D4AE-90FD-8E8E94F2D4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71398" y="1624942"/>
              <a:ext cx="1" cy="1235706"/>
            </a:xfrm>
            <a:prstGeom prst="line">
              <a:avLst/>
            </a:prstGeom>
            <a:noFill/>
            <a:ln w="50800">
              <a:solidFill>
                <a:schemeClr val="tx1">
                  <a:lumMod val="50000"/>
                  <a:lumOff val="50000"/>
                </a:schemeClr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49" name="Text Box 8">
              <a:extLst>
                <a:ext uri="{FF2B5EF4-FFF2-40B4-BE49-F238E27FC236}">
                  <a16:creationId xmlns:a16="http://schemas.microsoft.com/office/drawing/2014/main" xmlns="" id="{53BC3DFA-6E59-A7E6-26AA-FCFFD320A3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7930" y="2860649"/>
              <a:ext cx="4038832" cy="286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The End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2FFE628-029E-07D1-E7AC-8F27B8D05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926" y="5446605"/>
            <a:ext cx="10744200" cy="1242951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40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6CA0A46-DBC8-72A5-7BAE-4113D5720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802" y="5518178"/>
            <a:ext cx="10677935" cy="10895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ctr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en-US" sz="36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Why would God omit such important details in the prophetic record? </a:t>
            </a:r>
          </a:p>
        </p:txBody>
      </p:sp>
      <p:grpSp>
        <p:nvGrpSpPr>
          <p:cNvPr id="4" name="Group 44">
            <a:extLst>
              <a:ext uri="{FF2B5EF4-FFF2-40B4-BE49-F238E27FC236}">
                <a16:creationId xmlns:a16="http://schemas.microsoft.com/office/drawing/2014/main" xmlns="" id="{11CF891E-F183-1120-5384-AD91EE0F818A}"/>
              </a:ext>
            </a:extLst>
          </p:cNvPr>
          <p:cNvGrpSpPr>
            <a:grpSpLocks/>
          </p:cNvGrpSpPr>
          <p:nvPr/>
        </p:nvGrpSpPr>
        <p:grpSpPr bwMode="auto">
          <a:xfrm>
            <a:off x="7118190" y="3441783"/>
            <a:ext cx="3048000" cy="1173162"/>
            <a:chOff x="3502312" y="2011362"/>
            <a:chExt cx="2738191" cy="1173113"/>
          </a:xfrm>
        </p:grpSpPr>
        <p:sp>
          <p:nvSpPr>
            <p:cNvPr id="5" name="Line 5">
              <a:extLst>
                <a:ext uri="{FF2B5EF4-FFF2-40B4-BE49-F238E27FC236}">
                  <a16:creationId xmlns:a16="http://schemas.microsoft.com/office/drawing/2014/main" xmlns="" id="{9DA98EC2-9D00-06A4-C01B-B249A0819A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39222" y="2011362"/>
              <a:ext cx="0" cy="76200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6" name="Text Box 8">
              <a:extLst>
                <a:ext uri="{FF2B5EF4-FFF2-40B4-BE49-F238E27FC236}">
                  <a16:creationId xmlns:a16="http://schemas.microsoft.com/office/drawing/2014/main" xmlns="" id="{9EC5D5DA-B65E-F81A-5790-F6F9564B53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2312" y="2697162"/>
              <a:ext cx="2738191" cy="487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047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2</a:t>
              </a:r>
              <a:r>
                <a:rPr kumimoji="0" lang="en-US" altLang="en-US" sz="2800" b="0" i="0" u="none" strike="noStrike" kern="0" cap="none" spc="0" normalizeH="0" baseline="3000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nd</a:t>
              </a: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mbria" panose="02040503050406030204" pitchFamily="18" charset="0"/>
                  <a:ea typeface="ＭＳ Ｐゴシック" panose="020B0600070205080204" pitchFamily="34" charset="-128"/>
                  <a:cs typeface="+mn-cs"/>
                </a:rPr>
                <a:t> Coming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56424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13538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God created us with freewill. 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God is just; but he is also loving. </a:t>
            </a:r>
            <a:endParaRPr lang="en-US" sz="4000" dirty="0">
              <a:solidFill>
                <a:prstClr val="whit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There are outstanding accusations about God’s character.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God’s Dilemma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52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1353800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He began by recruiting a group of people. 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He had them produce, preserve, and publicize the truth about himself.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God’s Plan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03D0A7F-A2D3-8355-418F-74DA49057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410221"/>
            <a:ext cx="11353800" cy="2380979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50384A1-032B-0ED9-3C9C-702F4AA39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47" y="3492064"/>
            <a:ext cx="11283774" cy="21975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Isaiah 42:8, 9: “I am the Lord; that is my name! I will not yield my glory to another…See, the former things have taken place, and new things I declare; before they spring into being I announce them to you.” </a:t>
            </a:r>
          </a:p>
        </p:txBody>
      </p:sp>
    </p:spTree>
    <p:extLst>
      <p:ext uri="{BB962C8B-B14F-4D97-AF65-F5344CB8AC3E}">
        <p14:creationId xmlns:p14="http://schemas.microsoft.com/office/powerpoint/2010/main" val="334170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1" y="1327485"/>
            <a:ext cx="5791200" cy="242835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MESSIAH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A conquering king 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Will vanquish his foes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Will reign forever</a:t>
            </a:r>
            <a:endParaRPr lang="en-US" sz="3800" dirty="0">
              <a:solidFill>
                <a:schemeClr val="bg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Messianic Prophecies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B8690C3-12C5-3182-9DF1-15A377F0E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83992"/>
            <a:ext cx="11353800" cy="2380979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005B0DC-FF1D-D933-6036-762D27947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47" y="4165835"/>
            <a:ext cx="11283774" cy="21975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Micah 5:2-4: For a ​child will be born to us, a ​​son will be given to us; and the government will ​​rest ​​on His shoulders; and His name will be called ​Wonderful Counselor, ​Mighty God, Eternal ​Father, Prince of ​Peace…</a:t>
            </a:r>
          </a:p>
        </p:txBody>
      </p:sp>
    </p:spTree>
    <p:extLst>
      <p:ext uri="{BB962C8B-B14F-4D97-AF65-F5344CB8AC3E}">
        <p14:creationId xmlns:p14="http://schemas.microsoft.com/office/powerpoint/2010/main" val="80512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uiExpand="1" build="allAtOnce" animBg="1"/>
      <p:bldP spid="5" grpId="0" animBg="1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1" y="1327485"/>
            <a:ext cx="5791200" cy="242835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MESSIAH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A conquering king 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Will vanquish his foes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Will reign forever</a:t>
            </a:r>
            <a:endParaRPr lang="en-US" sz="3800" dirty="0">
              <a:solidFill>
                <a:schemeClr val="bg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Messianic Prophecies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B8690C3-12C5-3182-9DF1-15A377F0E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83992"/>
            <a:ext cx="11353800" cy="2380979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005B0DC-FF1D-D933-6036-762D27947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47" y="4165835"/>
            <a:ext cx="11283774" cy="21975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Micah 5:2-4: There will be ​no end to the increase of His government or of peace, on the ​​throne of David and over his kingdom, to establish it and to uphold it with ​​justice and righteousness from then on and forevermore.</a:t>
            </a:r>
          </a:p>
        </p:txBody>
      </p:sp>
    </p:spTree>
    <p:extLst>
      <p:ext uri="{BB962C8B-B14F-4D97-AF65-F5344CB8AC3E}">
        <p14:creationId xmlns:p14="http://schemas.microsoft.com/office/powerpoint/2010/main" val="23359085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1" y="1327485"/>
            <a:ext cx="5791200" cy="242835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MESSIAH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A conquering king 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Will vanquish his foes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Will reign forever</a:t>
            </a:r>
            <a:endParaRPr lang="en-US" sz="3800" dirty="0">
              <a:solidFill>
                <a:schemeClr val="bg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Messianic Prophecies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xmlns="" id="{6BA199F2-3173-8EFE-A2C3-346C16140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327485"/>
            <a:ext cx="5791200" cy="242835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SUFFERING SERVANT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Suffers persecution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Pays for sin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Suffers torture and death</a:t>
            </a:r>
            <a:endParaRPr lang="en-US" sz="3800" dirty="0">
              <a:solidFill>
                <a:schemeClr val="bg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A0B16E1-A439-3689-1D65-B018CDD36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955656"/>
            <a:ext cx="11353800" cy="2782028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32C4FC2-0683-1591-31E0-742293437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47" y="3989373"/>
            <a:ext cx="11283774" cy="272382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Psalm 22:1; 15-18: My God, my God, why have you forsaken me? Far from my deliverance are the words of my groaning…My strength is dried up like a potsherd, and my tongue cleaves to my jaws; And You lay me in the dust of death…</a:t>
            </a:r>
          </a:p>
        </p:txBody>
      </p:sp>
    </p:spTree>
    <p:extLst>
      <p:ext uri="{BB962C8B-B14F-4D97-AF65-F5344CB8AC3E}">
        <p14:creationId xmlns:p14="http://schemas.microsoft.com/office/powerpoint/2010/main" val="208390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  <p:bldP spid="2" grpId="0" animBg="1"/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1" y="1327485"/>
            <a:ext cx="5791200" cy="242835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MESSIAH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A conquering king 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Will vanquish his foes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Will reign forever</a:t>
            </a:r>
            <a:endParaRPr lang="en-US" sz="3800" dirty="0">
              <a:solidFill>
                <a:schemeClr val="bg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Messianic Prophecies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xmlns="" id="{6BA199F2-3173-8EFE-A2C3-346C16140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327485"/>
            <a:ext cx="5791200" cy="242835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SUFFERING SERVANT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Suffers persecution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Pays for sin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Suffers torture and death</a:t>
            </a:r>
            <a:endParaRPr lang="en-US" sz="3800" dirty="0">
              <a:solidFill>
                <a:schemeClr val="bg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A0B16E1-A439-3689-1D65-B018CDD36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955656"/>
            <a:ext cx="11353800" cy="2782028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32C4FC2-0683-1591-31E0-742293437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47" y="3989373"/>
            <a:ext cx="11283774" cy="272382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Psalm 22:1; 15-18:  For dogs have surrounded me; a band of evildoers has encompassed me; they pierced my hands and my feet. I can count all my bones. They look, they stare at me; they divide my garments among them, and for my clothing they cast lots.</a:t>
            </a:r>
          </a:p>
        </p:txBody>
      </p:sp>
    </p:spTree>
    <p:extLst>
      <p:ext uri="{BB962C8B-B14F-4D97-AF65-F5344CB8AC3E}">
        <p14:creationId xmlns:p14="http://schemas.microsoft.com/office/powerpoint/2010/main" val="9113236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1" y="1327485"/>
            <a:ext cx="5791200" cy="242835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MESSIAH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A conquering king 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Will vanquish his foes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Will reign forever</a:t>
            </a:r>
            <a:endParaRPr lang="en-US" sz="3800" dirty="0">
              <a:solidFill>
                <a:schemeClr val="bg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Messianic Prophecies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xmlns="" id="{6BA199F2-3173-8EFE-A2C3-346C16140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327485"/>
            <a:ext cx="5791200" cy="242835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SUFFERING SERVANT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Suffers persecution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Pays for sin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Suffers torture and death</a:t>
            </a:r>
            <a:endParaRPr lang="en-US" sz="3800" dirty="0">
              <a:solidFill>
                <a:schemeClr val="bg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A0B16E1-A439-3689-1D65-B018CDD36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955656"/>
            <a:ext cx="11353800" cy="2782028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32C4FC2-0683-1591-31E0-742293437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47" y="3989373"/>
            <a:ext cx="11283774" cy="195899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lvl="1" indent="-571500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44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These are two completely different roles.</a:t>
            </a:r>
          </a:p>
          <a:p>
            <a:pPr marL="571500" lvl="1" indent="-571500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44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YET, we know these two figures are one and the same person.  </a:t>
            </a:r>
          </a:p>
        </p:txBody>
      </p:sp>
    </p:spTree>
    <p:extLst>
      <p:ext uri="{BB962C8B-B14F-4D97-AF65-F5344CB8AC3E}">
        <p14:creationId xmlns:p14="http://schemas.microsoft.com/office/powerpoint/2010/main" val="304915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1" y="1327485"/>
            <a:ext cx="5791200" cy="242835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MESSIAH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A conquering king 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Will vanquish his foes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Will reign forever</a:t>
            </a:r>
            <a:endParaRPr lang="en-US" sz="3800" dirty="0">
              <a:solidFill>
                <a:schemeClr val="bg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Messianic Prophecies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xmlns="" id="{6BA199F2-3173-8EFE-A2C3-346C16140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327485"/>
            <a:ext cx="5791200" cy="242835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SUFFERING SERVANT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Suffers persecution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Pays for sin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Suffers torture and death</a:t>
            </a:r>
            <a:endParaRPr lang="en-US" sz="3800" dirty="0">
              <a:solidFill>
                <a:schemeClr val="bg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A0B16E1-A439-3689-1D65-B018CDD36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955656"/>
            <a:ext cx="11353800" cy="2782028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32C4FC2-0683-1591-31E0-742293437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47" y="3989373"/>
            <a:ext cx="11283774" cy="195899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lvl="1" indent="-571500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44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God never mentions there are two comings!</a:t>
            </a:r>
          </a:p>
          <a:p>
            <a:pPr marL="571500" lvl="1" indent="-571500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44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These glaring omissions that throw the whole messianic picture into confusion.  </a:t>
            </a:r>
          </a:p>
        </p:txBody>
      </p:sp>
    </p:spTree>
    <p:extLst>
      <p:ext uri="{BB962C8B-B14F-4D97-AF65-F5344CB8AC3E}">
        <p14:creationId xmlns:p14="http://schemas.microsoft.com/office/powerpoint/2010/main" val="114143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5918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1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 this reason I,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Paul, the prisoner of Christ Jesus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for the sake of you Gentiles— </a:t>
            </a:r>
          </a:p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Surely you have heard about the [responsibility of extending] God’s grace that was given to me for you.</a:t>
            </a:r>
            <a:endParaRPr lang="en-US" sz="38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1513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1" y="1327485"/>
            <a:ext cx="5791200" cy="242835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MESSIAH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A conquering king 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Will vanquish his foes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Will reign forever</a:t>
            </a:r>
            <a:endParaRPr lang="en-US" sz="3800" dirty="0">
              <a:solidFill>
                <a:schemeClr val="bg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Messianic Prophecies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xmlns="" id="{6BA199F2-3173-8EFE-A2C3-346C16140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327485"/>
            <a:ext cx="5791200" cy="242835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SUFFERING SERVANT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Suffers persecution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Pays for sin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80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</a:t>
            </a: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Suffers torture and death</a:t>
            </a:r>
            <a:endParaRPr lang="en-US" sz="3800" dirty="0">
              <a:solidFill>
                <a:schemeClr val="bg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A0B16E1-A439-3689-1D65-B018CDD36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955656"/>
            <a:ext cx="11353800" cy="2782028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32C4FC2-0683-1591-31E0-742293437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47" y="3989373"/>
            <a:ext cx="11283774" cy="7017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lvl="1" indent="-571500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44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God intended to withhold this information.</a:t>
            </a:r>
          </a:p>
        </p:txBody>
      </p:sp>
    </p:spTree>
    <p:extLst>
      <p:ext uri="{BB962C8B-B14F-4D97-AF65-F5344CB8AC3E}">
        <p14:creationId xmlns:p14="http://schemas.microsoft.com/office/powerpoint/2010/main" val="31574258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8599" y="5"/>
            <a:ext cx="1154630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Why withhold this info</a:t>
            </a:r>
            <a:r>
              <a:rPr kumimoji="0" lang="en-US" sz="800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?</a:t>
            </a:r>
            <a:endParaRPr kumimoji="0" lang="en-US" sz="440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xmlns="" id="{BCAED549-CC15-1022-2BE6-A7D1374D3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0972799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5875" indent="-15875"/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 Corinthians 2:7-8: We speak God’s wisdom in a mystery, the hidden wisdom which God predestined before the ages to our glory; the wisdom which none of the rulers of this age has understood; for if they had understood it they would not have crucified the Lord of glory. </a:t>
            </a:r>
          </a:p>
        </p:txBody>
      </p:sp>
    </p:spTree>
    <p:extLst>
      <p:ext uri="{BB962C8B-B14F-4D97-AF65-F5344CB8AC3E}">
        <p14:creationId xmlns:p14="http://schemas.microsoft.com/office/powerpoint/2010/main" val="332035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8599" y="5"/>
            <a:ext cx="1154630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Why withhold this info</a:t>
            </a:r>
            <a:r>
              <a:rPr kumimoji="0" lang="en-US" sz="800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?</a:t>
            </a:r>
            <a:endParaRPr kumimoji="0" lang="en-US" sz="440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xmlns="" id="{BCAED549-CC15-1022-2BE6-A7D1374D3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0972799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5875" indent="-15875"/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 Corinthians 2:7-8: We speak God’s wisdom in a mystery, the hidden wisdom which God predestined before the ages to our glory; the wisdom which none of </a:t>
            </a: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rulers of this age </a:t>
            </a:r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has understood; for if they had understood it they would not have crucified the Lord of glory.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C276639-31FD-32C5-CE16-14AB83731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91481"/>
            <a:ext cx="11353800" cy="1915761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2EF7E48-B62A-76C6-E7AF-783B7C71B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47" y="3973324"/>
            <a:ext cx="11283774" cy="175432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ctr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en-US" sz="6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Why would Satan take a hand in his own demise? </a:t>
            </a:r>
          </a:p>
        </p:txBody>
      </p:sp>
    </p:spTree>
    <p:extLst>
      <p:ext uri="{BB962C8B-B14F-4D97-AF65-F5344CB8AC3E}">
        <p14:creationId xmlns:p14="http://schemas.microsoft.com/office/powerpoint/2010/main" val="191263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8599" y="5"/>
            <a:ext cx="1154630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Why withhold this info</a:t>
            </a:r>
            <a:r>
              <a:rPr kumimoji="0" lang="en-US" sz="800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?</a:t>
            </a:r>
            <a:endParaRPr kumimoji="0" lang="en-US" sz="440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xmlns="" id="{BCAED549-CC15-1022-2BE6-A7D1374D3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0972799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5875" indent="-15875"/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 Corinthians 2:7-8: We speak God’s wisdom in a mystery, the hidden wisdom which God predestined before the ages to our glory; the wisdom which none of </a:t>
            </a: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rulers of this age </a:t>
            </a:r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has understood; for if they had understood it they would not have crucified the Lord of glory.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C276639-31FD-32C5-CE16-14AB83731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91481"/>
            <a:ext cx="11353800" cy="1915761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2EF7E48-B62A-76C6-E7AF-783B7C71B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47" y="4005408"/>
            <a:ext cx="11283774" cy="167122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ctr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Colossians 2:15: “[God] disarmed the powers and authorities, he made a public spectacle of them, triumphing over them by the cross.” </a:t>
            </a:r>
          </a:p>
        </p:txBody>
      </p:sp>
    </p:spTree>
    <p:extLst>
      <p:ext uri="{BB962C8B-B14F-4D97-AF65-F5344CB8AC3E}">
        <p14:creationId xmlns:p14="http://schemas.microsoft.com/office/powerpoint/2010/main" val="39413665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13538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God created us with freewill. 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God is just; but he is also loving. </a:t>
            </a:r>
            <a:endParaRPr lang="en-US" sz="4000" dirty="0">
              <a:solidFill>
                <a:prstClr val="whit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There are outstanding accusations about God’s character.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God’s Dilemma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4225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13538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God created us with freewill. 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God is just; but he is also loving. </a:t>
            </a:r>
            <a:endParaRPr lang="en-US" sz="4000" dirty="0">
              <a:solidFill>
                <a:prstClr val="whit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4000" strike="sngStrike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There are outstanding accusations about God’s character.</a:t>
            </a: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God’s Dilemma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975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972799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10 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 that the [rich] wisdom of God might now be made known through the church to the rulers and the authorities in the heavenly places.</a:t>
            </a:r>
          </a:p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11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	This was in accordance with the eternal purpose which He carried out in Christ Jesus our Lord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07FD061-5F17-E2E2-31C3-C41D61EA7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324615"/>
            <a:ext cx="11353800" cy="1915761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255F97A-32AA-93BF-E3F3-AB06DD39A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47" y="4470626"/>
            <a:ext cx="11283774" cy="161582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ctr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en-US" sz="5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What did God make known to the “rulers and authorities?”</a:t>
            </a:r>
          </a:p>
        </p:txBody>
      </p:sp>
    </p:spTree>
    <p:extLst>
      <p:ext uri="{BB962C8B-B14F-4D97-AF65-F5344CB8AC3E}">
        <p14:creationId xmlns:p14="http://schemas.microsoft.com/office/powerpoint/2010/main" val="775893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972799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10 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 that the [rich] wisdom of God might now be made known through the church to the rulers and the authorities in the heavenly places.</a:t>
            </a:r>
          </a:p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11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	This was in accordance with the eternal purpose which He carried out in Christ Jesus our Lord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07FD061-5F17-E2E2-31C3-C41D61EA7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324615"/>
            <a:ext cx="11353800" cy="1915761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255F97A-32AA-93BF-E3F3-AB06DD39A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47" y="4454584"/>
            <a:ext cx="11283774" cy="167122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“[He did this] so that in the ages to come He might show the surpassing riches of His grace in kindness toward us in Christ Jesus” (2:7).</a:t>
            </a:r>
          </a:p>
        </p:txBody>
      </p:sp>
    </p:spTree>
    <p:extLst>
      <p:ext uri="{BB962C8B-B14F-4D97-AF65-F5344CB8AC3E}">
        <p14:creationId xmlns:p14="http://schemas.microsoft.com/office/powerpoint/2010/main" val="19889861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972799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10 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 that the [rich] wisdom of God might now be made known through the church to the rulers and the authorities in the heavenly places.</a:t>
            </a:r>
          </a:p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11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	This was in accordance with the eternal purpose which He carried out in Christ Jesus our Lord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07FD061-5F17-E2E2-31C3-C41D61EA7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324615"/>
            <a:ext cx="11353800" cy="1915761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255F97A-32AA-93BF-E3F3-AB06DD39A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47" y="4454584"/>
            <a:ext cx="11283774" cy="167122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Roman 3:25-26: God displayed [Jesus] publicly as a [sacrifice for sin]…This was to demonstrate His righteousness…</a:t>
            </a:r>
          </a:p>
        </p:txBody>
      </p:sp>
    </p:spTree>
    <p:extLst>
      <p:ext uri="{BB962C8B-B14F-4D97-AF65-F5344CB8AC3E}">
        <p14:creationId xmlns:p14="http://schemas.microsoft.com/office/powerpoint/2010/main" val="27603881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972799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10 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 that the [rich] wisdom of God might now be made known through the church to the rulers and the authorities in the heavenly places.</a:t>
            </a:r>
          </a:p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11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	This was in accordance with the eternal purpose which He carried out in Christ Jesus our Lord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07FD061-5F17-E2E2-31C3-C41D61EA7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324615"/>
            <a:ext cx="11353800" cy="1915761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255F97A-32AA-93BF-E3F3-AB06DD39A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47" y="4454584"/>
            <a:ext cx="11283774" cy="167122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Roman 3:25-26: Because in the forbearance of God He passed over the sins previously committed; for the demonstration…of His righteousness…</a:t>
            </a:r>
          </a:p>
        </p:txBody>
      </p:sp>
    </p:spTree>
    <p:extLst>
      <p:ext uri="{BB962C8B-B14F-4D97-AF65-F5344CB8AC3E}">
        <p14:creationId xmlns:p14="http://schemas.microsoft.com/office/powerpoint/2010/main" val="735140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5918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1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 this reason I, Paul, the prisoner of Christ Jesus for the sake of you Gentiles— </a:t>
            </a:r>
          </a:p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Surely you have heard about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[responsibility of extending] God’s grace that was given to me for you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en-US" sz="38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2410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972799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10 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 that the [rich] wisdom of God might now be made known through the church to the rulers and the authorities in the heavenly places.</a:t>
            </a:r>
          </a:p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11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	This was in accordance with the eternal purpose which He carried out in Christ Jesus our Lord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07FD061-5F17-E2E2-31C3-C41D61EA7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324615"/>
            <a:ext cx="11353800" cy="1915761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255F97A-32AA-93BF-E3F3-AB06DD39A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47" y="4454584"/>
            <a:ext cx="11283774" cy="11449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Roman 3:25-26: So that He would be </a:t>
            </a:r>
            <a:r>
              <a:rPr lang="en-US" sz="3800" i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just </a:t>
            </a: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 the </a:t>
            </a:r>
            <a:r>
              <a:rPr lang="en-US" sz="3800" i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justifier</a:t>
            </a: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of the one who has faith in Jesus. </a:t>
            </a:r>
          </a:p>
        </p:txBody>
      </p:sp>
    </p:spTree>
    <p:extLst>
      <p:ext uri="{BB962C8B-B14F-4D97-AF65-F5344CB8AC3E}">
        <p14:creationId xmlns:p14="http://schemas.microsoft.com/office/powerpoint/2010/main" val="37345859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13538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God created us with freewill. 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God is just; but he is also loving. </a:t>
            </a:r>
            <a:endParaRPr lang="en-US" sz="4000" dirty="0">
              <a:solidFill>
                <a:prstClr val="whit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4000" strike="sngStrike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There are outstanding accusations about God’s character.</a:t>
            </a: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God’s Dilemma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60237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13538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God created us with freewill. 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4000" strike="sngStrike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God is just; but he is also loving.</a:t>
            </a: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 </a:t>
            </a:r>
            <a:endParaRPr lang="en-US" sz="4000" dirty="0">
              <a:solidFill>
                <a:prstClr val="whit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4000" strike="sngStrike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There are outstanding accusations about God’s character.</a:t>
            </a: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God’s Dilemma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0929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972799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10 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 that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[rich] wisdom of God might now be made known through the church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to the rulers and the authorities in the heavenly places.</a:t>
            </a:r>
          </a:p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11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	This was in accordance with the eternal purpose which He carried out in Christ Jesus our Lord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A973BC9-3A18-8A5B-ACF5-05828CD9E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324615"/>
            <a:ext cx="11353800" cy="1530753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9C98D4D-81BF-F6D6-3780-206B65E8E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47" y="4486668"/>
            <a:ext cx="11283774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ctr" fontAlgn="auto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ct val="100000"/>
              <a:defRPr/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Therefore, the mystery of Christ made it possible for freewill to co-exist with a universe free of rebellion. </a:t>
            </a:r>
          </a:p>
        </p:txBody>
      </p:sp>
    </p:spTree>
    <p:extLst>
      <p:ext uri="{BB962C8B-B14F-4D97-AF65-F5344CB8AC3E}">
        <p14:creationId xmlns:p14="http://schemas.microsoft.com/office/powerpoint/2010/main" val="388621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13538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God created us with freewill. 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4000" strike="sngStrike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God is just; but he is also loving.</a:t>
            </a: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 </a:t>
            </a:r>
            <a:endParaRPr lang="en-US" sz="4000" dirty="0">
              <a:solidFill>
                <a:prstClr val="whit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4000" strike="sngStrike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There are outstanding accusations about God’s character.</a:t>
            </a: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God’s Dilemma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7612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13538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4000" strike="sngStrike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God created us with freewill.</a:t>
            </a: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4000" strike="sngStrike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God is just; but he is also loving.</a:t>
            </a: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 </a:t>
            </a:r>
            <a:endParaRPr lang="en-US" sz="4000" dirty="0">
              <a:solidFill>
                <a:prstClr val="whit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</a:t>
            </a:r>
            <a:r>
              <a:rPr lang="en-US" sz="4000" strike="sngStrike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There are outstanding accusations about God’s character.</a:t>
            </a: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God’s Dilemma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7003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1353800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The mystery gives us an insight into God’s brilliance and sovereignty.  </a:t>
            </a:r>
          </a:p>
          <a:p>
            <a:pPr marL="1158875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This should give us assurance that God has a plan and purpose, especially when we face confusing situations </a:t>
            </a:r>
            <a:endParaRPr lang="en-US" sz="4000" dirty="0">
              <a:solidFill>
                <a:prstClr val="whit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158875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What you think is best, is usually not God’s best.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Application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27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135380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»	God is both just and loving.  </a:t>
            </a:r>
          </a:p>
          <a:p>
            <a:pPr marL="1158875" indent="-5715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God values and honors your free-will.</a:t>
            </a:r>
            <a:endParaRPr lang="en-US" sz="4000" dirty="0">
              <a:solidFill>
                <a:prstClr val="whit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Application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65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1257299" y="2327564"/>
            <a:ext cx="9677400" cy="2387600"/>
          </a:xfrm>
        </p:spPr>
        <p:txBody>
          <a:bodyPr>
            <a:normAutofit/>
          </a:bodyPr>
          <a:lstStyle/>
          <a:p>
            <a:r>
              <a:rPr lang="en-US" sz="12500">
                <a:solidFill>
                  <a:schemeClr val="bg1"/>
                </a:solidFill>
                <a:latin typeface="Century Gothic" panose="020B0502020202020204" pitchFamily="34" charset="0"/>
              </a:rPr>
              <a:t>EPHESIANS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AE4048D-F2A1-4F2F-A6A3-C02D29D6F4D0}"/>
              </a:ext>
            </a:extLst>
          </p:cNvPr>
          <p:cNvSpPr txBox="1"/>
          <p:nvPr/>
        </p:nvSpPr>
        <p:spPr>
          <a:xfrm>
            <a:off x="2911364" y="2327564"/>
            <a:ext cx="6369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Century Gothic" panose="020B0502020202020204" pitchFamily="34" charset="0"/>
              </a:rPr>
              <a:t>THE BOOK OF</a:t>
            </a:r>
          </a:p>
        </p:txBody>
      </p:sp>
    </p:spTree>
    <p:extLst>
      <p:ext uri="{BB962C8B-B14F-4D97-AF65-F5344CB8AC3E}">
        <p14:creationId xmlns:p14="http://schemas.microsoft.com/office/powerpoint/2010/main" val="2535152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5918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[This responsibility of extending God’s grace] is the mystery made known to me by revelation, as I have already written briefly. </a:t>
            </a:r>
          </a:p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 reading this, then, you will be able to understand my insight into the mystery of Christ.</a:t>
            </a:r>
            <a:endParaRPr lang="en-US" sz="3800" dirty="0">
              <a:solidFill>
                <a:schemeClr val="bg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667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5918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[This responsibility of extending God’s grace] is the mystery made known to me by revelation, as I have already written briefly. </a:t>
            </a:r>
          </a:p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 reading this, then, you will be able to understand my insight into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mystery of Christ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en-US" sz="38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688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5918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[This mystery of Christ] was not made known to people in other generations as it has now been revealed by the Spirit to God’s holy apostles and prophets.</a:t>
            </a:r>
            <a:endParaRPr lang="en-US" sz="3800" dirty="0">
              <a:solidFill>
                <a:schemeClr val="bg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167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5918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[This mystery of Christ]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was not made known to people in other generations 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 it has now been revealed by the Spirit to God’s holy apostles and prophets.</a:t>
            </a:r>
            <a:endParaRPr lang="en-US" sz="38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897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/>
          <p:cNvSpPr txBox="1">
            <a:spLocks noChangeArrowheads="1"/>
          </p:cNvSpPr>
          <p:nvPr/>
        </p:nvSpPr>
        <p:spPr bwMode="auto">
          <a:xfrm>
            <a:off x="304800" y="1295401"/>
            <a:ext cx="105918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1025" indent="-581025"/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[This mystery of Christ] was not made known to people in other generations as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it has now been revealed by the Spirit to God’s holy apostles and prophets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en-US" sz="38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Ephesians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 charset="-128"/>
                <a:cs typeface="Arial" charset="0"/>
              </a:rPr>
              <a:t> 3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652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955</Words>
  <Application>Microsoft Office PowerPoint</Application>
  <PresentationFormat>Widescreen</PresentationFormat>
  <Paragraphs>270</Paragraphs>
  <Slides>48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6" baseType="lpstr">
      <vt:lpstr>ＭＳ Ｐゴシック</vt:lpstr>
      <vt:lpstr>Arial</vt:lpstr>
      <vt:lpstr>Calibri</vt:lpstr>
      <vt:lpstr>Calibri Light</vt:lpstr>
      <vt:lpstr>Cambria</vt:lpstr>
      <vt:lpstr>Century</vt:lpstr>
      <vt:lpstr>Century Gothic</vt:lpstr>
      <vt:lpstr>Office Theme</vt:lpstr>
      <vt:lpstr>EPHESIANS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EPHESIANS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2022-08-15T22:23:21Z</dcterms:created>
  <dcterms:modified xsi:type="dcterms:W3CDTF">2022-08-15T22:23:30Z</dcterms:modified>
</cp:coreProperties>
</file>