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5683" r:id="rId4"/>
  </p:sldMasterIdLst>
  <p:notesMasterIdLst>
    <p:notesMasterId r:id="rId27"/>
  </p:notesMasterIdLst>
  <p:sldIdLst>
    <p:sldId id="8541" r:id="rId5"/>
    <p:sldId id="9629" r:id="rId6"/>
    <p:sldId id="9630" r:id="rId7"/>
    <p:sldId id="9631" r:id="rId8"/>
    <p:sldId id="9632" r:id="rId9"/>
    <p:sldId id="9633" r:id="rId10"/>
    <p:sldId id="9634" r:id="rId11"/>
    <p:sldId id="9624" r:id="rId12"/>
    <p:sldId id="9625" r:id="rId13"/>
    <p:sldId id="9635" r:id="rId14"/>
    <p:sldId id="9636" r:id="rId15"/>
    <p:sldId id="9637" r:id="rId16"/>
    <p:sldId id="9638" r:id="rId17"/>
    <p:sldId id="9639" r:id="rId18"/>
    <p:sldId id="9646" r:id="rId19"/>
    <p:sldId id="9640" r:id="rId20"/>
    <p:sldId id="9641" r:id="rId21"/>
    <p:sldId id="9642" r:id="rId22"/>
    <p:sldId id="9643" r:id="rId23"/>
    <p:sldId id="9644" r:id="rId24"/>
    <p:sldId id="9645" r:id="rId25"/>
    <p:sldId id="9551" r:id="rId2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6676"/>
    <a:srgbClr val="5286C4"/>
    <a:srgbClr val="393939"/>
    <a:srgbClr val="254061"/>
    <a:srgbClr val="D3E6FF"/>
    <a:srgbClr val="B0E4CD"/>
    <a:srgbClr val="35A5C2"/>
    <a:srgbClr val="385D8A"/>
    <a:srgbClr val="386294"/>
    <a:srgbClr val="204C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B9741F-094B-3C42-9197-1C912E4E67A2}" v="595" dt="2024-02-09T00:34:24.71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85"/>
    <p:restoredTop sz="55490"/>
  </p:normalViewPr>
  <p:slideViewPr>
    <p:cSldViewPr snapToGrid="0" snapToObjects="1">
      <p:cViewPr varScale="1">
        <p:scale>
          <a:sx n="40" d="100"/>
          <a:sy n="40" d="100"/>
        </p:scale>
        <p:origin x="175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77905BA-DB9B-E6A0-EC39-F8F01FD298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2646686B-CC87-B4D5-CFB5-0BF7F225A89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76CC42D8-CE12-B9D1-198A-B9303E77637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467028EB-6F72-24F3-FBF0-4ACF89735EA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01770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13E730E-1D2C-CE36-95B5-D55FE1BD2E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CD92030-B557-B0FC-29FE-EBE9D10BA2C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ACB0C6E2-B2AC-EFBD-9F90-80DD0CBFC87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C44ACBDC-58E2-741D-0204-4605AB213E3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1797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E597FE9-CCAA-C27C-D9FF-EE1A5F3DB8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4912D8E6-1D3D-4362-118D-C7AA7E8B782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AB6B158-07D6-3278-1D17-0C5A3E57CF7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3D45C1FB-72D4-CA81-4AE7-1105DDF50A5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91251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E1D3719-9FFA-C259-F6DF-6BA7A585DA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4D5D95D5-F6B0-1D59-0AD2-2F0FD75984A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4C99C07E-888E-5302-783E-6218E6E31C8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82CD4918-D37D-4E4E-288B-B2BFB25714E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019270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C0146CF-C4D8-B322-6C24-CB0D6837BD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8641FB8-2898-4F8A-C7EA-D02E6EF5ED6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9F03A3E9-94E0-4333-17CC-3893E6950BA6}"/>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B6108EEE-A93A-1C57-DAFF-CD18F46446F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721772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2A2D508-EB14-9ED0-AA0E-0B8DEE897BA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B8AA41F6-9ED8-2D7F-8FE3-A8825A4AE31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AD216E05-EB4C-D3ED-65B1-F46F4A052A24}"/>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BDF7B6A9-D778-5C9A-1AF6-C22BB59B59B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00864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4A510F2-4434-A2A3-8D09-605F156C94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12864715-B638-92C0-EC45-7643D1B28B1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637137DA-EAB7-808C-C109-20C88EC8820F}"/>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1040F21E-139B-BFFE-F6D3-B9051CED8DF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937257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BA967B4-682B-461D-76CA-32B1027936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FD9CE24A-326C-FFD8-1CAF-D5DCD2A9C58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0F84E46A-17AD-A40A-3934-6E590914C4C3}"/>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773B765D-ABBF-63BC-4B27-033AA3C1884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647947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18E02FC-4411-92BB-11BD-88D1DB3F1D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F1D259FB-6576-F95B-8B5A-7CA960CF3FD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F43ED2E-59DE-3393-C2E3-81838F80D35E}"/>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73B82D62-C527-7F95-3074-F93850F9AC5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02986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1873275-CBF8-C341-07B4-95C16DB909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2491B384-BEC6-D351-BA89-D67A1794F57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AF2E93C-E4CD-2BFF-BF29-22D481263565}"/>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478D013E-0AFC-007B-95E6-1B682554C37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39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390984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971A8A9-69B6-3D43-C23C-EFC60B8C23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235B6D63-8D20-4BBA-0329-5CBBD0D7511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299664BB-1E59-E72C-D0D3-04849DDAF31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A059FAE4-7DEF-7091-5A69-F95861C9B8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884205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5295E7-1971-F758-A1AB-C51E2825E1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6917C5C-8256-43CC-466B-5A0C4DB797B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0B0A9CA4-5ECD-DA83-5F63-7D50BEBA1E5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1BC5439C-9EE7-7D8F-D799-1E68762487A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597626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22</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8B57291-69E2-63FD-5CBF-A14CECA808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E7B166A5-19D1-9A59-0A54-79C7E032D8E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C1E37180-9B98-7A7B-1284-D8B72D30D35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6ABB511D-9A86-EF06-5E91-586CFF7DE1A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17156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D08EC82-686C-F49F-5A41-A2AD0D68E4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6F821EED-1FCA-E127-FBED-DD7BAAF0D70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73308D3-D746-EB98-27C6-6E2217B6E08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F44C915-B80E-E868-AB3E-948341DFBE5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68398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BE4CB64-645E-F634-6981-3FBA1FA541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73EE055A-4AF0-2D53-E06D-ACB10FB8BB7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45C674A0-8380-E912-A324-FC5CBAB12195}"/>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52424DEA-4084-460A-C4DB-399B4CADB0B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06659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C5D6A14-B2E9-B147-7B0E-009800E65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DB454409-3254-766A-A149-A3B4C3A6C4F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AC188B73-8135-4B6B-4D55-8F23D78DAF6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F83641C4-3253-03A4-D53F-2D3A4C278F7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85177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E437583-2039-EC01-05F5-F9AC15C1D0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63951907-FB77-8D06-AFEE-1DD883AA71F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0AEB19E6-AE80-46C8-FB5F-B6808FC40FF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3C1E51A8-B1B4-2B08-3536-AF19E460D0E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68743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ED082DA-28D4-E83D-D09E-512CA4777C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34093C53-830A-513A-353F-738380FAC47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2C9F9F27-2E1D-300D-5B84-67173F5EA92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32B83504-86C5-B903-6D64-A1D7FE1D72C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69869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F169B5B-5829-46B5-D115-B5FA22DEB7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80BD1CCE-830C-89B6-E992-749EFBD39DE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ABEE45A1-7FFD-3641-9C47-05F52220E5B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28D18BA-4C13-31F5-1B7E-946D0650B4D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58718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2/16/2024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2/16/2024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2/16/2024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2/16/2024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2/16/2024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2/16/2024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2/16/2024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2/16/2024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2/16/2024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2/16/2024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2/16/2024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2/16/2024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E4DF222-78D4-DBB5-EA53-8AE1403F946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A5874D01-8792-01C4-F949-193AFADC2253}"/>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A16D8354-7353-9BDA-0490-0A2E26D4911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AFED858-9980-E2A8-0C97-6C186FA7417E}"/>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57B9877-C198-1002-39B6-019FD45DF365}"/>
              </a:ext>
            </a:extLst>
          </p:cNvPr>
          <p:cNvSpPr txBox="1">
            <a:spLocks noChangeArrowheads="1"/>
          </p:cNvSpPr>
          <p:nvPr/>
        </p:nvSpPr>
        <p:spPr bwMode="auto">
          <a:xfrm>
            <a:off x="177844" y="1384789"/>
            <a:ext cx="11824640" cy="27946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was the main function of the Temple?</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 building can contain an all-present being </a:t>
            </a:r>
          </a:p>
          <a:p>
            <a:pPr marL="1031875"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 Kings 8:27: “But will God really dwell on earth?” he asked. “The heavens, even the highest heaven, cannot contain you. How much less this temple I have built!”  </a:t>
            </a:r>
          </a:p>
        </p:txBody>
      </p:sp>
    </p:spTree>
    <p:extLst>
      <p:ext uri="{BB962C8B-B14F-4D97-AF65-F5344CB8AC3E}">
        <p14:creationId xmlns:p14="http://schemas.microsoft.com/office/powerpoint/2010/main" val="489078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5FF5250-D004-B88E-A93E-C7515223163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E9A80BAA-C32A-BC4E-79AD-E3CAF1901186}"/>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1F866302-8E94-5C4D-C0E7-6C175D5C165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B663FBB-3A7E-207E-242E-54D493E902AB}"/>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F6974FE-DDAB-9943-A769-F2F4C38172A1}"/>
              </a:ext>
            </a:extLst>
          </p:cNvPr>
          <p:cNvSpPr txBox="1">
            <a:spLocks noChangeArrowheads="1"/>
          </p:cNvSpPr>
          <p:nvPr/>
        </p:nvSpPr>
        <p:spPr bwMode="auto">
          <a:xfrm>
            <a:off x="177844" y="1384789"/>
            <a:ext cx="11824640" cy="436734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was the main function of the Temple?</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 building can contain an all-present being </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Temple acted as a type — an early visual example — of how God would enter human history through his son.</a:t>
            </a:r>
          </a:p>
          <a:p>
            <a:pPr marL="1031875"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1:14: “The Word became flesh and made his dwelling among us. We have seen his glory, the glory of the one and only Son, who came from the Father, full of grace and truth.”  </a:t>
            </a:r>
          </a:p>
        </p:txBody>
      </p:sp>
    </p:spTree>
    <p:extLst>
      <p:ext uri="{BB962C8B-B14F-4D97-AF65-F5344CB8AC3E}">
        <p14:creationId xmlns:p14="http://schemas.microsoft.com/office/powerpoint/2010/main" val="2964438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6C68CDF-A78F-6E78-9ABC-F4E51FEB319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55535D03-77FE-0D5D-7CFD-5D3507E5939F}"/>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C44DD126-B04A-3A55-F92F-0CEA6B13F85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161D4E1-4B75-9EFA-FF75-4E1B8F684CEF}"/>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A2765614-2B22-E650-624E-54539F71C8D7}"/>
              </a:ext>
            </a:extLst>
          </p:cNvPr>
          <p:cNvSpPr txBox="1">
            <a:spLocks noChangeArrowheads="1"/>
          </p:cNvSpPr>
          <p:nvPr/>
        </p:nvSpPr>
        <p:spPr bwMode="auto">
          <a:xfrm>
            <a:off x="177844" y="1384789"/>
            <a:ext cx="11824640" cy="436734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was the main function of the Temple?</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 building can contain an all-present being </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Temple acted as a type — an early visual example — of how God would enter human history through his son.</a:t>
            </a:r>
          </a:p>
          <a:p>
            <a:pPr marL="1031875" lvl="4">
              <a:lnSpc>
                <a:spcPct val="90000"/>
              </a:lnSpc>
              <a:spcBef>
                <a:spcPts val="0"/>
              </a:spcBef>
              <a:spcAft>
                <a:spcPts val="600"/>
              </a:spcAft>
              <a:buSzPct val="100000"/>
            </a:pPr>
            <a:r>
              <a:rPr lang="en-US" sz="36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John 1:14: “The Word became flesh and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made his dwelling among us</a:t>
            </a:r>
            <a:r>
              <a:rPr lang="en-US" sz="36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We have seen his glory, the glory of the one and only Son, who came from the Father, full of grace and truth.”  </a:t>
            </a:r>
          </a:p>
        </p:txBody>
      </p:sp>
      <p:sp>
        <p:nvSpPr>
          <p:cNvPr id="6" name="Rectangle 5">
            <a:extLst>
              <a:ext uri="{FF2B5EF4-FFF2-40B4-BE49-F238E27FC236}">
                <a16:creationId xmlns:a16="http://schemas.microsoft.com/office/drawing/2014/main" xmlns="" id="{44F3BE37-8935-C20B-DDD7-CB2917882A90}"/>
              </a:ext>
            </a:extLst>
          </p:cNvPr>
          <p:cNvSpPr>
            <a:spLocks noChangeArrowheads="1"/>
          </p:cNvSpPr>
          <p:nvPr/>
        </p:nvSpPr>
        <p:spPr bwMode="auto">
          <a:xfrm>
            <a:off x="564919" y="4704316"/>
            <a:ext cx="11062162" cy="1415325"/>
          </a:xfrm>
          <a:prstGeom prst="rect">
            <a:avLst/>
          </a:prstGeom>
          <a:solidFill>
            <a:schemeClr val="tx1">
              <a:lumMod val="65000"/>
              <a:lumOff val="35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BA29CABD-F032-ADB4-00EB-B9086F155208}"/>
              </a:ext>
            </a:extLst>
          </p:cNvPr>
          <p:cNvSpPr txBox="1">
            <a:spLocks noChangeArrowheads="1"/>
          </p:cNvSpPr>
          <p:nvPr/>
        </p:nvSpPr>
        <p:spPr bwMode="auto">
          <a:xfrm>
            <a:off x="684522" y="4840858"/>
            <a:ext cx="10950674" cy="1158793"/>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Exodus 25:8: Have them make a sanctuary for me, and I will </a:t>
            </a:r>
            <a:r>
              <a:rPr lang="en-US" sz="38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dwell</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among them. </a:t>
            </a:r>
          </a:p>
        </p:txBody>
      </p:sp>
    </p:spTree>
    <p:extLst>
      <p:ext uri="{BB962C8B-B14F-4D97-AF65-F5344CB8AC3E}">
        <p14:creationId xmlns:p14="http://schemas.microsoft.com/office/powerpoint/2010/main" val="319514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8C0200E-1CF4-7FE5-0E62-3AF0A418456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A76BB126-0BB4-BAB4-C48C-0D0EBFA43AFA}"/>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3CCCCC5B-76B5-7848-8391-C70472EFBB8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16C1E14-E97F-6546-9252-A9722C332CA2}"/>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1994245-9A73-2E6B-AE16-991B148C5D5A}"/>
              </a:ext>
            </a:extLst>
          </p:cNvPr>
          <p:cNvSpPr txBox="1">
            <a:spLocks noChangeArrowheads="1"/>
          </p:cNvSpPr>
          <p:nvPr/>
        </p:nvSpPr>
        <p:spPr bwMode="auto">
          <a:xfrm>
            <a:off x="177844" y="1384789"/>
            <a:ext cx="11824640" cy="436734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was the main function of the Temple?</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 building can contain an all-present being </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Temple acted as a type — an early visual example — of how God would enter human history through his son.</a:t>
            </a:r>
          </a:p>
          <a:p>
            <a:pPr marL="1031875" lvl="4">
              <a:lnSpc>
                <a:spcPct val="90000"/>
              </a:lnSpc>
              <a:spcBef>
                <a:spcPts val="0"/>
              </a:spcBef>
              <a:spcAft>
                <a:spcPts val="600"/>
              </a:spcAft>
              <a:buSzPct val="100000"/>
            </a:pPr>
            <a:r>
              <a:rPr lang="en-US" sz="36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John 1:14: “The </a:t>
            </a:r>
            <a:r>
              <a:rPr lang="en-US" sz="36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Word became flesh and made his dwelling among us</a:t>
            </a:r>
            <a:r>
              <a:rPr lang="en-US" sz="36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have seen his glory</a:t>
            </a:r>
            <a:r>
              <a:rPr lang="en-US" sz="36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the glory of the one and only Son, who came from the Father, full of grace and truth.”  </a:t>
            </a:r>
          </a:p>
        </p:txBody>
      </p:sp>
    </p:spTree>
    <p:extLst>
      <p:ext uri="{BB962C8B-B14F-4D97-AF65-F5344CB8AC3E}">
        <p14:creationId xmlns:p14="http://schemas.microsoft.com/office/powerpoint/2010/main" val="2299572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22DBCB4-4E46-1F23-48E4-D7B9C0A0257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D6D28FE5-1A25-4BC2-C7FE-E213640532D2}"/>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A04D65CB-F0FF-9F78-147F-7BF5A2E3D52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6AC65847-E7FA-EF06-ACDE-5AE779BAB429}"/>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F50A125-74A0-6663-1143-9A6C38A2E7EB}"/>
              </a:ext>
            </a:extLst>
          </p:cNvPr>
          <p:cNvSpPr txBox="1">
            <a:spLocks noChangeArrowheads="1"/>
          </p:cNvSpPr>
          <p:nvPr/>
        </p:nvSpPr>
        <p:spPr bwMode="auto">
          <a:xfrm>
            <a:off x="177844" y="1384789"/>
            <a:ext cx="11824640" cy="436734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was the main function of the Temple?</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 building can contain an all-present being </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Temple acted as a type — an early visual example — of how God would enter human history through his son.</a:t>
            </a:r>
          </a:p>
          <a:p>
            <a:pPr marL="1031875" lvl="4">
              <a:lnSpc>
                <a:spcPct val="90000"/>
              </a:lnSpc>
              <a:spcBef>
                <a:spcPts val="0"/>
              </a:spcBef>
              <a:spcAft>
                <a:spcPts val="600"/>
              </a:spcAft>
              <a:buSzPct val="100000"/>
            </a:pPr>
            <a:r>
              <a:rPr lang="en-US" sz="36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John 1:14: “The </a:t>
            </a:r>
            <a:r>
              <a:rPr lang="en-US" sz="36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Word became flesh and made his dwelling among us</a:t>
            </a:r>
            <a:r>
              <a:rPr lang="en-US" sz="36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36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We have seen his glory, the glory of the one and only Son, who </a:t>
            </a:r>
            <a:r>
              <a:rPr lang="en-US" sz="36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came from the Father,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full of grace </a:t>
            </a:r>
            <a:r>
              <a:rPr lang="en-US" sz="36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and truth.”  </a:t>
            </a:r>
          </a:p>
        </p:txBody>
      </p:sp>
      <p:sp>
        <p:nvSpPr>
          <p:cNvPr id="4" name="Rectangle 3">
            <a:extLst>
              <a:ext uri="{FF2B5EF4-FFF2-40B4-BE49-F238E27FC236}">
                <a16:creationId xmlns:a16="http://schemas.microsoft.com/office/drawing/2014/main" xmlns="" id="{B88BB826-5A18-03EC-8C14-1CADC7AC76BB}"/>
              </a:ext>
            </a:extLst>
          </p:cNvPr>
          <p:cNvSpPr>
            <a:spLocks noChangeArrowheads="1"/>
          </p:cNvSpPr>
          <p:nvPr/>
        </p:nvSpPr>
        <p:spPr bwMode="auto">
          <a:xfrm>
            <a:off x="1397977" y="3652471"/>
            <a:ext cx="8794231" cy="1441650"/>
          </a:xfrm>
          <a:prstGeom prst="rect">
            <a:avLst/>
          </a:prstGeom>
          <a:solidFill>
            <a:srgbClr val="586676"/>
          </a:solidFill>
          <a:ln w="6350">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8DCC56A-663A-76AB-372D-62B4E466E6D9}"/>
              </a:ext>
            </a:extLst>
          </p:cNvPr>
          <p:cNvSpPr txBox="1">
            <a:spLocks noChangeArrowheads="1"/>
          </p:cNvSpPr>
          <p:nvPr/>
        </p:nvSpPr>
        <p:spPr bwMode="auto">
          <a:xfrm>
            <a:off x="1449235" y="3772131"/>
            <a:ext cx="8665829" cy="12003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came to fulfill what the Temple symbolized.</a:t>
            </a:r>
            <a:endParaRPr lang="en-US" sz="4000" i="1"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816931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926A3A2-8B73-420D-E66B-FFF600812EC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C1492BC9-34CC-BC1E-888E-AF8952040C6B}"/>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DC67B2DD-BEF6-C26A-0C78-315687DCAB0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AE9EDC6-7FDD-B00C-1378-0393BF15EDE6}"/>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ED9CC5B-1424-E7A1-92E0-D5472625DAF8}"/>
              </a:ext>
            </a:extLst>
          </p:cNvPr>
          <p:cNvSpPr txBox="1">
            <a:spLocks noChangeArrowheads="1"/>
          </p:cNvSpPr>
          <p:nvPr/>
        </p:nvSpPr>
        <p:spPr bwMode="auto">
          <a:xfrm>
            <a:off x="177844" y="1384789"/>
            <a:ext cx="11824640" cy="436734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was the main function of the Temple?</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 building can contain an all-present being </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Temple acted as a type — an early visual example — of how God would enter human history through his son.</a:t>
            </a:r>
          </a:p>
          <a:p>
            <a:pPr marL="1031875" lvl="4">
              <a:lnSpc>
                <a:spcPct val="90000"/>
              </a:lnSpc>
              <a:spcBef>
                <a:spcPts val="0"/>
              </a:spcBef>
              <a:spcAft>
                <a:spcPts val="600"/>
              </a:spcAft>
              <a:buSzPct val="100000"/>
            </a:pPr>
            <a:r>
              <a:rPr lang="en-US" sz="36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John 1:14: “The </a:t>
            </a:r>
            <a:r>
              <a:rPr lang="en-US" sz="36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Word became flesh and made his dwelling among us</a:t>
            </a:r>
            <a:r>
              <a:rPr lang="en-US" sz="36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36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We have seen his glory, the glory of the one and only Son, who </a:t>
            </a:r>
            <a:r>
              <a:rPr lang="en-US" sz="36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came from the Father,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full of grace </a:t>
            </a:r>
            <a:r>
              <a:rPr lang="en-US" sz="36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and truth.”  </a:t>
            </a:r>
          </a:p>
        </p:txBody>
      </p:sp>
      <p:sp>
        <p:nvSpPr>
          <p:cNvPr id="4" name="Rectangle 3">
            <a:extLst>
              <a:ext uri="{FF2B5EF4-FFF2-40B4-BE49-F238E27FC236}">
                <a16:creationId xmlns:a16="http://schemas.microsoft.com/office/drawing/2014/main" xmlns="" id="{C80853B5-9657-F387-A5A7-F0C8064AAEBF}"/>
              </a:ext>
            </a:extLst>
          </p:cNvPr>
          <p:cNvSpPr>
            <a:spLocks noChangeArrowheads="1"/>
          </p:cNvSpPr>
          <p:nvPr/>
        </p:nvSpPr>
        <p:spPr bwMode="auto">
          <a:xfrm>
            <a:off x="1397977" y="3652471"/>
            <a:ext cx="8794231" cy="1441650"/>
          </a:xfrm>
          <a:prstGeom prst="rect">
            <a:avLst/>
          </a:prstGeom>
          <a:solidFill>
            <a:srgbClr val="586676"/>
          </a:solidFill>
          <a:ln w="6350">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40D24DE-E375-4E28-F534-C20052A751D9}"/>
              </a:ext>
            </a:extLst>
          </p:cNvPr>
          <p:cNvSpPr txBox="1">
            <a:spLocks noChangeArrowheads="1"/>
          </p:cNvSpPr>
          <p:nvPr/>
        </p:nvSpPr>
        <p:spPr bwMode="auto">
          <a:xfrm>
            <a:off x="1449235" y="3972850"/>
            <a:ext cx="8665829"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Story of the Righteous Judge</a:t>
            </a:r>
            <a:endParaRPr lang="en-US" sz="4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000023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37A08FC-0182-73F3-470F-693E4ED009E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319D7966-017A-E863-CB1D-DEAB124A67F7}"/>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AA9A3502-76C0-EE9B-0649-6ACE6FD5337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634C80BF-5124-B201-3053-DEBE56910503}"/>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1AE692A-0C24-FF41-93ED-F4DB42F76F61}"/>
              </a:ext>
            </a:extLst>
          </p:cNvPr>
          <p:cNvSpPr txBox="1">
            <a:spLocks noChangeArrowheads="1"/>
          </p:cNvSpPr>
          <p:nvPr/>
        </p:nvSpPr>
        <p:spPr bwMode="auto">
          <a:xfrm>
            <a:off x="177844" y="1384789"/>
            <a:ext cx="11824640" cy="4495590"/>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was the main function of the Temple?</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 building can contain an all-present being </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Temple acted as a type — an early visual example — of how God would enter human history through his son.</a:t>
            </a:r>
          </a:p>
          <a:p>
            <a:pPr marL="574675" lvl="4" indent="-558800">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symbol was God’s presence in a building of stone; the reality was God living in a human body.</a:t>
            </a:r>
          </a:p>
          <a:p>
            <a:pPr marL="1031875"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answered them, “Destroy this temple and I will raise it again in three days’” (John 2:19). </a:t>
            </a:r>
          </a:p>
        </p:txBody>
      </p:sp>
    </p:spTree>
    <p:extLst>
      <p:ext uri="{BB962C8B-B14F-4D97-AF65-F5344CB8AC3E}">
        <p14:creationId xmlns:p14="http://schemas.microsoft.com/office/powerpoint/2010/main" val="2435240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731E318-3F4E-D194-9863-9E7E249FC38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01C5E51B-7FBB-6E2C-FA9A-3E96538507F8}"/>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F27D93A9-0034-1FED-B3A2-C8B03DC466A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689A328-7B6C-E905-81FE-882CA8A96854}"/>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9470C2D-5B68-D902-CA62-E5C95A80B2B9}"/>
              </a:ext>
            </a:extLst>
          </p:cNvPr>
          <p:cNvSpPr txBox="1">
            <a:spLocks noChangeArrowheads="1"/>
          </p:cNvSpPr>
          <p:nvPr/>
        </p:nvSpPr>
        <p:spPr bwMode="auto">
          <a:xfrm>
            <a:off x="177844" y="1384789"/>
            <a:ext cx="11824640" cy="484440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promised to send the Holy Spirit, who would make his dwelling in us</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God’s spirit would bring about a new way of worshipping him. </a:t>
            </a:r>
          </a:p>
          <a:p>
            <a:pPr marL="1031875"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4:21, 23: “Believe me, dear woman, the time is coming when it will no longer matter whether you worship the Father on this mountain or in Jerusalem… the time is coming—indeed it’s here now—when true worshipers will worship the Father in spirit and in truth.” </a:t>
            </a:r>
          </a:p>
        </p:txBody>
      </p:sp>
    </p:spTree>
    <p:extLst>
      <p:ext uri="{BB962C8B-B14F-4D97-AF65-F5344CB8AC3E}">
        <p14:creationId xmlns:p14="http://schemas.microsoft.com/office/powerpoint/2010/main" val="361763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C120439-3E4B-521C-1AB6-AFE8B735DF8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0CE13C0-3778-00E2-57CD-FB52936B2FD4}"/>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7DF086FC-B70C-A821-551D-7F42E49194D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52FC4E4-FF0C-A6E9-B22B-DF1EE5885E38}"/>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7381255-B955-5FA2-311D-328EC00EBBF0}"/>
              </a:ext>
            </a:extLst>
          </p:cNvPr>
          <p:cNvSpPr txBox="1">
            <a:spLocks noChangeArrowheads="1"/>
          </p:cNvSpPr>
          <p:nvPr/>
        </p:nvSpPr>
        <p:spPr bwMode="auto">
          <a:xfrm>
            <a:off x="177844" y="1384789"/>
            <a:ext cx="11824640" cy="334860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promised to send the Holy Spirit, who would make his dwelling in us</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planned for his followers to serve as his replacement — God’s visible presence on earth. </a:t>
            </a:r>
          </a:p>
          <a:p>
            <a:pPr marL="1031875" lvl="4">
              <a:lnSpc>
                <a:spcPct val="90000"/>
              </a:lnSpc>
              <a:spcBef>
                <a:spcPts val="0"/>
              </a:spcBef>
              <a:spcAft>
                <a:spcPts val="600"/>
              </a:spcAft>
              <a:buSzPct val="100000"/>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 Corinthians 3:16: “Don’t you know that you are a temple of God and that the Spirit of God dwells in you?”</a:t>
            </a:r>
          </a:p>
        </p:txBody>
      </p:sp>
    </p:spTree>
    <p:extLst>
      <p:ext uri="{BB962C8B-B14F-4D97-AF65-F5344CB8AC3E}">
        <p14:creationId xmlns:p14="http://schemas.microsoft.com/office/powerpoint/2010/main" val="214481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FCD042D-6BEC-0170-D545-C7DB6AB41BA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F6F4746D-4982-D61C-2923-80044441A9D1}"/>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CAA0BB6A-2016-9331-9DDD-F0D048E5EB2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C38525D9-38BB-A431-EED3-9ECAE031F8D1}"/>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AC8195CA-77B3-4A8D-6E72-8C526B468FFC}"/>
              </a:ext>
            </a:extLst>
          </p:cNvPr>
          <p:cNvSpPr txBox="1">
            <a:spLocks noChangeArrowheads="1"/>
          </p:cNvSpPr>
          <p:nvPr/>
        </p:nvSpPr>
        <p:spPr bwMode="auto">
          <a:xfrm>
            <a:off x="177844" y="1384789"/>
            <a:ext cx="11824640" cy="434580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promised to send the Holy Spirit, who would make his dwelling in us</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planned for his followers to serve as his replacement — God’s visible presence on earth. </a:t>
            </a:r>
          </a:p>
          <a:p>
            <a:pPr marL="1031875"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Ephesians 2:21-22: “We are carefully joined together in him, becoming a holy temple for the Lord. Through him you non-Jews are also being made part of this dwelling where God lives by his Spirit.” </a:t>
            </a:r>
          </a:p>
        </p:txBody>
      </p:sp>
    </p:spTree>
    <p:extLst>
      <p:ext uri="{BB962C8B-B14F-4D97-AF65-F5344CB8AC3E}">
        <p14:creationId xmlns:p14="http://schemas.microsoft.com/office/powerpoint/2010/main" val="2172095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13 	</a:t>
            </a:r>
            <a:r>
              <a:rPr lang="en-US" sz="3800" dirty="0">
                <a:solidFill>
                  <a:schemeClr val="bg1"/>
                </a:solidFill>
                <a:effectLst/>
                <a:latin typeface="Calibri Light" panose="020F0302020204030204" pitchFamily="34" charset="0"/>
                <a:cs typeface="Calibri Light" panose="020F0302020204030204" pitchFamily="34" charset="0"/>
              </a:rPr>
              <a:t>It was nearly time for the Jewish Passover celebration, so Jesus went to Jerusalem. </a:t>
            </a:r>
          </a:p>
          <a:p>
            <a:pPr marL="582613" indent="-582613">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14 	</a:t>
            </a:r>
            <a:r>
              <a:rPr lang="en-US" sz="3800" dirty="0">
                <a:solidFill>
                  <a:schemeClr val="bg1"/>
                </a:solidFill>
                <a:effectLst/>
                <a:latin typeface="Calibri Light" panose="020F0302020204030204" pitchFamily="34" charset="0"/>
                <a:cs typeface="Calibri Light" panose="020F0302020204030204" pitchFamily="34" charset="0"/>
              </a:rPr>
              <a:t>In the Temple area he saw merchants selling cattle, sheep, and doves for sacrifices; he also saw dealers at tables exchanging foreign money.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886465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8081BF5-5BA5-7E1D-918E-2558743B657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44866248-BE59-EF5F-2B54-A1558DC9BB98}"/>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2E9F3656-D1BB-C2D4-66D9-7C9D0400EC2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8098C78-E903-8DA8-3EA3-D82BA4DD7E5A}"/>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05833189-BF51-DE39-F46F-3439704061D3}"/>
              </a:ext>
            </a:extLst>
          </p:cNvPr>
          <p:cNvSpPr txBox="1">
            <a:spLocks noChangeArrowheads="1"/>
          </p:cNvSpPr>
          <p:nvPr/>
        </p:nvSpPr>
        <p:spPr bwMode="auto">
          <a:xfrm>
            <a:off x="177844" y="1384789"/>
            <a:ext cx="11824640" cy="179741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Implications</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church isn’t a place, it’s the people.</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has carefully joined us together to form a living Temple.</a:t>
            </a:r>
          </a:p>
        </p:txBody>
      </p:sp>
    </p:spTree>
    <p:extLst>
      <p:ext uri="{BB962C8B-B14F-4D97-AF65-F5344CB8AC3E}">
        <p14:creationId xmlns:p14="http://schemas.microsoft.com/office/powerpoint/2010/main" val="59694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74C8B77-13A9-0DA3-14D7-DF1B573AC51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699D3C8A-787F-A680-9703-9C7F6B8751EF}"/>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A5D5410A-D1BB-C447-22D4-91B479848F6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F0759D63-96AB-E9CB-615B-746F14F0F3BC}"/>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48BF762-33BF-BAEE-318E-FCC59E8BECAB}"/>
              </a:ext>
            </a:extLst>
          </p:cNvPr>
          <p:cNvSpPr txBox="1">
            <a:spLocks noChangeArrowheads="1"/>
          </p:cNvSpPr>
          <p:nvPr/>
        </p:nvSpPr>
        <p:spPr bwMode="auto">
          <a:xfrm>
            <a:off x="177844" y="1384789"/>
            <a:ext cx="11824640" cy="352404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Implications</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church isn’t a place, it’s the people.</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has carefully joined us together to form a living Temple.</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gives us a unique role in supporting others.</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Living stones enjoy unity and diversity.</a:t>
            </a:r>
          </a:p>
          <a:p>
            <a:pPr marL="574675" lvl="4" indent="-558800">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Temple represents God’s presence on earth.</a:t>
            </a:r>
          </a:p>
        </p:txBody>
      </p:sp>
    </p:spTree>
    <p:extLst>
      <p:ext uri="{BB962C8B-B14F-4D97-AF65-F5344CB8AC3E}">
        <p14:creationId xmlns:p14="http://schemas.microsoft.com/office/powerpoint/2010/main" val="284112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E6E7FD2-00D2-A640-6B52-9CF6AFD5D4B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2066808D-EA11-53AF-CC0D-A35C0FDE4594}"/>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15 	</a:t>
            </a:r>
            <a:r>
              <a:rPr lang="en-US" sz="3800" dirty="0">
                <a:solidFill>
                  <a:schemeClr val="bg1"/>
                </a:solidFill>
                <a:effectLst/>
                <a:latin typeface="Calibri Light" panose="020F0302020204030204" pitchFamily="34" charset="0"/>
                <a:cs typeface="Calibri Light" panose="020F0302020204030204" pitchFamily="34" charset="0"/>
              </a:rPr>
              <a:t>Jesus made a whip from some ropes and chased them all out of the Temple. He drove out the sheep and cattle, scattered the money changers’ coins over the floor, and turned over their tables. </a:t>
            </a:r>
          </a:p>
          <a:p>
            <a:pPr marL="582613" indent="-582613">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16 	</a:t>
            </a:r>
            <a:r>
              <a:rPr lang="en-US" sz="3800" dirty="0">
                <a:solidFill>
                  <a:schemeClr val="bg1"/>
                </a:solidFill>
                <a:effectLst/>
                <a:latin typeface="Calibri Light" panose="020F0302020204030204" pitchFamily="34" charset="0"/>
                <a:cs typeface="Calibri Light" panose="020F0302020204030204" pitchFamily="34" charset="0"/>
              </a:rPr>
              <a:t>Then, going over to the people who sold doves, he told them, “Get these things out of here. Stop turning my Father’s house into a marketplace!”</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A8E270BD-57EC-DAAF-9211-6D11016DDC8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42E5B95-5907-8D6E-2CD1-DA7BE98777B0}"/>
              </a:ext>
            </a:extLst>
          </p:cNvPr>
          <p:cNvSpPr>
            <a:spLocks noChangeArrowheads="1"/>
          </p:cNvSpPr>
          <p:nvPr/>
        </p:nvSpPr>
        <p:spPr bwMode="auto">
          <a:xfrm>
            <a:off x="154860" y="5004747"/>
            <a:ext cx="11927289" cy="175001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034FD70-DE4D-2961-AF5E-0DA78B269091}"/>
              </a:ext>
            </a:extLst>
          </p:cNvPr>
          <p:cNvSpPr txBox="1">
            <a:spLocks noChangeArrowheads="1"/>
          </p:cNvSpPr>
          <p:nvPr/>
        </p:nvSpPr>
        <p:spPr bwMode="auto">
          <a:xfrm>
            <a:off x="274464" y="5073555"/>
            <a:ext cx="11807082"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11:17: “Is it not written: ‘My house will be called a house of prayer for all nations’? But you have made it ‘a den of robbers.’”</a:t>
            </a:r>
          </a:p>
        </p:txBody>
      </p:sp>
      <p:sp>
        <p:nvSpPr>
          <p:cNvPr id="4" name="Rectangle 3">
            <a:extLst>
              <a:ext uri="{FF2B5EF4-FFF2-40B4-BE49-F238E27FC236}">
                <a16:creationId xmlns:a16="http://schemas.microsoft.com/office/drawing/2014/main" xmlns="" id="{02C8CF86-20BA-58C8-5FAD-30A54C5A408C}"/>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87E5327F-EF4B-666C-7A1A-D1E2181FEDEF}"/>
              </a:ext>
            </a:extLst>
          </p:cNvPr>
          <p:cNvSpPr txBox="1">
            <a:spLocks noChangeArrowheads="1"/>
          </p:cNvSpPr>
          <p:nvPr/>
        </p:nvSpPr>
        <p:spPr bwMode="auto">
          <a:xfrm>
            <a:off x="177844" y="1384789"/>
            <a:ext cx="11824640" cy="12003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passage overturns typical pictures of Jesus we have in mind</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991674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550E414-FEF3-B0CB-880C-64EF2941382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3E2A0FC1-5AAE-668F-A158-0008C0558598}"/>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15 	</a:t>
            </a:r>
            <a:r>
              <a:rPr lang="en-US" sz="3800" dirty="0">
                <a:solidFill>
                  <a:schemeClr val="bg1"/>
                </a:solidFill>
                <a:effectLst/>
                <a:latin typeface="Calibri Light" panose="020F0302020204030204" pitchFamily="34" charset="0"/>
                <a:cs typeface="Calibri Light" panose="020F0302020204030204" pitchFamily="34" charset="0"/>
              </a:rPr>
              <a:t>Jesus made a whip from some ropes and chased them all out of the Temple. He drove out the sheep and cattle, scattered the money changers’ coins over the floor, and turned over their tables. </a:t>
            </a:r>
          </a:p>
          <a:p>
            <a:pPr marL="582613" indent="-582613">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16 	</a:t>
            </a:r>
            <a:r>
              <a:rPr lang="en-US" sz="3800" dirty="0">
                <a:solidFill>
                  <a:schemeClr val="bg1"/>
                </a:solidFill>
                <a:effectLst/>
                <a:latin typeface="Calibri Light" panose="020F0302020204030204" pitchFamily="34" charset="0"/>
                <a:cs typeface="Calibri Light" panose="020F0302020204030204" pitchFamily="34" charset="0"/>
              </a:rPr>
              <a:t>Then, going over to the people who sold doves, he told them, “Get these things out of here. Stop turning my Father’s house into a marketplace!”</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F3BFED47-89EF-4BCC-A0AD-919B2022044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2B5F78D-7BDD-2735-5404-6A7A317A8462}"/>
              </a:ext>
            </a:extLst>
          </p:cNvPr>
          <p:cNvSpPr>
            <a:spLocks noChangeArrowheads="1"/>
          </p:cNvSpPr>
          <p:nvPr/>
        </p:nvSpPr>
        <p:spPr bwMode="auto">
          <a:xfrm>
            <a:off x="154860" y="5004747"/>
            <a:ext cx="11927289" cy="175001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460EFFB-C387-E255-CB90-A39FA39B179D}"/>
              </a:ext>
            </a:extLst>
          </p:cNvPr>
          <p:cNvSpPr txBox="1">
            <a:spLocks noChangeArrowheads="1"/>
          </p:cNvSpPr>
          <p:nvPr/>
        </p:nvSpPr>
        <p:spPr bwMode="auto">
          <a:xfrm>
            <a:off x="274464" y="5073555"/>
            <a:ext cx="11807082"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11:17: “Is it not written: ‘My house will be called a house of prayer for all nations’? But you have made it ‘a den of robbers.’”</a:t>
            </a:r>
          </a:p>
        </p:txBody>
      </p:sp>
      <p:sp>
        <p:nvSpPr>
          <p:cNvPr id="4" name="Rectangle 3">
            <a:extLst>
              <a:ext uri="{FF2B5EF4-FFF2-40B4-BE49-F238E27FC236}">
                <a16:creationId xmlns:a16="http://schemas.microsoft.com/office/drawing/2014/main" xmlns="" id="{EE4F4518-BE44-CEDD-CEB9-176BE77CECDF}"/>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03F854B2-107D-0263-CB45-171288A74330}"/>
              </a:ext>
            </a:extLst>
          </p:cNvPr>
          <p:cNvSpPr txBox="1">
            <a:spLocks noChangeArrowheads="1"/>
          </p:cNvSpPr>
          <p:nvPr/>
        </p:nvSpPr>
        <p:spPr bwMode="auto">
          <a:xfrm>
            <a:off x="177844" y="1384789"/>
            <a:ext cx="11824640" cy="439710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passage overturns typical pictures of Jesus we have in mind </a:t>
            </a:r>
          </a:p>
          <a:p>
            <a:pPr marL="471488" lvl="3" indent="-471488">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 cannot equate Jesus’ gentleness and humility with weakness.</a:t>
            </a:r>
          </a:p>
          <a:p>
            <a:pPr marL="930275" lvl="4">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 Oswald Sanders: “Nothing is more awe-inspiring than the unbending severity of a kind man who has been roused to moral indignation. A man who is not tenderhearted becomes harsh and cruel. </a:t>
            </a:r>
          </a:p>
        </p:txBody>
      </p:sp>
    </p:spTree>
    <p:extLst>
      <p:ext uri="{BB962C8B-B14F-4D97-AF65-F5344CB8AC3E}">
        <p14:creationId xmlns:p14="http://schemas.microsoft.com/office/powerpoint/2010/main" val="3784397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548166A-E749-8AEE-3FB7-2C99AD98C61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D1D4AA29-B90C-CA89-211E-B85FC97F7E59}"/>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15 	</a:t>
            </a:r>
            <a:r>
              <a:rPr lang="en-US" sz="3800" dirty="0">
                <a:solidFill>
                  <a:schemeClr val="bg1"/>
                </a:solidFill>
                <a:effectLst/>
                <a:latin typeface="Calibri Light" panose="020F0302020204030204" pitchFamily="34" charset="0"/>
                <a:cs typeface="Calibri Light" panose="020F0302020204030204" pitchFamily="34" charset="0"/>
              </a:rPr>
              <a:t>Jesus made a whip from some ropes and chased them all out of the Temple. He drove out the sheep and cattle, scattered the money changers’ coins over the floor, and turned over their tables. </a:t>
            </a:r>
          </a:p>
          <a:p>
            <a:pPr marL="582613" indent="-582613">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16 	</a:t>
            </a:r>
            <a:r>
              <a:rPr lang="en-US" sz="3800" dirty="0">
                <a:solidFill>
                  <a:schemeClr val="bg1"/>
                </a:solidFill>
                <a:effectLst/>
                <a:latin typeface="Calibri Light" panose="020F0302020204030204" pitchFamily="34" charset="0"/>
                <a:cs typeface="Calibri Light" panose="020F0302020204030204" pitchFamily="34" charset="0"/>
              </a:rPr>
              <a:t>Then, going over to the people who sold doves, he told them, “Get these things out of here. Stop turning my Father’s house into a marketplace!”</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B07848EC-E6B4-DB49-8EAF-965A436D914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C911A02F-FFBB-7DF4-DD4C-71E8C64E0652}"/>
              </a:ext>
            </a:extLst>
          </p:cNvPr>
          <p:cNvSpPr>
            <a:spLocks noChangeArrowheads="1"/>
          </p:cNvSpPr>
          <p:nvPr/>
        </p:nvSpPr>
        <p:spPr bwMode="auto">
          <a:xfrm>
            <a:off x="154860" y="5004747"/>
            <a:ext cx="11927289" cy="175001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6D0A47C-6AEC-0A81-8B22-3E2F11189828}"/>
              </a:ext>
            </a:extLst>
          </p:cNvPr>
          <p:cNvSpPr txBox="1">
            <a:spLocks noChangeArrowheads="1"/>
          </p:cNvSpPr>
          <p:nvPr/>
        </p:nvSpPr>
        <p:spPr bwMode="auto">
          <a:xfrm>
            <a:off x="274464" y="5073555"/>
            <a:ext cx="11807082"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11:17: “Is it not written: ‘My house will be called a house of prayer for all nations’? But you have made it ‘a den of robbers.’”</a:t>
            </a:r>
          </a:p>
        </p:txBody>
      </p:sp>
      <p:sp>
        <p:nvSpPr>
          <p:cNvPr id="4" name="Rectangle 3">
            <a:extLst>
              <a:ext uri="{FF2B5EF4-FFF2-40B4-BE49-F238E27FC236}">
                <a16:creationId xmlns:a16="http://schemas.microsoft.com/office/drawing/2014/main" xmlns="" id="{073943E9-BD4A-ABC9-DB73-CF4D47C15EEB}"/>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4C021D6F-3EAB-D9DA-4BE3-710428A38F58}"/>
              </a:ext>
            </a:extLst>
          </p:cNvPr>
          <p:cNvSpPr txBox="1">
            <a:spLocks noChangeArrowheads="1"/>
          </p:cNvSpPr>
          <p:nvPr/>
        </p:nvSpPr>
        <p:spPr bwMode="auto">
          <a:xfrm>
            <a:off x="177844" y="1384789"/>
            <a:ext cx="11824640" cy="389850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passage overturns typical pictures of Jesus we have in mind </a:t>
            </a:r>
          </a:p>
          <a:p>
            <a:pPr marL="471488" lvl="3" indent="-471488">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 cannot equate Jesus’ gentleness and humility with weakness.</a:t>
            </a:r>
          </a:p>
          <a:p>
            <a:pPr marL="930275" lvl="4">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 Oswald Sanders: “One who is only tenderhearted is weakly sentimental. But mercy and justice met and were harmonized in the character of the Son of Man.”</a:t>
            </a:r>
          </a:p>
        </p:txBody>
      </p:sp>
    </p:spTree>
    <p:extLst>
      <p:ext uri="{BB962C8B-B14F-4D97-AF65-F5344CB8AC3E}">
        <p14:creationId xmlns:p14="http://schemas.microsoft.com/office/powerpoint/2010/main" val="1882681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DC43FED-1EC9-AFE6-0859-E328B28446A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2173D0E1-EE6C-503E-7AAA-6636F45DA06D}"/>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15 	</a:t>
            </a:r>
            <a:r>
              <a:rPr lang="en-US" sz="3800" dirty="0">
                <a:solidFill>
                  <a:schemeClr val="bg1"/>
                </a:solidFill>
                <a:effectLst/>
                <a:latin typeface="Calibri Light" panose="020F0302020204030204" pitchFamily="34" charset="0"/>
                <a:cs typeface="Calibri Light" panose="020F0302020204030204" pitchFamily="34" charset="0"/>
              </a:rPr>
              <a:t>Jesus made a whip from some ropes and chased them all out of the Temple. He drove out the sheep and cattle, scattered the money changers’ coins over the floor, and turned over their tables. </a:t>
            </a:r>
          </a:p>
          <a:p>
            <a:pPr marL="582613" indent="-582613">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16 	</a:t>
            </a:r>
            <a:r>
              <a:rPr lang="en-US" sz="3800" dirty="0">
                <a:solidFill>
                  <a:schemeClr val="bg1"/>
                </a:solidFill>
                <a:effectLst/>
                <a:latin typeface="Calibri Light" panose="020F0302020204030204" pitchFamily="34" charset="0"/>
                <a:cs typeface="Calibri Light" panose="020F0302020204030204" pitchFamily="34" charset="0"/>
              </a:rPr>
              <a:t>Then, going over to the people who sold doves, he told them, “Get these things out of here. Stop turning my Father’s house into a marketplace!”</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A09E1A05-3DD5-AEB3-BBF1-DD92AFCEC17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66FBABAE-B8F7-187C-7C08-333476D588B7}"/>
              </a:ext>
            </a:extLst>
          </p:cNvPr>
          <p:cNvSpPr>
            <a:spLocks noChangeArrowheads="1"/>
          </p:cNvSpPr>
          <p:nvPr/>
        </p:nvSpPr>
        <p:spPr bwMode="auto">
          <a:xfrm>
            <a:off x="154860" y="5004747"/>
            <a:ext cx="11927289" cy="175001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264B6BB-8053-DAE7-9982-D7A1189D97CD}"/>
              </a:ext>
            </a:extLst>
          </p:cNvPr>
          <p:cNvSpPr txBox="1">
            <a:spLocks noChangeArrowheads="1"/>
          </p:cNvSpPr>
          <p:nvPr/>
        </p:nvSpPr>
        <p:spPr bwMode="auto">
          <a:xfrm>
            <a:off x="274464" y="5073555"/>
            <a:ext cx="11807082"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11:17: “Is it not written: ‘My house will be called a house of prayer for all nations’? But you have made it ‘a den of robbers.’”</a:t>
            </a:r>
          </a:p>
        </p:txBody>
      </p:sp>
      <p:sp>
        <p:nvSpPr>
          <p:cNvPr id="4" name="Rectangle 3">
            <a:extLst>
              <a:ext uri="{FF2B5EF4-FFF2-40B4-BE49-F238E27FC236}">
                <a16:creationId xmlns:a16="http://schemas.microsoft.com/office/drawing/2014/main" xmlns="" id="{CAE43780-EF47-11D0-F324-E8A1FECDD8DC}"/>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147D3A89-C6BB-695D-825D-CAE09195FF8E}"/>
              </a:ext>
            </a:extLst>
          </p:cNvPr>
          <p:cNvSpPr txBox="1">
            <a:spLocks noChangeArrowheads="1"/>
          </p:cNvSpPr>
          <p:nvPr/>
        </p:nvSpPr>
        <p:spPr bwMode="auto">
          <a:xfrm>
            <a:off x="177844" y="1384789"/>
            <a:ext cx="11824640" cy="347274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was Jesus upset?</a:t>
            </a:r>
          </a:p>
          <a:p>
            <a:pPr marL="471488" lvl="3" indent="-471488">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People would travel hundreds of miles just to offer their sacrifice.</a:t>
            </a:r>
          </a:p>
          <a:p>
            <a:pPr marL="471488" lvl="3" indent="-471488">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 had to offer an unblemished animal for the sacrifice. </a:t>
            </a:r>
          </a:p>
          <a:p>
            <a:pPr marL="471488" lvl="3" indent="-471488">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 arrive at the Temple, and an inspector looks at your animal and certifies it was unblemished.</a:t>
            </a:r>
          </a:p>
        </p:txBody>
      </p:sp>
    </p:spTree>
    <p:extLst>
      <p:ext uri="{BB962C8B-B14F-4D97-AF65-F5344CB8AC3E}">
        <p14:creationId xmlns:p14="http://schemas.microsoft.com/office/powerpoint/2010/main" val="199135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E201989-5A8D-E465-C1D9-68CE82A1A14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01389BF1-1238-C76A-891D-849685DDE466}"/>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Jesus made a whip from some ropes and chased them all out of the Temple. He drove out the sheep and cattle, scattered </a:t>
            </a:r>
            <a:r>
              <a:rPr lang="en-US" sz="3800" dirty="0">
                <a:solidFill>
                  <a:schemeClr val="bg1"/>
                </a:solidFill>
                <a:effectLst/>
                <a:latin typeface="Calibri Light" panose="020F0302020204030204" pitchFamily="34" charset="0"/>
                <a:cs typeface="Calibri Light" panose="020F0302020204030204" pitchFamily="34" charset="0"/>
              </a:rPr>
              <a:t>the money changers</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coins over the floor, and turned over their tables. </a:t>
            </a:r>
          </a:p>
          <a:p>
            <a:pPr marL="582613" indent="-582613">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Then, going over to the people who sold doves, he told them, “Get these things out of here. Stop turning my Father’s house into a marketplace!”</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613D4C30-C2C6-277C-775E-D142AFF9EAE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pic>
        <p:nvPicPr>
          <p:cNvPr id="6" name="Picture 2" descr="Holy Jerusalem on coin">
            <a:extLst>
              <a:ext uri="{FF2B5EF4-FFF2-40B4-BE49-F238E27FC236}">
                <a16:creationId xmlns:a16="http://schemas.microsoft.com/office/drawing/2014/main" xmlns="" id="{2468551A-D051-D32C-90E5-64789B03848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417" r="23473"/>
          <a:stretch/>
        </p:blipFill>
        <p:spPr bwMode="auto">
          <a:xfrm>
            <a:off x="6580732" y="2935752"/>
            <a:ext cx="3381898" cy="287745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xmlns="" id="{664AE4C8-25FC-3D93-3139-7AF0F5130361}"/>
              </a:ext>
            </a:extLst>
          </p:cNvPr>
          <p:cNvSpPr>
            <a:spLocks noChangeArrowheads="1"/>
          </p:cNvSpPr>
          <p:nvPr/>
        </p:nvSpPr>
        <p:spPr bwMode="auto">
          <a:xfrm>
            <a:off x="349770" y="2931996"/>
            <a:ext cx="11582400" cy="31470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11" name="TextBox 10">
            <a:extLst>
              <a:ext uri="{FF2B5EF4-FFF2-40B4-BE49-F238E27FC236}">
                <a16:creationId xmlns:a16="http://schemas.microsoft.com/office/drawing/2014/main" xmlns="" id="{5542FBA2-F439-8793-98C9-0D25321FBD92}"/>
              </a:ext>
            </a:extLst>
          </p:cNvPr>
          <p:cNvSpPr txBox="1">
            <a:spLocks noChangeArrowheads="1"/>
          </p:cNvSpPr>
          <p:nvPr/>
        </p:nvSpPr>
        <p:spPr bwMode="auto">
          <a:xfrm>
            <a:off x="372754" y="3023120"/>
            <a:ext cx="11483300" cy="2877711"/>
          </a:xfrm>
          <a:prstGeom prst="rect">
            <a:avLst/>
          </a:prstGeom>
          <a:noFill/>
          <a:ln w="38100">
            <a:noFill/>
            <a:miter lim="800000"/>
            <a:headEnd/>
            <a:tailEnd/>
          </a:ln>
        </p:spPr>
        <p:txBody>
          <a:bodyPr wrap="square">
            <a:spAutoFit/>
          </a:bodyPr>
          <a:lstStyle/>
          <a:p>
            <a:pPr marL="584200" lvl="3" indent="-571500">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operation was so lucrative, the Temple was filled with incredible amounts of gold and silver.</a:t>
            </a:r>
          </a:p>
          <a:p>
            <a:pPr marL="584200" lvl="3" indent="-571500">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sort of religious thievery exists today.</a:t>
            </a:r>
          </a:p>
          <a:p>
            <a:pPr marL="584200" lvl="3" indent="-571500">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is angry with those who prey on the weak and vulnerable, all in the name of Christ.  </a:t>
            </a:r>
          </a:p>
        </p:txBody>
      </p:sp>
    </p:spTree>
    <p:extLst>
      <p:ext uri="{BB962C8B-B14F-4D97-AF65-F5344CB8AC3E}">
        <p14:creationId xmlns:p14="http://schemas.microsoft.com/office/powerpoint/2010/main" val="168880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05C7E82-069D-6F7F-D104-866CBD67729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059B9E43-F094-AC6B-4525-1B6F8356CC2B}"/>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But the Jewish leaders demanded, “What are you doing? If God gave you authority to do this, show us a miraculous sign to prove it.”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19</a:t>
            </a:r>
            <a:r>
              <a:rPr lang="en-US" sz="3800" dirty="0">
                <a:solidFill>
                  <a:schemeClr val="bg1"/>
                </a:solidFill>
                <a:latin typeface="Calibri Light" panose="020F0302020204030204" pitchFamily="34" charset="0"/>
                <a:cs typeface="Calibri Light" panose="020F0302020204030204" pitchFamily="34" charset="0"/>
              </a:rPr>
              <a:t> 	“All right,” Jesus replied. “Destroy this temple, and in three days I will raise it up.” </a:t>
            </a:r>
          </a:p>
        </p:txBody>
      </p:sp>
      <p:sp>
        <p:nvSpPr>
          <p:cNvPr id="8" name="TextBox 7">
            <a:extLst>
              <a:ext uri="{FF2B5EF4-FFF2-40B4-BE49-F238E27FC236}">
                <a16:creationId xmlns:a16="http://schemas.microsoft.com/office/drawing/2014/main" xmlns="" id="{17B1B148-FDD1-FB8D-603A-5B1593DF6D9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862072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8E2A105-E4DF-487A-4B28-5D2F3EA5F7D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3F0ECC69-B08C-BC13-7543-88E263821E91}"/>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a:t>
            </a:r>
            <a:r>
              <a:rPr lang="en-US" sz="3800" dirty="0">
                <a:solidFill>
                  <a:schemeClr val="bg1"/>
                </a:solidFill>
                <a:latin typeface="Calibri Light" panose="020F0302020204030204" pitchFamily="34" charset="0"/>
                <a:cs typeface="Calibri Light" panose="020F0302020204030204" pitchFamily="34" charset="0"/>
              </a:rPr>
              <a:t> 	“What!” they exclaimed. “It has taken forty-six years to build this Temple, and you can rebuild it in three days?”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a:t>
            </a:r>
            <a:r>
              <a:rPr lang="en-US" sz="3800" dirty="0">
                <a:solidFill>
                  <a:schemeClr val="bg1"/>
                </a:solidFill>
                <a:latin typeface="Calibri Light" panose="020F0302020204030204" pitchFamily="34" charset="0"/>
                <a:cs typeface="Calibri Light" panose="020F0302020204030204" pitchFamily="34" charset="0"/>
              </a:rPr>
              <a:t> 	But when Jesus said “this temple,” he meant his own body.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a:t>
            </a:r>
            <a:r>
              <a:rPr lang="en-US" sz="3800" dirty="0">
                <a:solidFill>
                  <a:schemeClr val="bg1"/>
                </a:solidFill>
                <a:latin typeface="Calibri Light" panose="020F0302020204030204" pitchFamily="34" charset="0"/>
                <a:cs typeface="Calibri Light" panose="020F0302020204030204" pitchFamily="34" charset="0"/>
              </a:rPr>
              <a:t> 	After he was raised from the dead, his disciples remembered he had said this, and they believed both the Scriptures and what Jesus had said.</a:t>
            </a:r>
          </a:p>
        </p:txBody>
      </p:sp>
      <p:sp>
        <p:nvSpPr>
          <p:cNvPr id="8" name="TextBox 7">
            <a:extLst>
              <a:ext uri="{FF2B5EF4-FFF2-40B4-BE49-F238E27FC236}">
                <a16:creationId xmlns:a16="http://schemas.microsoft.com/office/drawing/2014/main" xmlns="" id="{54DC1404-CF90-796B-2639-CFC8D008743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2741ABEC-20D6-D1C0-5886-ED4B85C9654C}"/>
              </a:ext>
            </a:extLst>
          </p:cNvPr>
          <p:cNvSpPr>
            <a:spLocks noChangeArrowheads="1"/>
          </p:cNvSpPr>
          <p:nvPr/>
        </p:nvSpPr>
        <p:spPr bwMode="auto">
          <a:xfrm>
            <a:off x="154860" y="1293665"/>
            <a:ext cx="11926686" cy="54610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FE6B63D-F79A-BF5A-E588-F0699D18D219}"/>
              </a:ext>
            </a:extLst>
          </p:cNvPr>
          <p:cNvSpPr txBox="1">
            <a:spLocks noChangeArrowheads="1"/>
          </p:cNvSpPr>
          <p:nvPr/>
        </p:nvSpPr>
        <p:spPr bwMode="auto">
          <a:xfrm>
            <a:off x="177844" y="1384789"/>
            <a:ext cx="11824640" cy="521065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was the main function of the Temple?</a:t>
            </a:r>
          </a:p>
          <a:p>
            <a:pPr marL="469900"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Chronicles 7:1-3: “When Solomon finished praying, fire came down from heaven and consumed the burnt offering…and the glory of the Lord filled the temple. The priests could not enter the temple of the Lord because the glory of the Lord filled it. When all the Israelites saw the fire coming down and the glory of the Lord above the temple, they knelt on the pavement with their faces to the ground, and they worshiped and gave thanks to the Lord, saying, “He is good; his love endures forever.” </a:t>
            </a:r>
          </a:p>
        </p:txBody>
      </p:sp>
    </p:spTree>
    <p:extLst>
      <p:ext uri="{BB962C8B-B14F-4D97-AF65-F5344CB8AC3E}">
        <p14:creationId xmlns:p14="http://schemas.microsoft.com/office/powerpoint/2010/main" val="1981495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AE15BC24320841B732EA1C620706F1" ma:contentTypeVersion="13" ma:contentTypeDescription="Create a new document." ma:contentTypeScope="" ma:versionID="581c0934c9164dd76d9082214434c48c">
  <xsd:schema xmlns:xsd="http://www.w3.org/2001/XMLSchema" xmlns:xs="http://www.w3.org/2001/XMLSchema" xmlns:p="http://schemas.microsoft.com/office/2006/metadata/properties" xmlns:ns3="369b7a70-faf7-49ad-93f7-50be65527ab7" xmlns:ns4="ff815424-4e70-49c6-b287-782c85bc6f8e" targetNamespace="http://schemas.microsoft.com/office/2006/metadata/properties" ma:root="true" ma:fieldsID="e09e129f1aa0b73a08a9e58b1ff9de78" ns3:_="" ns4:_="">
    <xsd:import namespace="369b7a70-faf7-49ad-93f7-50be65527ab7"/>
    <xsd:import namespace="ff815424-4e70-49c6-b287-782c85bc6f8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b7a70-faf7-49ad-93f7-50be65527a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815424-4e70-49c6-b287-782c85bc6f8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2760A6-F761-4C5E-BD8C-9B89D0C666C6}">
  <ds:schemaRefs>
    <ds:schemaRef ds:uri="http://schemas.microsoft.com/office/infopath/2007/PartnerControls"/>
    <ds:schemaRef ds:uri="http://purl.org/dc/elements/1.1/"/>
    <ds:schemaRef ds:uri="http://schemas.microsoft.com/office/2006/metadata/properties"/>
    <ds:schemaRef ds:uri="http://purl.org/dc/terms/"/>
    <ds:schemaRef ds:uri="369b7a70-faf7-49ad-93f7-50be65527ab7"/>
    <ds:schemaRef ds:uri="http://schemas.microsoft.com/office/2006/documentManagement/types"/>
    <ds:schemaRef ds:uri="http://purl.org/dc/dcmitype/"/>
    <ds:schemaRef ds:uri="http://schemas.openxmlformats.org/package/2006/metadata/core-properties"/>
    <ds:schemaRef ds:uri="ff815424-4e70-49c6-b287-782c85bc6f8e"/>
    <ds:schemaRef ds:uri="http://www.w3.org/XML/1998/namespace"/>
  </ds:schemaRefs>
</ds:datastoreItem>
</file>

<file path=customXml/itemProps2.xml><?xml version="1.0" encoding="utf-8"?>
<ds:datastoreItem xmlns:ds="http://schemas.openxmlformats.org/officeDocument/2006/customXml" ds:itemID="{E100AA60-8A43-4548-B7E5-E21A21801B54}">
  <ds:schemaRefs>
    <ds:schemaRef ds:uri="369b7a70-faf7-49ad-93f7-50be65527ab7"/>
    <ds:schemaRef ds:uri="ff815424-4e70-49c6-b287-782c85bc6f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5325CAD-493D-4420-99CF-615174C390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4385</TotalTime>
  <Words>1407</Words>
  <Application>Microsoft Office PowerPoint</Application>
  <PresentationFormat>Widescreen</PresentationFormat>
  <Paragraphs>168</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ＭＳ Ｐゴシック</vt:lpstr>
      <vt:lpstr>Arial</vt:lpstr>
      <vt:lpstr>Calibri</vt:lpstr>
      <vt:lpstr>Calibri Light</vt:lpstr>
      <vt:lpstr>Cambria</vt:lpstr>
      <vt:lpstr>Century Gothic</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dc:title>
  <dc:creator>Conrad Hilario</dc:creator>
  <cp:lastModifiedBy>DoddH</cp:lastModifiedBy>
  <cp:revision>5</cp:revision>
  <dcterms:created xsi:type="dcterms:W3CDTF">2019-11-11T23:15:35Z</dcterms:created>
  <dcterms:modified xsi:type="dcterms:W3CDTF">2024-02-16T15:09:08Z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0x0101001CAE15BC24320841B732EA1C620706F1</vt:lpwstr>
  </property>
</Properties>
</file>