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36"/>
  </p:notesMasterIdLst>
  <p:sldIdLst>
    <p:sldId id="8971" r:id="rId2"/>
    <p:sldId id="8947" r:id="rId3"/>
    <p:sldId id="8989" r:id="rId4"/>
    <p:sldId id="8991" r:id="rId5"/>
    <p:sldId id="8985" r:id="rId6"/>
    <p:sldId id="8993" r:id="rId7"/>
    <p:sldId id="8992" r:id="rId8"/>
    <p:sldId id="8994" r:id="rId9"/>
    <p:sldId id="8995" r:id="rId10"/>
    <p:sldId id="8996" r:id="rId11"/>
    <p:sldId id="8998" r:id="rId12"/>
    <p:sldId id="8997" r:id="rId13"/>
    <p:sldId id="8987" r:id="rId14"/>
    <p:sldId id="9003" r:id="rId15"/>
    <p:sldId id="9000" r:id="rId16"/>
    <p:sldId id="9001" r:id="rId17"/>
    <p:sldId id="9002" r:id="rId18"/>
    <p:sldId id="8988" r:id="rId19"/>
    <p:sldId id="9005" r:id="rId20"/>
    <p:sldId id="9006" r:id="rId21"/>
    <p:sldId id="9007" r:id="rId22"/>
    <p:sldId id="9009" r:id="rId23"/>
    <p:sldId id="9010" r:id="rId24"/>
    <p:sldId id="9011" r:id="rId25"/>
    <p:sldId id="9012" r:id="rId26"/>
    <p:sldId id="9013" r:id="rId27"/>
    <p:sldId id="9014" r:id="rId28"/>
    <p:sldId id="9015" r:id="rId29"/>
    <p:sldId id="9016" r:id="rId30"/>
    <p:sldId id="9004" r:id="rId31"/>
    <p:sldId id="9018" r:id="rId32"/>
    <p:sldId id="9019" r:id="rId33"/>
    <p:sldId id="9020" r:id="rId34"/>
    <p:sldId id="9021" r:id="rId35"/>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EE0"/>
    <a:srgbClr val="1E1916"/>
    <a:srgbClr val="5286C4"/>
    <a:srgbClr val="254061"/>
    <a:srgbClr val="D3E6FF"/>
    <a:srgbClr val="B0E4CD"/>
    <a:srgbClr val="35A5C2"/>
    <a:srgbClr val="385D8A"/>
    <a:srgbClr val="386294"/>
    <a:srgbClr val="5866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B483BD-C7B6-754C-9F34-8862B643F439}" v="505" dt="2023-07-17T23:29:43.057"/>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403" autoAdjust="0"/>
    <p:restoredTop sz="76948" autoAdjust="0"/>
  </p:normalViewPr>
  <p:slideViewPr>
    <p:cSldViewPr snapToGrid="0">
      <p:cViewPr varScale="1">
        <p:scale>
          <a:sx n="64" d="100"/>
          <a:sy n="64" d="100"/>
        </p:scale>
        <p:origin x="156" y="52"/>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49"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208356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075890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19554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037502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799834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844696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615594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579410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805775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382972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272791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562556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329877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789586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169097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346250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120201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91440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917696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740849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425716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35357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53824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5798043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138197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276797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010451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276142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741107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88307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454616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715939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244958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06675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7/31/2023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7/31/2023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7/31/2023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7/31/2023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7/31/2023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7/31/2023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7/31/2023</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7/31/2023</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7/31/2023</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7/31/2023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7/31/2023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7/31/2023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8431" y="2674423"/>
            <a:ext cx="11375137" cy="1323439"/>
          </a:xfrm>
          <a:prstGeom prst="rect">
            <a:avLst/>
          </a:prstGeom>
          <a:noFill/>
        </p:spPr>
        <p:txBody>
          <a:bodyPr wrap="square">
            <a:spAutoFit/>
          </a:bodyPr>
          <a:lstStyle/>
          <a:p>
            <a:pPr marL="17463" marR="0" lvl="0" algn="ctr" defTabSz="914400" rtl="0" eaLnBrk="1" fontAlgn="base" latinLnBrk="0" hangingPunct="1">
              <a:lnSpc>
                <a:spcPct val="100000"/>
              </a:lnSpc>
              <a:spcBef>
                <a:spcPct val="0"/>
              </a:spcBef>
              <a:spcAft>
                <a:spcPct val="0"/>
              </a:spcAft>
              <a:buClrTx/>
              <a:buSzTx/>
              <a:buFontTx/>
              <a:buNone/>
              <a:defRPr/>
            </a:pPr>
            <a:r>
              <a:rPr lang="en-US" sz="8000" i="1" dirty="0">
                <a:solidFill>
                  <a:prstClr val="white"/>
                </a:solidFill>
                <a:latin typeface="Garamond" panose="02020404030301010803" pitchFamily="18" charset="0"/>
                <a:cs typeface="Arial" charset="0"/>
              </a:rPr>
              <a:t>2 Thessalonians</a:t>
            </a:r>
            <a:endParaRPr kumimoji="0" lang="en-US" sz="8000" i="1"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462217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421771"/>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4</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Therefore, among God’s churches we boast about your perseverance and faith in all the persecutions and trials you are enduring. </a:t>
            </a:r>
          </a:p>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5</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All this is evidence that God’s judgment is right, and </a:t>
            </a:r>
            <a:r>
              <a:rPr lang="en-US" sz="4000" dirty="0">
                <a:solidFill>
                  <a:schemeClr val="bg1"/>
                </a:solidFill>
                <a:latin typeface="Garamond" panose="02020404030301010803" pitchFamily="18" charset="0"/>
                <a:cs typeface="Calibri Light" panose="020F0302020204030204" pitchFamily="34" charset="0"/>
              </a:rPr>
              <a:t>as a result you will be counted worthy of the kingdom of God</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for which you are suffering.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4481534D-49B2-E697-7C3F-6C59A1F36949}"/>
              </a:ext>
            </a:extLst>
          </p:cNvPr>
          <p:cNvSpPr>
            <a:spLocks noChangeArrowheads="1"/>
          </p:cNvSpPr>
          <p:nvPr/>
        </p:nvSpPr>
        <p:spPr bwMode="auto">
          <a:xfrm>
            <a:off x="408812" y="4659469"/>
            <a:ext cx="11374375" cy="1684181"/>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08AB754-8ECF-9AD9-519F-BDC6860B821F}"/>
              </a:ext>
            </a:extLst>
          </p:cNvPr>
          <p:cNvSpPr txBox="1">
            <a:spLocks noChangeArrowheads="1"/>
          </p:cNvSpPr>
          <p:nvPr/>
        </p:nvSpPr>
        <p:spPr bwMode="auto">
          <a:xfrm>
            <a:off x="502749" y="4763702"/>
            <a:ext cx="11178264" cy="1484189"/>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900" dirty="0">
                <a:solidFill>
                  <a:schemeClr val="bg1"/>
                </a:solidFill>
                <a:effectLst/>
                <a:latin typeface="Garamond" panose="02020404030301010803" pitchFamily="18" charset="0"/>
                <a:ea typeface="Cambria" panose="02040503050406030204" pitchFamily="18" charset="0"/>
              </a:rPr>
              <a:t>Reason #2: God uses it to further his kingdom</a:t>
            </a:r>
            <a:r>
              <a:rPr lang="en-US" sz="4900" dirty="0">
                <a:solidFill>
                  <a:schemeClr val="bg1"/>
                </a:solidFill>
                <a:latin typeface="Garamond" panose="02020404030301010803" pitchFamily="18" charset="0"/>
                <a:cs typeface="Arial" charset="0"/>
              </a:rPr>
              <a:t>. </a:t>
            </a:r>
          </a:p>
        </p:txBody>
      </p:sp>
      <p:sp>
        <p:nvSpPr>
          <p:cNvPr id="4" name="Rectangle 3">
            <a:extLst>
              <a:ext uri="{FF2B5EF4-FFF2-40B4-BE49-F238E27FC236}">
                <a16:creationId xmlns:a16="http://schemas.microsoft.com/office/drawing/2014/main" xmlns="" id="{4FBF4544-AF0B-EE97-E71A-2389CB5EAA47}"/>
              </a:ext>
            </a:extLst>
          </p:cNvPr>
          <p:cNvSpPr>
            <a:spLocks noChangeArrowheads="1"/>
          </p:cNvSpPr>
          <p:nvPr/>
        </p:nvSpPr>
        <p:spPr bwMode="auto">
          <a:xfrm>
            <a:off x="246125" y="348716"/>
            <a:ext cx="11641075" cy="294693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F2AE2A55-2BBC-F32C-D491-0AD81898FEB1}"/>
              </a:ext>
            </a:extLst>
          </p:cNvPr>
          <p:cNvSpPr txBox="1">
            <a:spLocks noChangeArrowheads="1"/>
          </p:cNvSpPr>
          <p:nvPr/>
        </p:nvSpPr>
        <p:spPr bwMode="auto">
          <a:xfrm>
            <a:off x="340062" y="471997"/>
            <a:ext cx="11440366" cy="595869"/>
          </a:xfrm>
          <a:prstGeom prst="rect">
            <a:avLst/>
          </a:prstGeom>
          <a:noFill/>
          <a:ln w="38100">
            <a:noFill/>
            <a:miter lim="800000"/>
            <a:headEnd/>
            <a:tailEnd/>
          </a:ln>
        </p:spPr>
        <p:txBody>
          <a:bodyPr wrap="square">
            <a:spAutoFit/>
          </a:bodyPr>
          <a:lstStyle/>
          <a:p>
            <a:pPr>
              <a:lnSpc>
                <a:spcPct val="90000"/>
              </a:lnSpc>
              <a:spcAft>
                <a:spcPts val="600"/>
              </a:spcAft>
              <a:buSzPct val="100000"/>
              <a:defRPr/>
            </a:pPr>
            <a:r>
              <a:rPr lang="en-US" sz="3600" dirty="0">
                <a:solidFill>
                  <a:schemeClr val="bg1"/>
                </a:solidFill>
                <a:latin typeface="Garamond" panose="02020404030301010803" pitchFamily="18" charset="0"/>
                <a:cs typeface="Arial" charset="0"/>
              </a:rPr>
              <a:t>Josef </a:t>
            </a:r>
            <a:r>
              <a:rPr lang="en-US" sz="3600" dirty="0" err="1">
                <a:solidFill>
                  <a:schemeClr val="bg1"/>
                </a:solidFill>
                <a:latin typeface="Garamond" panose="02020404030301010803" pitchFamily="18" charset="0"/>
                <a:cs typeface="Arial" charset="0"/>
              </a:rPr>
              <a:t>Tson</a:t>
            </a:r>
            <a:endParaRPr lang="en-US" sz="36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1871641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421771"/>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4</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Therefore, among God’s churches we boast about your perseverance and faith in all the persecutions and trials you are enduring. </a:t>
            </a:r>
          </a:p>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5</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All this is evidence that God’s judgment is right, and </a:t>
            </a:r>
            <a:r>
              <a:rPr lang="en-US" sz="4000" dirty="0">
                <a:solidFill>
                  <a:schemeClr val="bg1"/>
                </a:solidFill>
                <a:latin typeface="Garamond" panose="02020404030301010803" pitchFamily="18" charset="0"/>
                <a:cs typeface="Calibri Light" panose="020F0302020204030204" pitchFamily="34" charset="0"/>
              </a:rPr>
              <a:t>as a result you will be counted worthy of the kingdom of God</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for which you are suffering.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4481534D-49B2-E697-7C3F-6C59A1F36949}"/>
              </a:ext>
            </a:extLst>
          </p:cNvPr>
          <p:cNvSpPr>
            <a:spLocks noChangeArrowheads="1"/>
          </p:cNvSpPr>
          <p:nvPr/>
        </p:nvSpPr>
        <p:spPr bwMode="auto">
          <a:xfrm>
            <a:off x="408812" y="4659469"/>
            <a:ext cx="11374375" cy="1684181"/>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08AB754-8ECF-9AD9-519F-BDC6860B821F}"/>
              </a:ext>
            </a:extLst>
          </p:cNvPr>
          <p:cNvSpPr txBox="1">
            <a:spLocks noChangeArrowheads="1"/>
          </p:cNvSpPr>
          <p:nvPr/>
        </p:nvSpPr>
        <p:spPr bwMode="auto">
          <a:xfrm>
            <a:off x="502749" y="4763702"/>
            <a:ext cx="11178264" cy="1484189"/>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900" dirty="0">
                <a:solidFill>
                  <a:schemeClr val="bg1"/>
                </a:solidFill>
                <a:effectLst/>
                <a:latin typeface="Garamond" panose="02020404030301010803" pitchFamily="18" charset="0"/>
                <a:ea typeface="Cambria" panose="02040503050406030204" pitchFamily="18" charset="0"/>
              </a:rPr>
              <a:t>Reason #2: God uses it to further his kingdom</a:t>
            </a:r>
            <a:r>
              <a:rPr lang="en-US" sz="4900" dirty="0">
                <a:solidFill>
                  <a:schemeClr val="bg1"/>
                </a:solidFill>
                <a:latin typeface="Garamond" panose="02020404030301010803" pitchFamily="18" charset="0"/>
                <a:cs typeface="Arial" charset="0"/>
              </a:rPr>
              <a:t>. </a:t>
            </a:r>
          </a:p>
        </p:txBody>
      </p:sp>
      <p:sp>
        <p:nvSpPr>
          <p:cNvPr id="4" name="Rectangle 3">
            <a:extLst>
              <a:ext uri="{FF2B5EF4-FFF2-40B4-BE49-F238E27FC236}">
                <a16:creationId xmlns:a16="http://schemas.microsoft.com/office/drawing/2014/main" xmlns="" id="{4FBF4544-AF0B-EE97-E71A-2389CB5EAA47}"/>
              </a:ext>
            </a:extLst>
          </p:cNvPr>
          <p:cNvSpPr>
            <a:spLocks noChangeArrowheads="1"/>
          </p:cNvSpPr>
          <p:nvPr/>
        </p:nvSpPr>
        <p:spPr bwMode="auto">
          <a:xfrm>
            <a:off x="246125" y="348716"/>
            <a:ext cx="11641075" cy="294693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F2AE2A55-2BBC-F32C-D491-0AD81898FEB1}"/>
              </a:ext>
            </a:extLst>
          </p:cNvPr>
          <p:cNvSpPr txBox="1">
            <a:spLocks noChangeArrowheads="1"/>
          </p:cNvSpPr>
          <p:nvPr/>
        </p:nvSpPr>
        <p:spPr bwMode="auto">
          <a:xfrm>
            <a:off x="340062" y="471997"/>
            <a:ext cx="11440366" cy="2667205"/>
          </a:xfrm>
          <a:prstGeom prst="rect">
            <a:avLst/>
          </a:prstGeom>
          <a:noFill/>
          <a:ln w="38100">
            <a:noFill/>
            <a:miter lim="800000"/>
            <a:headEnd/>
            <a:tailEnd/>
          </a:ln>
        </p:spPr>
        <p:txBody>
          <a:bodyPr wrap="square">
            <a:spAutoFit/>
          </a:bodyPr>
          <a:lstStyle/>
          <a:p>
            <a:pPr>
              <a:lnSpc>
                <a:spcPct val="90000"/>
              </a:lnSpc>
              <a:spcAft>
                <a:spcPts val="600"/>
              </a:spcAft>
              <a:buSzPct val="100000"/>
              <a:defRPr/>
            </a:pPr>
            <a:r>
              <a:rPr lang="en-US" sz="3600" dirty="0">
                <a:solidFill>
                  <a:schemeClr val="bg1"/>
                </a:solidFill>
                <a:latin typeface="Garamond" panose="02020404030301010803" pitchFamily="18" charset="0"/>
                <a:cs typeface="Arial" charset="0"/>
              </a:rPr>
              <a:t>Josef </a:t>
            </a:r>
            <a:r>
              <a:rPr lang="en-US" sz="3600" dirty="0" err="1">
                <a:solidFill>
                  <a:schemeClr val="bg1"/>
                </a:solidFill>
                <a:latin typeface="Garamond" panose="02020404030301010803" pitchFamily="18" charset="0"/>
                <a:cs typeface="Arial" charset="0"/>
              </a:rPr>
              <a:t>Tson</a:t>
            </a:r>
            <a:r>
              <a:rPr lang="en-US" sz="3600" dirty="0">
                <a:solidFill>
                  <a:schemeClr val="bg1"/>
                </a:solidFill>
                <a:latin typeface="Garamond" panose="02020404030301010803" pitchFamily="18" charset="0"/>
                <a:cs typeface="Arial" charset="0"/>
              </a:rPr>
              <a:t>: “I told the interrogator, ‘You should know your supreme weapon is killing. My supreme weapon is dying,’” </a:t>
            </a:r>
          </a:p>
          <a:p>
            <a:pPr>
              <a:lnSpc>
                <a:spcPct val="90000"/>
              </a:lnSpc>
              <a:spcAft>
                <a:spcPts val="600"/>
              </a:spcAft>
              <a:buSzPct val="100000"/>
              <a:defRPr/>
            </a:pPr>
            <a:r>
              <a:rPr lang="en-US" sz="3600" dirty="0">
                <a:solidFill>
                  <a:schemeClr val="bg1"/>
                </a:solidFill>
                <a:latin typeface="Garamond" panose="02020404030301010803" pitchFamily="18" charset="0"/>
                <a:cs typeface="Arial" charset="0"/>
              </a:rPr>
              <a:t>“‘You know that my sermons are recorded and circulated all over the country. When you shoot me…you only sprinkle my sermons with my blood….</a:t>
            </a:r>
          </a:p>
        </p:txBody>
      </p:sp>
    </p:spTree>
    <p:extLst>
      <p:ext uri="{BB962C8B-B14F-4D97-AF65-F5344CB8AC3E}">
        <p14:creationId xmlns:p14="http://schemas.microsoft.com/office/powerpoint/2010/main" val="1023560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421771"/>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4</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Therefore, among God’s churches we boast about your perseverance and faith in all the persecutions and trials you are enduring. </a:t>
            </a:r>
          </a:p>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5</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All this is evidence that God’s judgment is right, and </a:t>
            </a:r>
            <a:r>
              <a:rPr lang="en-US" sz="4000" dirty="0">
                <a:solidFill>
                  <a:schemeClr val="bg1"/>
                </a:solidFill>
                <a:latin typeface="Garamond" panose="02020404030301010803" pitchFamily="18" charset="0"/>
                <a:cs typeface="Calibri Light" panose="020F0302020204030204" pitchFamily="34" charset="0"/>
              </a:rPr>
              <a:t>as a result you will be counted worthy of the kingdom of God</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for which you are suffering.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4481534D-49B2-E697-7C3F-6C59A1F36949}"/>
              </a:ext>
            </a:extLst>
          </p:cNvPr>
          <p:cNvSpPr>
            <a:spLocks noChangeArrowheads="1"/>
          </p:cNvSpPr>
          <p:nvPr/>
        </p:nvSpPr>
        <p:spPr bwMode="auto">
          <a:xfrm>
            <a:off x="408812" y="4659469"/>
            <a:ext cx="11374375" cy="1684181"/>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08AB754-8ECF-9AD9-519F-BDC6860B821F}"/>
              </a:ext>
            </a:extLst>
          </p:cNvPr>
          <p:cNvSpPr txBox="1">
            <a:spLocks noChangeArrowheads="1"/>
          </p:cNvSpPr>
          <p:nvPr/>
        </p:nvSpPr>
        <p:spPr bwMode="auto">
          <a:xfrm>
            <a:off x="502749" y="4763702"/>
            <a:ext cx="11178264" cy="1484189"/>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900" dirty="0">
                <a:solidFill>
                  <a:schemeClr val="bg1"/>
                </a:solidFill>
                <a:effectLst/>
                <a:latin typeface="Garamond" panose="02020404030301010803" pitchFamily="18" charset="0"/>
                <a:ea typeface="Cambria" panose="02040503050406030204" pitchFamily="18" charset="0"/>
              </a:rPr>
              <a:t>Reason #2: God uses it to further his kingdom</a:t>
            </a:r>
            <a:r>
              <a:rPr lang="en-US" sz="4900" dirty="0">
                <a:solidFill>
                  <a:schemeClr val="bg1"/>
                </a:solidFill>
                <a:latin typeface="Garamond" panose="02020404030301010803" pitchFamily="18" charset="0"/>
                <a:cs typeface="Arial" charset="0"/>
              </a:rPr>
              <a:t>. </a:t>
            </a:r>
          </a:p>
        </p:txBody>
      </p:sp>
      <p:sp>
        <p:nvSpPr>
          <p:cNvPr id="4" name="Rectangle 3">
            <a:extLst>
              <a:ext uri="{FF2B5EF4-FFF2-40B4-BE49-F238E27FC236}">
                <a16:creationId xmlns:a16="http://schemas.microsoft.com/office/drawing/2014/main" xmlns="" id="{4FBF4544-AF0B-EE97-E71A-2389CB5EAA47}"/>
              </a:ext>
            </a:extLst>
          </p:cNvPr>
          <p:cNvSpPr>
            <a:spLocks noChangeArrowheads="1"/>
          </p:cNvSpPr>
          <p:nvPr/>
        </p:nvSpPr>
        <p:spPr bwMode="auto">
          <a:xfrm>
            <a:off x="246125" y="348716"/>
            <a:ext cx="11641075" cy="294693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F2AE2A55-2BBC-F32C-D491-0AD81898FEB1}"/>
              </a:ext>
            </a:extLst>
          </p:cNvPr>
          <p:cNvSpPr txBox="1">
            <a:spLocks noChangeArrowheads="1"/>
          </p:cNvSpPr>
          <p:nvPr/>
        </p:nvSpPr>
        <p:spPr bwMode="auto">
          <a:xfrm>
            <a:off x="340062" y="471997"/>
            <a:ext cx="11440366" cy="2168607"/>
          </a:xfrm>
          <a:prstGeom prst="rect">
            <a:avLst/>
          </a:prstGeom>
          <a:noFill/>
          <a:ln w="38100">
            <a:noFill/>
            <a:miter lim="800000"/>
            <a:headEnd/>
            <a:tailEnd/>
          </a:ln>
        </p:spPr>
        <p:txBody>
          <a:bodyPr wrap="square">
            <a:spAutoFit/>
          </a:bodyPr>
          <a:lstStyle/>
          <a:p>
            <a:pPr>
              <a:lnSpc>
                <a:spcPct val="90000"/>
              </a:lnSpc>
              <a:spcAft>
                <a:spcPts val="600"/>
              </a:spcAft>
              <a:buSzPct val="100000"/>
              <a:defRPr/>
            </a:pPr>
            <a:r>
              <a:rPr lang="en-US" sz="3600" dirty="0">
                <a:solidFill>
                  <a:schemeClr val="bg1"/>
                </a:solidFill>
                <a:latin typeface="Garamond" panose="02020404030301010803" pitchFamily="18" charset="0"/>
                <a:cs typeface="Arial" charset="0"/>
              </a:rPr>
              <a:t>Josef </a:t>
            </a:r>
            <a:r>
              <a:rPr lang="en-US" sz="3600" dirty="0" err="1">
                <a:solidFill>
                  <a:schemeClr val="bg1"/>
                </a:solidFill>
                <a:latin typeface="Garamond" panose="02020404030301010803" pitchFamily="18" charset="0"/>
                <a:cs typeface="Arial" charset="0"/>
              </a:rPr>
              <a:t>Tson</a:t>
            </a:r>
            <a:r>
              <a:rPr lang="en-US" sz="3600" dirty="0">
                <a:solidFill>
                  <a:schemeClr val="bg1"/>
                </a:solidFill>
                <a:latin typeface="Garamond" panose="02020404030301010803" pitchFamily="18" charset="0"/>
                <a:cs typeface="Arial" charset="0"/>
              </a:rPr>
              <a:t>: “Everybody who has the recording of one of my sermons will pick it up and say, ‘I had better listen again. This man died for what he preached.’</a:t>
            </a:r>
          </a:p>
          <a:p>
            <a:pPr>
              <a:lnSpc>
                <a:spcPct val="90000"/>
              </a:lnSpc>
              <a:spcAft>
                <a:spcPts val="600"/>
              </a:spcAft>
              <a:buSzPct val="100000"/>
              <a:defRPr/>
            </a:pPr>
            <a:r>
              <a:rPr lang="en-US" sz="3600" dirty="0">
                <a:solidFill>
                  <a:schemeClr val="bg1"/>
                </a:solidFill>
                <a:latin typeface="Garamond" panose="02020404030301010803" pitchFamily="18" charset="0"/>
                <a:cs typeface="Arial" charset="0"/>
              </a:rPr>
              <a:t>“My sermons will speak 10 times louder after you kill me.”  </a:t>
            </a:r>
          </a:p>
        </p:txBody>
      </p:sp>
    </p:spTree>
    <p:extLst>
      <p:ext uri="{BB962C8B-B14F-4D97-AF65-F5344CB8AC3E}">
        <p14:creationId xmlns:p14="http://schemas.microsoft.com/office/powerpoint/2010/main" val="2132165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867773"/>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baseline="30000" dirty="0">
                <a:solidFill>
                  <a:schemeClr val="bg1"/>
                </a:solidFill>
                <a:latin typeface="Garamond" panose="02020404030301010803" pitchFamily="18" charset="0"/>
                <a:cs typeface="Calibri Light" panose="020F0302020204030204" pitchFamily="34" charset="0"/>
              </a:rPr>
              <a:t>6</a:t>
            </a:r>
            <a:r>
              <a:rPr lang="en-US" sz="4000" dirty="0">
                <a:solidFill>
                  <a:schemeClr val="bg1"/>
                </a:solidFill>
                <a:latin typeface="Garamond" panose="02020404030301010803" pitchFamily="18" charset="0"/>
                <a:cs typeface="Calibri Light" panose="020F0302020204030204" pitchFamily="34" charset="0"/>
              </a:rPr>
              <a:t> 	God is just: He will pay back trouble to those who trouble you </a:t>
            </a:r>
          </a:p>
          <a:p>
            <a:pPr marL="460375" indent="-446088">
              <a:lnSpc>
                <a:spcPct val="90000"/>
              </a:lnSpc>
              <a:spcBef>
                <a:spcPts val="0"/>
              </a:spcBef>
              <a:spcAft>
                <a:spcPts val="0"/>
              </a:spcAft>
            </a:pPr>
            <a:r>
              <a:rPr lang="en-US" sz="4000" baseline="30000" dirty="0">
                <a:solidFill>
                  <a:schemeClr val="bg1"/>
                </a:solidFill>
                <a:latin typeface="Garamond" panose="02020404030301010803" pitchFamily="18" charset="0"/>
                <a:cs typeface="Calibri Light" panose="020F0302020204030204" pitchFamily="34" charset="0"/>
              </a:rPr>
              <a:t>7</a:t>
            </a:r>
            <a:r>
              <a:rPr lang="en-US" sz="4000" dirty="0">
                <a:solidFill>
                  <a:schemeClr val="bg1"/>
                </a:solidFill>
                <a:latin typeface="Garamond" panose="02020404030301010803" pitchFamily="18" charset="0"/>
                <a:cs typeface="Calibri Light" panose="020F0302020204030204" pitchFamily="34" charset="0"/>
              </a:rPr>
              <a:t> 	and give relief to you who are troubled, and to us as well. This will happen when the Lord Jesus is revealed from heaven.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430264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867773"/>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6</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God is just: He will pay back trouble to those who trouble you </a:t>
            </a:r>
          </a:p>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7</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and</a:t>
            </a:r>
            <a:r>
              <a:rPr lang="en-US" sz="4000" dirty="0">
                <a:solidFill>
                  <a:schemeClr val="bg1"/>
                </a:solidFill>
                <a:latin typeface="Garamond" panose="02020404030301010803" pitchFamily="18" charset="0"/>
                <a:cs typeface="Calibri Light" panose="020F0302020204030204" pitchFamily="34" charset="0"/>
              </a:rPr>
              <a:t> give relief to you </a:t>
            </a:r>
            <a:r>
              <a:rPr lang="en-US" sz="4000" dirty="0">
                <a:solidFill>
                  <a:schemeClr val="tx1">
                    <a:lumMod val="65000"/>
                    <a:lumOff val="35000"/>
                  </a:schemeClr>
                </a:solidFill>
                <a:latin typeface="Garamond" panose="02020404030301010803" pitchFamily="18" charset="0"/>
                <a:cs typeface="Calibri Light" panose="020F0302020204030204" pitchFamily="34" charset="0"/>
              </a:rPr>
              <a:t>who are troubled, and to us as well. This will happen when the Lord Jesus is revealed from heaven.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98286EF1-12C0-CEF5-5103-24915EA56AF1}"/>
              </a:ext>
            </a:extLst>
          </p:cNvPr>
          <p:cNvSpPr>
            <a:spLocks noChangeArrowheads="1"/>
          </p:cNvSpPr>
          <p:nvPr/>
        </p:nvSpPr>
        <p:spPr bwMode="auto">
          <a:xfrm>
            <a:off x="408812" y="5230969"/>
            <a:ext cx="11374375" cy="1474631"/>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1CD2050A-CE72-546B-C45C-7EACB4B15BAB}"/>
              </a:ext>
            </a:extLst>
          </p:cNvPr>
          <p:cNvSpPr txBox="1">
            <a:spLocks noChangeArrowheads="1"/>
          </p:cNvSpPr>
          <p:nvPr/>
        </p:nvSpPr>
        <p:spPr bwMode="auto">
          <a:xfrm>
            <a:off x="502749" y="5335202"/>
            <a:ext cx="11178264" cy="1261499"/>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200" dirty="0">
                <a:solidFill>
                  <a:schemeClr val="bg1"/>
                </a:solidFill>
                <a:latin typeface="Garamond" panose="02020404030301010803" pitchFamily="18" charset="0"/>
                <a:ea typeface="Cambria" panose="02040503050406030204" pitchFamily="18" charset="0"/>
              </a:rPr>
              <a:t>Reason #3: God’s future justice will comfort believers. </a:t>
            </a:r>
            <a:endParaRPr lang="en-US" sz="4200" dirty="0">
              <a:solidFill>
                <a:schemeClr val="bg1"/>
              </a:solidFill>
              <a:latin typeface="Garamond" panose="02020404030301010803" pitchFamily="18" charset="0"/>
              <a:cs typeface="Arial" charset="0"/>
            </a:endParaRPr>
          </a:p>
        </p:txBody>
      </p:sp>
      <p:sp>
        <p:nvSpPr>
          <p:cNvPr id="6" name="Rectangle 5">
            <a:extLst>
              <a:ext uri="{FF2B5EF4-FFF2-40B4-BE49-F238E27FC236}">
                <a16:creationId xmlns:a16="http://schemas.microsoft.com/office/drawing/2014/main" xmlns="" id="{9A04E9D2-56A7-3BF9-956A-3E93DA91B54C}"/>
              </a:ext>
            </a:extLst>
          </p:cNvPr>
          <p:cNvSpPr>
            <a:spLocks noChangeArrowheads="1"/>
          </p:cNvSpPr>
          <p:nvPr/>
        </p:nvSpPr>
        <p:spPr bwMode="auto">
          <a:xfrm>
            <a:off x="408811" y="1072616"/>
            <a:ext cx="11374375" cy="404945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7" name="TextBox 6">
            <a:extLst>
              <a:ext uri="{FF2B5EF4-FFF2-40B4-BE49-F238E27FC236}">
                <a16:creationId xmlns:a16="http://schemas.microsoft.com/office/drawing/2014/main" xmlns="" id="{CA5EFA72-E207-1913-B2F5-CB944E8FA423}"/>
              </a:ext>
            </a:extLst>
          </p:cNvPr>
          <p:cNvSpPr txBox="1">
            <a:spLocks noChangeArrowheads="1"/>
          </p:cNvSpPr>
          <p:nvPr/>
        </p:nvSpPr>
        <p:spPr bwMode="auto">
          <a:xfrm>
            <a:off x="499942" y="1195897"/>
            <a:ext cx="11178264" cy="2287529"/>
          </a:xfrm>
          <a:prstGeom prst="rect">
            <a:avLst/>
          </a:prstGeom>
          <a:noFill/>
          <a:ln w="38100">
            <a:noFill/>
            <a:miter lim="800000"/>
            <a:headEnd/>
            <a:tailEnd/>
          </a:ln>
        </p:spPr>
        <p:txBody>
          <a:bodyPr wrap="square">
            <a:spAutoFit/>
          </a:bodyPr>
          <a:lstStyle/>
          <a:p>
            <a:pPr>
              <a:lnSpc>
                <a:spcPct val="90000"/>
              </a:lnSpc>
              <a:spcAft>
                <a:spcPts val="600"/>
              </a:spcAft>
              <a:buSzPct val="100000"/>
              <a:defRPr/>
            </a:pPr>
            <a:r>
              <a:rPr lang="en-US" sz="3800" dirty="0">
                <a:solidFill>
                  <a:schemeClr val="bg1"/>
                </a:solidFill>
                <a:latin typeface="Garamond" panose="02020404030301010803" pitchFamily="18" charset="0"/>
                <a:cs typeface="Arial" charset="0"/>
              </a:rPr>
              <a:t>‘Do not repay anyone evil for evil…Do not take revenge, my friends, but leave room for God’s wrath, for it is written: “It is mine to avenge; I will repay,” says the Lord’ (Romans 12:17-19). </a:t>
            </a:r>
          </a:p>
        </p:txBody>
      </p:sp>
    </p:spTree>
    <p:extLst>
      <p:ext uri="{BB962C8B-B14F-4D97-AF65-F5344CB8AC3E}">
        <p14:creationId xmlns:p14="http://schemas.microsoft.com/office/powerpoint/2010/main" val="568109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867773"/>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baseline="30000" dirty="0">
                <a:solidFill>
                  <a:schemeClr val="bg1"/>
                </a:solidFill>
                <a:latin typeface="Garamond" panose="02020404030301010803" pitchFamily="18" charset="0"/>
                <a:cs typeface="Calibri Light" panose="020F0302020204030204" pitchFamily="34" charset="0"/>
              </a:rPr>
              <a:t>6</a:t>
            </a:r>
            <a:r>
              <a:rPr lang="en-US" sz="4000" dirty="0">
                <a:solidFill>
                  <a:schemeClr val="bg1"/>
                </a:solidFill>
                <a:latin typeface="Garamond" panose="02020404030301010803" pitchFamily="18" charset="0"/>
                <a:cs typeface="Calibri Light" panose="020F0302020204030204" pitchFamily="34" charset="0"/>
              </a:rPr>
              <a:t> 	God is just: He will pay back trouble to those who trouble you </a:t>
            </a:r>
          </a:p>
          <a:p>
            <a:pPr marL="460375" indent="-446088">
              <a:lnSpc>
                <a:spcPct val="90000"/>
              </a:lnSpc>
              <a:spcBef>
                <a:spcPts val="0"/>
              </a:spcBef>
              <a:spcAft>
                <a:spcPts val="0"/>
              </a:spcAft>
            </a:pPr>
            <a:r>
              <a:rPr lang="en-US" sz="4000" baseline="30000" dirty="0">
                <a:solidFill>
                  <a:schemeClr val="bg1"/>
                </a:solidFill>
                <a:latin typeface="Garamond" panose="02020404030301010803" pitchFamily="18" charset="0"/>
                <a:cs typeface="Calibri Light" panose="020F0302020204030204" pitchFamily="34" charset="0"/>
              </a:rPr>
              <a:t>7</a:t>
            </a:r>
            <a:r>
              <a:rPr lang="en-US" sz="4000" dirty="0">
                <a:solidFill>
                  <a:schemeClr val="bg1"/>
                </a:solidFill>
                <a:latin typeface="Garamond" panose="02020404030301010803" pitchFamily="18" charset="0"/>
                <a:cs typeface="Calibri Light" panose="020F0302020204030204" pitchFamily="34" charset="0"/>
              </a:rPr>
              <a:t> 	and give relief to you who are troubled, and to us as well. This will happen when the Lord Jesus is revealed from heaven.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98286EF1-12C0-CEF5-5103-24915EA56AF1}"/>
              </a:ext>
            </a:extLst>
          </p:cNvPr>
          <p:cNvSpPr>
            <a:spLocks noChangeArrowheads="1"/>
          </p:cNvSpPr>
          <p:nvPr/>
        </p:nvSpPr>
        <p:spPr bwMode="auto">
          <a:xfrm>
            <a:off x="408812" y="5230969"/>
            <a:ext cx="11374375" cy="1474631"/>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1CD2050A-CE72-546B-C45C-7EACB4B15BAB}"/>
              </a:ext>
            </a:extLst>
          </p:cNvPr>
          <p:cNvSpPr txBox="1">
            <a:spLocks noChangeArrowheads="1"/>
          </p:cNvSpPr>
          <p:nvPr/>
        </p:nvSpPr>
        <p:spPr bwMode="auto">
          <a:xfrm>
            <a:off x="502749" y="5335202"/>
            <a:ext cx="11178264" cy="1261499"/>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200" dirty="0">
                <a:solidFill>
                  <a:schemeClr val="bg1"/>
                </a:solidFill>
                <a:latin typeface="Garamond" panose="02020404030301010803" pitchFamily="18" charset="0"/>
                <a:ea typeface="Cambria" panose="02040503050406030204" pitchFamily="18" charset="0"/>
              </a:rPr>
              <a:t>Reason #3: God’s future justice will comfort believers. </a:t>
            </a:r>
            <a:endParaRPr lang="en-US" sz="4200" dirty="0">
              <a:solidFill>
                <a:schemeClr val="bg1"/>
              </a:solidFill>
              <a:latin typeface="Garamond" panose="02020404030301010803" pitchFamily="18" charset="0"/>
              <a:cs typeface="Arial" charset="0"/>
            </a:endParaRPr>
          </a:p>
        </p:txBody>
      </p:sp>
      <p:sp>
        <p:nvSpPr>
          <p:cNvPr id="4" name="Rectangle 3">
            <a:extLst>
              <a:ext uri="{FF2B5EF4-FFF2-40B4-BE49-F238E27FC236}">
                <a16:creationId xmlns:a16="http://schemas.microsoft.com/office/drawing/2014/main" xmlns="" id="{412B6E5C-FC26-9AE1-A774-3CD26674DD4A}"/>
              </a:ext>
            </a:extLst>
          </p:cNvPr>
          <p:cNvSpPr>
            <a:spLocks noChangeArrowheads="1"/>
          </p:cNvSpPr>
          <p:nvPr/>
        </p:nvSpPr>
        <p:spPr bwMode="auto">
          <a:xfrm>
            <a:off x="408811" y="1072616"/>
            <a:ext cx="11374375" cy="404945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A7F98774-C8DF-B01B-B0D8-74390FBC17A7}"/>
              </a:ext>
            </a:extLst>
          </p:cNvPr>
          <p:cNvSpPr txBox="1">
            <a:spLocks noChangeArrowheads="1"/>
          </p:cNvSpPr>
          <p:nvPr/>
        </p:nvSpPr>
        <p:spPr bwMode="auto">
          <a:xfrm>
            <a:off x="499942" y="1195897"/>
            <a:ext cx="11178264" cy="623889"/>
          </a:xfrm>
          <a:prstGeom prst="rect">
            <a:avLst/>
          </a:prstGeom>
          <a:noFill/>
          <a:ln w="38100">
            <a:noFill/>
            <a:miter lim="800000"/>
            <a:headEnd/>
            <a:tailEnd/>
          </a:ln>
        </p:spPr>
        <p:txBody>
          <a:bodyPr wrap="square">
            <a:spAutoFit/>
          </a:bodyPr>
          <a:lstStyle/>
          <a:p>
            <a:pPr>
              <a:lnSpc>
                <a:spcPct val="90000"/>
              </a:lnSpc>
              <a:spcAft>
                <a:spcPts val="600"/>
              </a:spcAft>
              <a:buSzPct val="100000"/>
              <a:defRPr/>
            </a:pPr>
            <a:r>
              <a:rPr lang="en-US" sz="3800" dirty="0">
                <a:solidFill>
                  <a:schemeClr val="bg1"/>
                </a:solidFill>
                <a:latin typeface="Garamond" panose="02020404030301010803" pitchFamily="18" charset="0"/>
                <a:cs typeface="Arial" charset="0"/>
              </a:rPr>
              <a:t>Miroslav </a:t>
            </a:r>
            <a:r>
              <a:rPr lang="en-US" sz="3800" dirty="0" err="1">
                <a:solidFill>
                  <a:schemeClr val="bg1"/>
                </a:solidFill>
                <a:latin typeface="Garamond" panose="02020404030301010803" pitchFamily="18" charset="0"/>
                <a:cs typeface="Arial" charset="0"/>
              </a:rPr>
              <a:t>Volf</a:t>
            </a:r>
            <a:r>
              <a:rPr lang="en-US" sz="3800" dirty="0">
                <a:solidFill>
                  <a:schemeClr val="bg1"/>
                </a:solidFill>
                <a:latin typeface="Garamond" panose="02020404030301010803" pitchFamily="18" charset="0"/>
                <a:cs typeface="Arial" charset="0"/>
              </a:rPr>
              <a:t> </a:t>
            </a:r>
          </a:p>
        </p:txBody>
      </p:sp>
    </p:spTree>
    <p:extLst>
      <p:ext uri="{BB962C8B-B14F-4D97-AF65-F5344CB8AC3E}">
        <p14:creationId xmlns:p14="http://schemas.microsoft.com/office/powerpoint/2010/main" val="1764417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867773"/>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baseline="30000" dirty="0">
                <a:solidFill>
                  <a:schemeClr val="bg1"/>
                </a:solidFill>
                <a:latin typeface="Garamond" panose="02020404030301010803" pitchFamily="18" charset="0"/>
                <a:cs typeface="Calibri Light" panose="020F0302020204030204" pitchFamily="34" charset="0"/>
              </a:rPr>
              <a:t>6</a:t>
            </a:r>
            <a:r>
              <a:rPr lang="en-US" sz="4000" dirty="0">
                <a:solidFill>
                  <a:schemeClr val="bg1"/>
                </a:solidFill>
                <a:latin typeface="Garamond" panose="02020404030301010803" pitchFamily="18" charset="0"/>
                <a:cs typeface="Calibri Light" panose="020F0302020204030204" pitchFamily="34" charset="0"/>
              </a:rPr>
              <a:t> 	God is just: He will pay back trouble to those who trouble you </a:t>
            </a:r>
          </a:p>
          <a:p>
            <a:pPr marL="460375" indent="-446088">
              <a:lnSpc>
                <a:spcPct val="90000"/>
              </a:lnSpc>
              <a:spcBef>
                <a:spcPts val="0"/>
              </a:spcBef>
              <a:spcAft>
                <a:spcPts val="0"/>
              </a:spcAft>
            </a:pPr>
            <a:r>
              <a:rPr lang="en-US" sz="4000" baseline="30000" dirty="0">
                <a:solidFill>
                  <a:schemeClr val="bg1"/>
                </a:solidFill>
                <a:latin typeface="Garamond" panose="02020404030301010803" pitchFamily="18" charset="0"/>
                <a:cs typeface="Calibri Light" panose="020F0302020204030204" pitchFamily="34" charset="0"/>
              </a:rPr>
              <a:t>7</a:t>
            </a:r>
            <a:r>
              <a:rPr lang="en-US" sz="4000" dirty="0">
                <a:solidFill>
                  <a:schemeClr val="bg1"/>
                </a:solidFill>
                <a:latin typeface="Garamond" panose="02020404030301010803" pitchFamily="18" charset="0"/>
                <a:cs typeface="Calibri Light" panose="020F0302020204030204" pitchFamily="34" charset="0"/>
              </a:rPr>
              <a:t> 	and give relief to you who are troubled, and to us as well. This will happen when the Lord Jesus is revealed from heaven.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98286EF1-12C0-CEF5-5103-24915EA56AF1}"/>
              </a:ext>
            </a:extLst>
          </p:cNvPr>
          <p:cNvSpPr>
            <a:spLocks noChangeArrowheads="1"/>
          </p:cNvSpPr>
          <p:nvPr/>
        </p:nvSpPr>
        <p:spPr bwMode="auto">
          <a:xfrm>
            <a:off x="408812" y="5230969"/>
            <a:ext cx="11374375" cy="1474631"/>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1CD2050A-CE72-546B-C45C-7EACB4B15BAB}"/>
              </a:ext>
            </a:extLst>
          </p:cNvPr>
          <p:cNvSpPr txBox="1">
            <a:spLocks noChangeArrowheads="1"/>
          </p:cNvSpPr>
          <p:nvPr/>
        </p:nvSpPr>
        <p:spPr bwMode="auto">
          <a:xfrm>
            <a:off x="502749" y="5335202"/>
            <a:ext cx="11178264" cy="1261499"/>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200" dirty="0">
                <a:solidFill>
                  <a:schemeClr val="bg1"/>
                </a:solidFill>
                <a:latin typeface="Garamond" panose="02020404030301010803" pitchFamily="18" charset="0"/>
                <a:ea typeface="Cambria" panose="02040503050406030204" pitchFamily="18" charset="0"/>
              </a:rPr>
              <a:t>Reason #3: God’s future justice will comfort believers. </a:t>
            </a:r>
            <a:endParaRPr lang="en-US" sz="4200" dirty="0">
              <a:solidFill>
                <a:schemeClr val="bg1"/>
              </a:solidFill>
              <a:latin typeface="Garamond" panose="02020404030301010803" pitchFamily="18" charset="0"/>
              <a:cs typeface="Arial" charset="0"/>
            </a:endParaRPr>
          </a:p>
        </p:txBody>
      </p:sp>
      <p:sp>
        <p:nvSpPr>
          <p:cNvPr id="4" name="Rectangle 3">
            <a:extLst>
              <a:ext uri="{FF2B5EF4-FFF2-40B4-BE49-F238E27FC236}">
                <a16:creationId xmlns:a16="http://schemas.microsoft.com/office/drawing/2014/main" xmlns="" id="{412B6E5C-FC26-9AE1-A774-3CD26674DD4A}"/>
              </a:ext>
            </a:extLst>
          </p:cNvPr>
          <p:cNvSpPr>
            <a:spLocks noChangeArrowheads="1"/>
          </p:cNvSpPr>
          <p:nvPr/>
        </p:nvSpPr>
        <p:spPr bwMode="auto">
          <a:xfrm>
            <a:off x="408811" y="1072616"/>
            <a:ext cx="11374375" cy="404945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A7F98774-C8DF-B01B-B0D8-74390FBC17A7}"/>
              </a:ext>
            </a:extLst>
          </p:cNvPr>
          <p:cNvSpPr txBox="1">
            <a:spLocks noChangeArrowheads="1"/>
          </p:cNvSpPr>
          <p:nvPr/>
        </p:nvSpPr>
        <p:spPr bwMode="auto">
          <a:xfrm>
            <a:off x="499942" y="1195897"/>
            <a:ext cx="11178264" cy="3255378"/>
          </a:xfrm>
          <a:prstGeom prst="rect">
            <a:avLst/>
          </a:prstGeom>
          <a:noFill/>
          <a:ln w="38100">
            <a:noFill/>
            <a:miter lim="800000"/>
            <a:headEnd/>
            <a:tailEnd/>
          </a:ln>
        </p:spPr>
        <p:txBody>
          <a:bodyPr wrap="square">
            <a:spAutoFit/>
          </a:bodyPr>
          <a:lstStyle/>
          <a:p>
            <a:pPr>
              <a:lnSpc>
                <a:spcPct val="90000"/>
              </a:lnSpc>
              <a:spcAft>
                <a:spcPts val="600"/>
              </a:spcAft>
              <a:buSzPct val="100000"/>
              <a:defRPr/>
            </a:pPr>
            <a:r>
              <a:rPr lang="en-US" sz="3800" dirty="0">
                <a:solidFill>
                  <a:schemeClr val="bg1"/>
                </a:solidFill>
                <a:latin typeface="Garamond" panose="02020404030301010803" pitchFamily="18" charset="0"/>
                <a:cs typeface="Arial" charset="0"/>
              </a:rPr>
              <a:t>Miroslav </a:t>
            </a:r>
            <a:r>
              <a:rPr lang="en-US" sz="3800" dirty="0" err="1">
                <a:solidFill>
                  <a:schemeClr val="bg1"/>
                </a:solidFill>
                <a:latin typeface="Garamond" panose="02020404030301010803" pitchFamily="18" charset="0"/>
                <a:cs typeface="Arial" charset="0"/>
              </a:rPr>
              <a:t>Volf</a:t>
            </a:r>
            <a:r>
              <a:rPr lang="en-US" sz="3800" dirty="0">
                <a:solidFill>
                  <a:schemeClr val="bg1"/>
                </a:solidFill>
                <a:latin typeface="Garamond" panose="02020404030301010803" pitchFamily="18" charset="0"/>
                <a:cs typeface="Arial" charset="0"/>
              </a:rPr>
              <a:t>: “If God were not angry at injustice and deception and did not make a final end to violence—that God would not be worthy of worship…The only means of prohibiting all recourse to violence by ourselves is to insist that [it] is legitimate only when it comes from God…</a:t>
            </a:r>
          </a:p>
        </p:txBody>
      </p:sp>
    </p:spTree>
    <p:extLst>
      <p:ext uri="{BB962C8B-B14F-4D97-AF65-F5344CB8AC3E}">
        <p14:creationId xmlns:p14="http://schemas.microsoft.com/office/powerpoint/2010/main" val="11505674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867773"/>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baseline="30000" dirty="0">
                <a:solidFill>
                  <a:schemeClr val="bg1"/>
                </a:solidFill>
                <a:latin typeface="Garamond" panose="02020404030301010803" pitchFamily="18" charset="0"/>
                <a:cs typeface="Calibri Light" panose="020F0302020204030204" pitchFamily="34" charset="0"/>
              </a:rPr>
              <a:t>6</a:t>
            </a:r>
            <a:r>
              <a:rPr lang="en-US" sz="4000" dirty="0">
                <a:solidFill>
                  <a:schemeClr val="bg1"/>
                </a:solidFill>
                <a:latin typeface="Garamond" panose="02020404030301010803" pitchFamily="18" charset="0"/>
                <a:cs typeface="Calibri Light" panose="020F0302020204030204" pitchFamily="34" charset="0"/>
              </a:rPr>
              <a:t> 	God is just: He will pay back trouble to those who trouble you </a:t>
            </a:r>
          </a:p>
          <a:p>
            <a:pPr marL="460375" indent="-446088">
              <a:lnSpc>
                <a:spcPct val="90000"/>
              </a:lnSpc>
              <a:spcBef>
                <a:spcPts val="0"/>
              </a:spcBef>
              <a:spcAft>
                <a:spcPts val="0"/>
              </a:spcAft>
            </a:pPr>
            <a:r>
              <a:rPr lang="en-US" sz="4000" baseline="30000" dirty="0">
                <a:solidFill>
                  <a:schemeClr val="bg1"/>
                </a:solidFill>
                <a:latin typeface="Garamond" panose="02020404030301010803" pitchFamily="18" charset="0"/>
                <a:cs typeface="Calibri Light" panose="020F0302020204030204" pitchFamily="34" charset="0"/>
              </a:rPr>
              <a:t>7</a:t>
            </a:r>
            <a:r>
              <a:rPr lang="en-US" sz="4000" dirty="0">
                <a:solidFill>
                  <a:schemeClr val="bg1"/>
                </a:solidFill>
                <a:latin typeface="Garamond" panose="02020404030301010803" pitchFamily="18" charset="0"/>
                <a:cs typeface="Calibri Light" panose="020F0302020204030204" pitchFamily="34" charset="0"/>
              </a:rPr>
              <a:t> 	and give relief to you who are troubled, and to us as well. This will happen when the Lord Jesus is revealed from heaven.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98286EF1-12C0-CEF5-5103-24915EA56AF1}"/>
              </a:ext>
            </a:extLst>
          </p:cNvPr>
          <p:cNvSpPr>
            <a:spLocks noChangeArrowheads="1"/>
          </p:cNvSpPr>
          <p:nvPr/>
        </p:nvSpPr>
        <p:spPr bwMode="auto">
          <a:xfrm>
            <a:off x="408812" y="5230969"/>
            <a:ext cx="11374375" cy="1474631"/>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1CD2050A-CE72-546B-C45C-7EACB4B15BAB}"/>
              </a:ext>
            </a:extLst>
          </p:cNvPr>
          <p:cNvSpPr txBox="1">
            <a:spLocks noChangeArrowheads="1"/>
          </p:cNvSpPr>
          <p:nvPr/>
        </p:nvSpPr>
        <p:spPr bwMode="auto">
          <a:xfrm>
            <a:off x="502749" y="5335202"/>
            <a:ext cx="11178264" cy="1261499"/>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200" dirty="0">
                <a:solidFill>
                  <a:schemeClr val="bg1"/>
                </a:solidFill>
                <a:latin typeface="Garamond" panose="02020404030301010803" pitchFamily="18" charset="0"/>
                <a:ea typeface="Cambria" panose="02040503050406030204" pitchFamily="18" charset="0"/>
              </a:rPr>
              <a:t>Reason #3: God’s future justice will comfort believers.</a:t>
            </a:r>
            <a:endParaRPr lang="en-US" sz="4200" dirty="0">
              <a:solidFill>
                <a:schemeClr val="bg1"/>
              </a:solidFill>
              <a:latin typeface="Garamond" panose="02020404030301010803" pitchFamily="18" charset="0"/>
              <a:cs typeface="Arial" charset="0"/>
            </a:endParaRPr>
          </a:p>
        </p:txBody>
      </p:sp>
      <p:sp>
        <p:nvSpPr>
          <p:cNvPr id="4" name="Rectangle 3">
            <a:extLst>
              <a:ext uri="{FF2B5EF4-FFF2-40B4-BE49-F238E27FC236}">
                <a16:creationId xmlns:a16="http://schemas.microsoft.com/office/drawing/2014/main" xmlns="" id="{412B6E5C-FC26-9AE1-A774-3CD26674DD4A}"/>
              </a:ext>
            </a:extLst>
          </p:cNvPr>
          <p:cNvSpPr>
            <a:spLocks noChangeArrowheads="1"/>
          </p:cNvSpPr>
          <p:nvPr/>
        </p:nvSpPr>
        <p:spPr bwMode="auto">
          <a:xfrm>
            <a:off x="408811" y="1072616"/>
            <a:ext cx="11374375" cy="404945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A7F98774-C8DF-B01B-B0D8-74390FBC17A7}"/>
              </a:ext>
            </a:extLst>
          </p:cNvPr>
          <p:cNvSpPr txBox="1">
            <a:spLocks noChangeArrowheads="1"/>
          </p:cNvSpPr>
          <p:nvPr/>
        </p:nvSpPr>
        <p:spPr bwMode="auto">
          <a:xfrm>
            <a:off x="499942" y="1195897"/>
            <a:ext cx="11178264" cy="3255378"/>
          </a:xfrm>
          <a:prstGeom prst="rect">
            <a:avLst/>
          </a:prstGeom>
          <a:noFill/>
          <a:ln w="38100">
            <a:noFill/>
            <a:miter lim="800000"/>
            <a:headEnd/>
            <a:tailEnd/>
          </a:ln>
        </p:spPr>
        <p:txBody>
          <a:bodyPr wrap="square">
            <a:spAutoFit/>
          </a:bodyPr>
          <a:lstStyle/>
          <a:p>
            <a:pPr>
              <a:lnSpc>
                <a:spcPct val="90000"/>
              </a:lnSpc>
              <a:spcAft>
                <a:spcPts val="600"/>
              </a:spcAft>
              <a:buSzPct val="100000"/>
              <a:defRPr/>
            </a:pPr>
            <a:r>
              <a:rPr lang="en-US" sz="3800" dirty="0">
                <a:solidFill>
                  <a:schemeClr val="bg1"/>
                </a:solidFill>
                <a:latin typeface="Garamond" panose="02020404030301010803" pitchFamily="18" charset="0"/>
                <a:cs typeface="Arial" charset="0"/>
              </a:rPr>
              <a:t>Miroslav </a:t>
            </a:r>
            <a:r>
              <a:rPr lang="en-US" sz="3800" dirty="0" err="1">
                <a:solidFill>
                  <a:schemeClr val="bg1"/>
                </a:solidFill>
                <a:latin typeface="Garamond" panose="02020404030301010803" pitchFamily="18" charset="0"/>
                <a:cs typeface="Arial" charset="0"/>
              </a:rPr>
              <a:t>Volf</a:t>
            </a:r>
            <a:r>
              <a:rPr lang="en-US" sz="3800" dirty="0">
                <a:solidFill>
                  <a:schemeClr val="bg1"/>
                </a:solidFill>
                <a:latin typeface="Garamond" panose="02020404030301010803" pitchFamily="18" charset="0"/>
                <a:cs typeface="Arial" charset="0"/>
              </a:rPr>
              <a:t>: “My thesis that the practice of non-violence requires a belief in divine vengeance will be unpopular with many in the West…But it takes the quiet of a suburban home for the birth of the thesis that non-violence [comes from the belief in] God’s refusal to judge.”  </a:t>
            </a:r>
          </a:p>
        </p:txBody>
      </p:sp>
    </p:spTree>
    <p:extLst>
      <p:ext uri="{BB962C8B-B14F-4D97-AF65-F5344CB8AC3E}">
        <p14:creationId xmlns:p14="http://schemas.microsoft.com/office/powerpoint/2010/main" val="8154304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5083764"/>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baseline="30000" dirty="0">
                <a:solidFill>
                  <a:schemeClr val="bg1"/>
                </a:solidFill>
                <a:latin typeface="Garamond" panose="02020404030301010803" pitchFamily="18" charset="0"/>
                <a:cs typeface="Calibri Light" panose="020F0302020204030204" pitchFamily="34" charset="0"/>
              </a:rPr>
              <a:t>8</a:t>
            </a:r>
            <a:r>
              <a:rPr lang="en-US" sz="4000" dirty="0">
                <a:solidFill>
                  <a:schemeClr val="bg1"/>
                </a:solidFill>
                <a:latin typeface="Garamond" panose="02020404030301010803" pitchFamily="18" charset="0"/>
                <a:cs typeface="Calibri Light" panose="020F0302020204030204" pitchFamily="34" charset="0"/>
              </a:rPr>
              <a:t> 	He will punish those who do not know God and do not obey the gospel of our Lord Jesus. </a:t>
            </a:r>
          </a:p>
          <a:p>
            <a:pPr marL="460375" indent="-446088">
              <a:lnSpc>
                <a:spcPct val="90000"/>
              </a:lnSpc>
              <a:spcBef>
                <a:spcPts val="0"/>
              </a:spcBef>
              <a:spcAft>
                <a:spcPts val="0"/>
              </a:spcAft>
            </a:pPr>
            <a:r>
              <a:rPr lang="en-US" sz="4000" baseline="30000" dirty="0">
                <a:solidFill>
                  <a:schemeClr val="bg1"/>
                </a:solidFill>
                <a:latin typeface="Garamond" panose="02020404030301010803" pitchFamily="18" charset="0"/>
                <a:cs typeface="Calibri Light" panose="020F0302020204030204" pitchFamily="34" charset="0"/>
              </a:rPr>
              <a:t>9</a:t>
            </a:r>
            <a:r>
              <a:rPr lang="en-US" sz="4000" dirty="0">
                <a:solidFill>
                  <a:schemeClr val="bg1"/>
                </a:solidFill>
                <a:latin typeface="Garamond" panose="02020404030301010803" pitchFamily="18" charset="0"/>
                <a:cs typeface="Calibri Light" panose="020F0302020204030204" pitchFamily="34" charset="0"/>
              </a:rPr>
              <a:t> 	They will be punished with everlasting destruction and shut out from the presence of the Lord and from the glory of his might</a:t>
            </a:r>
          </a:p>
          <a:p>
            <a:pPr marL="460375" indent="-446088">
              <a:lnSpc>
                <a:spcPct val="90000"/>
              </a:lnSpc>
              <a:spcBef>
                <a:spcPts val="0"/>
              </a:spcBef>
              <a:spcAft>
                <a:spcPts val="0"/>
              </a:spcAft>
            </a:pPr>
            <a:r>
              <a:rPr lang="en-US" sz="4000" baseline="30000" dirty="0">
                <a:solidFill>
                  <a:schemeClr val="bg1"/>
                </a:solidFill>
                <a:latin typeface="Garamond" panose="02020404030301010803" pitchFamily="18" charset="0"/>
                <a:cs typeface="Calibri Light" panose="020F0302020204030204" pitchFamily="34" charset="0"/>
              </a:rPr>
              <a:t>10	</a:t>
            </a:r>
            <a:r>
              <a:rPr lang="en-US" sz="4000" dirty="0">
                <a:solidFill>
                  <a:schemeClr val="bg1"/>
                </a:solidFill>
                <a:latin typeface="Garamond" panose="02020404030301010803" pitchFamily="18" charset="0"/>
                <a:cs typeface="Calibri Light" panose="020F0302020204030204" pitchFamily="34" charset="0"/>
              </a:rPr>
              <a:t>on the day he comes to be glorified in his holy people and to be marveled at among all those who have believed. This includes you, because you believed our testimony to you.</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9744644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5083764"/>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8</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He will punish those who do not know God and do not obey the gospel of our Lord Jesus. </a:t>
            </a:r>
          </a:p>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9</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They will be punished with everlasting destruction and</a:t>
            </a:r>
            <a:r>
              <a:rPr lang="en-US" sz="4000" dirty="0">
                <a:solidFill>
                  <a:schemeClr val="bg1"/>
                </a:solidFill>
                <a:latin typeface="Garamond" panose="02020404030301010803" pitchFamily="18" charset="0"/>
                <a:cs typeface="Calibri Light" panose="020F0302020204030204" pitchFamily="34" charset="0"/>
              </a:rPr>
              <a:t> shut out from the presence of the Lord </a:t>
            </a:r>
            <a:r>
              <a:rPr lang="en-US" sz="4000" dirty="0">
                <a:solidFill>
                  <a:schemeClr val="tx1">
                    <a:lumMod val="65000"/>
                    <a:lumOff val="35000"/>
                  </a:schemeClr>
                </a:solidFill>
                <a:latin typeface="Garamond" panose="02020404030301010803" pitchFamily="18" charset="0"/>
                <a:cs typeface="Calibri Light" panose="020F0302020204030204" pitchFamily="34" charset="0"/>
              </a:rPr>
              <a:t>and from the glory of his might</a:t>
            </a:r>
          </a:p>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10	</a:t>
            </a:r>
            <a:r>
              <a:rPr lang="en-US" sz="4000" dirty="0">
                <a:solidFill>
                  <a:schemeClr val="tx1">
                    <a:lumMod val="65000"/>
                    <a:lumOff val="35000"/>
                  </a:schemeClr>
                </a:solidFill>
                <a:latin typeface="Garamond" panose="02020404030301010803" pitchFamily="18" charset="0"/>
                <a:cs typeface="Calibri Light" panose="020F0302020204030204" pitchFamily="34" charset="0"/>
              </a:rPr>
              <a:t>on the day he comes to be glorified in his holy people and to be marveled at among all those who have believed. This includes you, because you believed our testimony to you.</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6131B4A7-F260-DD96-BA1C-1E77D559B85B}"/>
              </a:ext>
            </a:extLst>
          </p:cNvPr>
          <p:cNvSpPr>
            <a:spLocks noChangeArrowheads="1"/>
          </p:cNvSpPr>
          <p:nvPr/>
        </p:nvSpPr>
        <p:spPr bwMode="auto">
          <a:xfrm>
            <a:off x="408811" y="1110716"/>
            <a:ext cx="11374375" cy="508376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77CA272-6362-C4A8-DCC6-C1610B2326D8}"/>
              </a:ext>
            </a:extLst>
          </p:cNvPr>
          <p:cNvSpPr txBox="1">
            <a:spLocks noChangeArrowheads="1"/>
          </p:cNvSpPr>
          <p:nvPr/>
        </p:nvSpPr>
        <p:spPr bwMode="auto">
          <a:xfrm>
            <a:off x="499942" y="1195897"/>
            <a:ext cx="11178264" cy="4307974"/>
          </a:xfrm>
          <a:prstGeom prst="rect">
            <a:avLst/>
          </a:prstGeom>
          <a:noFill/>
          <a:ln w="38100">
            <a:noFill/>
            <a:miter lim="800000"/>
            <a:headEnd/>
            <a:tailEnd/>
          </a:ln>
        </p:spPr>
        <p:txBody>
          <a:bodyPr wrap="square">
            <a:spAutoFit/>
          </a:bodyPr>
          <a:lstStyle/>
          <a:p>
            <a:pPr>
              <a:lnSpc>
                <a:spcPct val="90000"/>
              </a:lnSpc>
              <a:spcAft>
                <a:spcPts val="600"/>
              </a:spcAft>
              <a:buSzPct val="100000"/>
              <a:defRPr/>
            </a:pPr>
            <a:r>
              <a:rPr lang="en-US" sz="3800" dirty="0">
                <a:solidFill>
                  <a:schemeClr val="bg1"/>
                </a:solidFill>
                <a:latin typeface="Garamond" panose="02020404030301010803" pitchFamily="18" charset="0"/>
                <a:cs typeface="Arial" charset="0"/>
              </a:rPr>
              <a:t>Tim Keller: “The people in hell are miserable…We see raging like unchecked flames their pride, their paranoia, their self-pity, their certainty that everyone else is wrong…All their humanity is gone, and thus so is their sanity. They are utterly, finally locked in a prison of their own self-centeredness, and their pride progressively expands into a bigger and bigger mushroom cloud. They continue to go…blaming everyone but themselves.” </a:t>
            </a:r>
          </a:p>
        </p:txBody>
      </p:sp>
    </p:spTree>
    <p:extLst>
      <p:ext uri="{BB962C8B-B14F-4D97-AF65-F5344CB8AC3E}">
        <p14:creationId xmlns:p14="http://schemas.microsoft.com/office/powerpoint/2010/main" val="3619390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867773"/>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baseline="30000" dirty="0">
                <a:solidFill>
                  <a:schemeClr val="bg1"/>
                </a:solidFill>
                <a:latin typeface="Garamond" panose="02020404030301010803" pitchFamily="18" charset="0"/>
                <a:cs typeface="Calibri Light" panose="020F0302020204030204" pitchFamily="34" charset="0"/>
              </a:rPr>
              <a:t>1</a:t>
            </a:r>
            <a:r>
              <a:rPr lang="en-US" sz="4000" dirty="0">
                <a:solidFill>
                  <a:schemeClr val="bg1"/>
                </a:solidFill>
                <a:latin typeface="Garamond" panose="02020404030301010803" pitchFamily="18" charset="0"/>
                <a:cs typeface="Calibri Light" panose="020F0302020204030204" pitchFamily="34" charset="0"/>
              </a:rPr>
              <a:t> 	Paul, Silas and Timothy, To the church of the Thessalonians in God our Father and the Lord Jesus Christ: </a:t>
            </a:r>
          </a:p>
          <a:p>
            <a:pPr marL="460375" indent="-446088">
              <a:lnSpc>
                <a:spcPct val="90000"/>
              </a:lnSpc>
              <a:spcBef>
                <a:spcPts val="0"/>
              </a:spcBef>
              <a:spcAft>
                <a:spcPts val="0"/>
              </a:spcAft>
            </a:pPr>
            <a:r>
              <a:rPr lang="en-US" sz="4000" baseline="30000" dirty="0">
                <a:solidFill>
                  <a:schemeClr val="bg1"/>
                </a:solidFill>
                <a:latin typeface="Garamond" panose="02020404030301010803" pitchFamily="18" charset="0"/>
                <a:cs typeface="Calibri Light" panose="020F0302020204030204" pitchFamily="34" charset="0"/>
              </a:rPr>
              <a:t>2</a:t>
            </a:r>
            <a:r>
              <a:rPr lang="en-US" sz="4000" dirty="0">
                <a:solidFill>
                  <a:schemeClr val="bg1"/>
                </a:solidFill>
                <a:latin typeface="Garamond" panose="02020404030301010803" pitchFamily="18" charset="0"/>
                <a:cs typeface="Calibri Light" panose="020F0302020204030204" pitchFamily="34" charset="0"/>
              </a:rPr>
              <a:t> 	Grace and peace to you from God the Father and the Lord Jesus Christ.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989458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5083764"/>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8</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He will punish those who do not know God and do not obey the gospel of our Lord Jesus. </a:t>
            </a:r>
          </a:p>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9</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They will be punished with everlasting destruction and</a:t>
            </a:r>
            <a:r>
              <a:rPr lang="en-US" sz="4000" dirty="0">
                <a:solidFill>
                  <a:schemeClr val="bg1"/>
                </a:solidFill>
                <a:latin typeface="Garamond" panose="02020404030301010803" pitchFamily="18" charset="0"/>
                <a:cs typeface="Calibri Light" panose="020F0302020204030204" pitchFamily="34" charset="0"/>
              </a:rPr>
              <a:t> shut out from the presence of the Lord </a:t>
            </a:r>
            <a:r>
              <a:rPr lang="en-US" sz="4000" dirty="0">
                <a:solidFill>
                  <a:schemeClr val="tx1">
                    <a:lumMod val="65000"/>
                    <a:lumOff val="35000"/>
                  </a:schemeClr>
                </a:solidFill>
                <a:latin typeface="Garamond" panose="02020404030301010803" pitchFamily="18" charset="0"/>
                <a:cs typeface="Calibri Light" panose="020F0302020204030204" pitchFamily="34" charset="0"/>
              </a:rPr>
              <a:t>and from the glory of his might</a:t>
            </a:r>
          </a:p>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10	</a:t>
            </a:r>
            <a:r>
              <a:rPr lang="en-US" sz="4000" dirty="0">
                <a:solidFill>
                  <a:schemeClr val="tx1">
                    <a:lumMod val="65000"/>
                    <a:lumOff val="35000"/>
                  </a:schemeClr>
                </a:solidFill>
                <a:latin typeface="Garamond" panose="02020404030301010803" pitchFamily="18" charset="0"/>
                <a:cs typeface="Calibri Light" panose="020F0302020204030204" pitchFamily="34" charset="0"/>
              </a:rPr>
              <a:t>on the day he comes to be glorified in his holy people and to be marveled at among all those who have believed. This includes you, because you believed our testimony to you.</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6131B4A7-F260-DD96-BA1C-1E77D559B85B}"/>
              </a:ext>
            </a:extLst>
          </p:cNvPr>
          <p:cNvSpPr>
            <a:spLocks noChangeArrowheads="1"/>
          </p:cNvSpPr>
          <p:nvPr/>
        </p:nvSpPr>
        <p:spPr bwMode="auto">
          <a:xfrm>
            <a:off x="408811" y="1110716"/>
            <a:ext cx="11374375" cy="508376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77CA272-6362-C4A8-DCC6-C1610B2326D8}"/>
              </a:ext>
            </a:extLst>
          </p:cNvPr>
          <p:cNvSpPr txBox="1">
            <a:spLocks noChangeArrowheads="1"/>
          </p:cNvSpPr>
          <p:nvPr/>
        </p:nvSpPr>
        <p:spPr bwMode="auto">
          <a:xfrm>
            <a:off x="499942" y="1195897"/>
            <a:ext cx="11178264" cy="4911216"/>
          </a:xfrm>
          <a:prstGeom prst="rect">
            <a:avLst/>
          </a:prstGeom>
          <a:noFill/>
          <a:ln w="38100">
            <a:noFill/>
            <a:miter lim="800000"/>
            <a:headEnd/>
            <a:tailEnd/>
          </a:ln>
        </p:spPr>
        <p:txBody>
          <a:bodyPr wrap="square">
            <a:spAutoFit/>
          </a:bodyPr>
          <a:lstStyle/>
          <a:p>
            <a:pPr>
              <a:lnSpc>
                <a:spcPct val="90000"/>
              </a:lnSpc>
              <a:spcAft>
                <a:spcPts val="600"/>
              </a:spcAft>
              <a:buSzPct val="100000"/>
              <a:defRPr/>
            </a:pPr>
            <a:r>
              <a:rPr lang="en-US" sz="3800" dirty="0">
                <a:solidFill>
                  <a:schemeClr val="bg1"/>
                </a:solidFill>
                <a:latin typeface="Garamond" panose="02020404030301010803" pitchFamily="18" charset="0"/>
                <a:cs typeface="Arial" charset="0"/>
              </a:rPr>
              <a:t>“The rich man shouted, ‘Father Abraham, have some pity! Send Lazarus over here to dip the tip of his finger in water and cool my tongue. I am in anguish in these flames.’ </a:t>
            </a:r>
          </a:p>
          <a:p>
            <a:pPr>
              <a:lnSpc>
                <a:spcPct val="90000"/>
              </a:lnSpc>
              <a:spcAft>
                <a:spcPts val="600"/>
              </a:spcAft>
              <a:buSzPct val="100000"/>
              <a:defRPr/>
            </a:pPr>
            <a:r>
              <a:rPr lang="en-US" sz="3800" dirty="0">
                <a:solidFill>
                  <a:schemeClr val="bg1"/>
                </a:solidFill>
                <a:latin typeface="Garamond" panose="02020404030301010803" pitchFamily="18" charset="0"/>
                <a:cs typeface="Arial" charset="0"/>
              </a:rPr>
              <a:t> “But Abraham said to him, ‘Son, remember that during your lifetime you had everything you wanted, and Lazarus had nothing. So now he is here being comforted, and you are in anguish. And besides, there is a great chasm separating us.’</a:t>
            </a:r>
          </a:p>
        </p:txBody>
      </p:sp>
    </p:spTree>
    <p:extLst>
      <p:ext uri="{BB962C8B-B14F-4D97-AF65-F5344CB8AC3E}">
        <p14:creationId xmlns:p14="http://schemas.microsoft.com/office/powerpoint/2010/main" val="38250215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5083764"/>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8</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He will punish those who do not know God and do not obey the gospel of our Lord Jesus. </a:t>
            </a:r>
          </a:p>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9</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They will be punished with everlasting destruction and</a:t>
            </a:r>
            <a:r>
              <a:rPr lang="en-US" sz="4000" dirty="0">
                <a:solidFill>
                  <a:schemeClr val="bg1"/>
                </a:solidFill>
                <a:latin typeface="Garamond" panose="02020404030301010803" pitchFamily="18" charset="0"/>
                <a:cs typeface="Calibri Light" panose="020F0302020204030204" pitchFamily="34" charset="0"/>
              </a:rPr>
              <a:t> shut out from the presence of the Lord </a:t>
            </a:r>
            <a:r>
              <a:rPr lang="en-US" sz="4000" dirty="0">
                <a:solidFill>
                  <a:schemeClr val="tx1">
                    <a:lumMod val="65000"/>
                    <a:lumOff val="35000"/>
                  </a:schemeClr>
                </a:solidFill>
                <a:latin typeface="Garamond" panose="02020404030301010803" pitchFamily="18" charset="0"/>
                <a:cs typeface="Calibri Light" panose="020F0302020204030204" pitchFamily="34" charset="0"/>
              </a:rPr>
              <a:t>and from the glory of his might</a:t>
            </a:r>
          </a:p>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10	</a:t>
            </a:r>
            <a:r>
              <a:rPr lang="en-US" sz="4000" dirty="0">
                <a:solidFill>
                  <a:schemeClr val="tx1">
                    <a:lumMod val="65000"/>
                    <a:lumOff val="35000"/>
                  </a:schemeClr>
                </a:solidFill>
                <a:latin typeface="Garamond" panose="02020404030301010803" pitchFamily="18" charset="0"/>
                <a:cs typeface="Calibri Light" panose="020F0302020204030204" pitchFamily="34" charset="0"/>
              </a:rPr>
              <a:t>on the day he comes to be glorified in his holy people and to be marveled at among all those who have believed. This includes you, because you believed our testimony to you.</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6131B4A7-F260-DD96-BA1C-1E77D559B85B}"/>
              </a:ext>
            </a:extLst>
          </p:cNvPr>
          <p:cNvSpPr>
            <a:spLocks noChangeArrowheads="1"/>
          </p:cNvSpPr>
          <p:nvPr/>
        </p:nvSpPr>
        <p:spPr bwMode="auto">
          <a:xfrm>
            <a:off x="408811" y="1110716"/>
            <a:ext cx="11374375" cy="508376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77CA272-6362-C4A8-DCC6-C1610B2326D8}"/>
              </a:ext>
            </a:extLst>
          </p:cNvPr>
          <p:cNvSpPr txBox="1">
            <a:spLocks noChangeArrowheads="1"/>
          </p:cNvSpPr>
          <p:nvPr/>
        </p:nvSpPr>
        <p:spPr bwMode="auto">
          <a:xfrm>
            <a:off x="499942" y="1195897"/>
            <a:ext cx="11178264" cy="4988160"/>
          </a:xfrm>
          <a:prstGeom prst="rect">
            <a:avLst/>
          </a:prstGeom>
          <a:noFill/>
          <a:ln w="38100">
            <a:noFill/>
            <a:miter lim="800000"/>
            <a:headEnd/>
            <a:tailEnd/>
          </a:ln>
        </p:spPr>
        <p:txBody>
          <a:bodyPr wrap="square">
            <a:spAutoFit/>
          </a:bodyPr>
          <a:lstStyle/>
          <a:p>
            <a:pPr>
              <a:lnSpc>
                <a:spcPct val="90000"/>
              </a:lnSpc>
              <a:spcAft>
                <a:spcPts val="600"/>
              </a:spcAft>
              <a:buSzPct val="100000"/>
              <a:defRPr/>
            </a:pPr>
            <a:r>
              <a:rPr lang="en-US" sz="3800" dirty="0">
                <a:solidFill>
                  <a:schemeClr val="bg1"/>
                </a:solidFill>
                <a:latin typeface="Garamond" panose="02020404030301010803" pitchFamily="18" charset="0"/>
                <a:cs typeface="Arial" charset="0"/>
              </a:rPr>
              <a:t> “Then the rich man said, ‘Please, Father Abraham, at least send him to my father’s home. For I have five brothers, and I want him to warn them so they don’t end up in this place of torment.’ </a:t>
            </a:r>
          </a:p>
          <a:p>
            <a:pPr>
              <a:lnSpc>
                <a:spcPct val="90000"/>
              </a:lnSpc>
              <a:spcAft>
                <a:spcPts val="600"/>
              </a:spcAft>
              <a:buSzPct val="100000"/>
              <a:defRPr/>
            </a:pPr>
            <a:r>
              <a:rPr lang="en-US" sz="3800" dirty="0">
                <a:solidFill>
                  <a:schemeClr val="bg1"/>
                </a:solidFill>
                <a:latin typeface="Garamond" panose="02020404030301010803" pitchFamily="18" charset="0"/>
                <a:cs typeface="Arial" charset="0"/>
              </a:rPr>
              <a:t> “But Abraham said, ‘Moses and the prophets have warned them. Your brothers can read what they wrote.’ </a:t>
            </a:r>
          </a:p>
          <a:p>
            <a:pPr>
              <a:lnSpc>
                <a:spcPct val="90000"/>
              </a:lnSpc>
              <a:spcAft>
                <a:spcPts val="600"/>
              </a:spcAft>
              <a:buSzPct val="100000"/>
              <a:defRPr/>
            </a:pPr>
            <a:r>
              <a:rPr lang="en-US" sz="3800" dirty="0">
                <a:solidFill>
                  <a:schemeClr val="bg1"/>
                </a:solidFill>
                <a:latin typeface="Garamond" panose="02020404030301010803" pitchFamily="18" charset="0"/>
                <a:cs typeface="Arial" charset="0"/>
              </a:rPr>
              <a:t> “The rich man replied, ‘But if someone is sent to them from the dead, then they will repent of their sins and turn to God.’</a:t>
            </a:r>
          </a:p>
        </p:txBody>
      </p:sp>
    </p:spTree>
    <p:extLst>
      <p:ext uri="{BB962C8B-B14F-4D97-AF65-F5344CB8AC3E}">
        <p14:creationId xmlns:p14="http://schemas.microsoft.com/office/powerpoint/2010/main" val="27524834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5083764"/>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8</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He will punish those who do not know God and do not obey the gospel of our Lord Jesus. </a:t>
            </a:r>
          </a:p>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9</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They will be punished with everlasting destruction and</a:t>
            </a:r>
            <a:r>
              <a:rPr lang="en-US" sz="4000" dirty="0">
                <a:solidFill>
                  <a:schemeClr val="bg1"/>
                </a:solidFill>
                <a:latin typeface="Garamond" panose="02020404030301010803" pitchFamily="18" charset="0"/>
                <a:cs typeface="Calibri Light" panose="020F0302020204030204" pitchFamily="34" charset="0"/>
              </a:rPr>
              <a:t> shut out from the presence of the Lord </a:t>
            </a:r>
            <a:r>
              <a:rPr lang="en-US" sz="4000" dirty="0">
                <a:solidFill>
                  <a:schemeClr val="tx1">
                    <a:lumMod val="65000"/>
                    <a:lumOff val="35000"/>
                  </a:schemeClr>
                </a:solidFill>
                <a:latin typeface="Garamond" panose="02020404030301010803" pitchFamily="18" charset="0"/>
                <a:cs typeface="Calibri Light" panose="020F0302020204030204" pitchFamily="34" charset="0"/>
              </a:rPr>
              <a:t>and from the glory of his might</a:t>
            </a:r>
          </a:p>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10	</a:t>
            </a:r>
            <a:r>
              <a:rPr lang="en-US" sz="4000" dirty="0">
                <a:solidFill>
                  <a:schemeClr val="tx1">
                    <a:lumMod val="65000"/>
                    <a:lumOff val="35000"/>
                  </a:schemeClr>
                </a:solidFill>
                <a:latin typeface="Garamond" panose="02020404030301010803" pitchFamily="18" charset="0"/>
                <a:cs typeface="Calibri Light" panose="020F0302020204030204" pitchFamily="34" charset="0"/>
              </a:rPr>
              <a:t>on the day he comes to be glorified in his holy people and to be marveled at among all those who have believed. This includes you, because you believed our testimony to you.</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6131B4A7-F260-DD96-BA1C-1E77D559B85B}"/>
              </a:ext>
            </a:extLst>
          </p:cNvPr>
          <p:cNvSpPr>
            <a:spLocks noChangeArrowheads="1"/>
          </p:cNvSpPr>
          <p:nvPr/>
        </p:nvSpPr>
        <p:spPr bwMode="auto">
          <a:xfrm>
            <a:off x="408811" y="1110716"/>
            <a:ext cx="11374375" cy="508376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77CA272-6362-C4A8-DCC6-C1610B2326D8}"/>
              </a:ext>
            </a:extLst>
          </p:cNvPr>
          <p:cNvSpPr txBox="1">
            <a:spLocks noChangeArrowheads="1"/>
          </p:cNvSpPr>
          <p:nvPr/>
        </p:nvSpPr>
        <p:spPr bwMode="auto">
          <a:xfrm>
            <a:off x="499942" y="1195897"/>
            <a:ext cx="11178264" cy="1150187"/>
          </a:xfrm>
          <a:prstGeom prst="rect">
            <a:avLst/>
          </a:prstGeom>
          <a:noFill/>
          <a:ln w="38100">
            <a:noFill/>
            <a:miter lim="800000"/>
            <a:headEnd/>
            <a:tailEnd/>
          </a:ln>
        </p:spPr>
        <p:txBody>
          <a:bodyPr wrap="square">
            <a:spAutoFit/>
          </a:bodyPr>
          <a:lstStyle/>
          <a:p>
            <a:pPr>
              <a:lnSpc>
                <a:spcPct val="90000"/>
              </a:lnSpc>
              <a:spcAft>
                <a:spcPts val="600"/>
              </a:spcAft>
              <a:buSzPct val="100000"/>
              <a:defRPr/>
            </a:pPr>
            <a:r>
              <a:rPr lang="en-US" sz="3800" dirty="0">
                <a:solidFill>
                  <a:schemeClr val="bg1"/>
                </a:solidFill>
                <a:latin typeface="Garamond" panose="02020404030301010803" pitchFamily="18" charset="0"/>
                <a:cs typeface="Arial" charset="0"/>
              </a:rPr>
              <a:t> “But Abraham said, ‘If they won’t listen to Moses and the prophets, they won’t be persuaded.’” (Luke 16:24-31) </a:t>
            </a:r>
          </a:p>
        </p:txBody>
      </p:sp>
    </p:spTree>
    <p:extLst>
      <p:ext uri="{BB962C8B-B14F-4D97-AF65-F5344CB8AC3E}">
        <p14:creationId xmlns:p14="http://schemas.microsoft.com/office/powerpoint/2010/main" val="4485030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5083764"/>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8</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He will punish those who do not know God and do not obey the gospel of our Lord Jesus. </a:t>
            </a:r>
          </a:p>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9</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They will be punished with </a:t>
            </a:r>
            <a:r>
              <a:rPr lang="en-US" sz="4000" dirty="0">
                <a:solidFill>
                  <a:schemeClr val="bg1"/>
                </a:solidFill>
                <a:latin typeface="Garamond" panose="02020404030301010803" pitchFamily="18" charset="0"/>
                <a:cs typeface="Calibri Light" panose="020F0302020204030204" pitchFamily="34" charset="0"/>
              </a:rPr>
              <a:t>everlasting destruction</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and shut out from the presence of the Lord and from the glory of his might</a:t>
            </a:r>
          </a:p>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10	</a:t>
            </a:r>
            <a:r>
              <a:rPr lang="en-US" sz="4000" dirty="0">
                <a:solidFill>
                  <a:schemeClr val="tx1">
                    <a:lumMod val="65000"/>
                    <a:lumOff val="35000"/>
                  </a:schemeClr>
                </a:solidFill>
                <a:latin typeface="Garamond" panose="02020404030301010803" pitchFamily="18" charset="0"/>
                <a:cs typeface="Calibri Light" panose="020F0302020204030204" pitchFamily="34" charset="0"/>
              </a:rPr>
              <a:t>on the day he comes to be glorified in his holy people and to be marveled at among all those who have believed. This includes you, because you believed our testimony to you.</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Rectangle 3">
            <a:extLst>
              <a:ext uri="{FF2B5EF4-FFF2-40B4-BE49-F238E27FC236}">
                <a16:creationId xmlns:a16="http://schemas.microsoft.com/office/drawing/2014/main" xmlns="" id="{F5C217E6-EC30-31EA-A5D2-AB1FEF0719C9}"/>
              </a:ext>
            </a:extLst>
          </p:cNvPr>
          <p:cNvSpPr>
            <a:spLocks noChangeArrowheads="1"/>
          </p:cNvSpPr>
          <p:nvPr/>
        </p:nvSpPr>
        <p:spPr bwMode="auto">
          <a:xfrm>
            <a:off x="408811" y="1110716"/>
            <a:ext cx="11374375" cy="549963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4C82FCC1-3F96-8877-AAD6-DA78AC0CB8DB}"/>
              </a:ext>
            </a:extLst>
          </p:cNvPr>
          <p:cNvSpPr txBox="1">
            <a:spLocks noChangeArrowheads="1"/>
          </p:cNvSpPr>
          <p:nvPr/>
        </p:nvSpPr>
        <p:spPr bwMode="auto">
          <a:xfrm>
            <a:off x="499942" y="1195897"/>
            <a:ext cx="11178264" cy="3986861"/>
          </a:xfrm>
          <a:prstGeom prst="rect">
            <a:avLst/>
          </a:prstGeom>
          <a:noFill/>
          <a:ln w="38100">
            <a:noFill/>
            <a:miter lim="800000"/>
            <a:headEnd/>
            <a:tailEnd/>
          </a:ln>
        </p:spPr>
        <p:txBody>
          <a:bodyPr wrap="square">
            <a:spAutoFit/>
          </a:bodyPr>
          <a:lstStyle/>
          <a:p>
            <a:pPr>
              <a:lnSpc>
                <a:spcPct val="90000"/>
              </a:lnSpc>
              <a:spcAft>
                <a:spcPts val="600"/>
              </a:spcAft>
              <a:buSzPct val="100000"/>
              <a:defRPr/>
            </a:pPr>
            <a:r>
              <a:rPr lang="en-US" sz="3800" dirty="0">
                <a:solidFill>
                  <a:schemeClr val="bg1"/>
                </a:solidFill>
                <a:latin typeface="Garamond" panose="02020404030301010803" pitchFamily="18" charset="0"/>
                <a:cs typeface="Arial" charset="0"/>
              </a:rPr>
              <a:t>The concept of “eternal punishment” is difficult for people to accept. </a:t>
            </a:r>
          </a:p>
          <a:p>
            <a:pPr marL="473075" indent="-473075">
              <a:lnSpc>
                <a:spcPct val="90000"/>
              </a:lnSpc>
              <a:spcAft>
                <a:spcPts val="1000"/>
              </a:spcAft>
              <a:buSzPct val="100000"/>
              <a:defRPr/>
            </a:pPr>
            <a:r>
              <a:rPr lang="en-US" sz="3800" dirty="0">
                <a:solidFill>
                  <a:schemeClr val="bg1"/>
                </a:solidFill>
                <a:latin typeface="Garamond" panose="02020404030301010803" pitchFamily="18" charset="0"/>
                <a:cs typeface="Arial" charset="0"/>
              </a:rPr>
              <a:t>»	Eliminating Hell eliminates human responsibility.</a:t>
            </a:r>
          </a:p>
          <a:p>
            <a:pPr marL="473075">
              <a:lnSpc>
                <a:spcPct val="90000"/>
              </a:lnSpc>
              <a:spcAft>
                <a:spcPts val="600"/>
              </a:spcAft>
              <a:buSzPct val="100000"/>
              <a:defRPr/>
            </a:pPr>
            <a:r>
              <a:rPr lang="en-US" sz="3800" dirty="0">
                <a:solidFill>
                  <a:schemeClr val="bg1"/>
                </a:solidFill>
                <a:latin typeface="Garamond" panose="02020404030301010803" pitchFamily="18" charset="0"/>
                <a:cs typeface="Arial" charset="0"/>
              </a:rPr>
              <a:t>John Wenham: “What makes a man human is the fact that he is a responsible being…He knows that he ought to do right, and that he deserves punishment if he does not do so…</a:t>
            </a:r>
          </a:p>
        </p:txBody>
      </p:sp>
    </p:spTree>
    <p:extLst>
      <p:ext uri="{BB962C8B-B14F-4D97-AF65-F5344CB8AC3E}">
        <p14:creationId xmlns:p14="http://schemas.microsoft.com/office/powerpoint/2010/main" val="4243265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5083764"/>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8</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He will punish those who do not know God and do not obey the gospel of our Lord Jesus. </a:t>
            </a:r>
          </a:p>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9</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They will be punished with </a:t>
            </a:r>
            <a:r>
              <a:rPr lang="en-US" sz="4000" dirty="0">
                <a:solidFill>
                  <a:schemeClr val="bg1"/>
                </a:solidFill>
                <a:latin typeface="Garamond" panose="02020404030301010803" pitchFamily="18" charset="0"/>
                <a:cs typeface="Calibri Light" panose="020F0302020204030204" pitchFamily="34" charset="0"/>
              </a:rPr>
              <a:t>everlasting destruction</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and shut out from the presence of the Lord and from the glory of his might</a:t>
            </a:r>
          </a:p>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10	</a:t>
            </a:r>
            <a:r>
              <a:rPr lang="en-US" sz="4000" dirty="0">
                <a:solidFill>
                  <a:schemeClr val="tx1">
                    <a:lumMod val="65000"/>
                    <a:lumOff val="35000"/>
                  </a:schemeClr>
                </a:solidFill>
                <a:latin typeface="Garamond" panose="02020404030301010803" pitchFamily="18" charset="0"/>
                <a:cs typeface="Calibri Light" panose="020F0302020204030204" pitchFamily="34" charset="0"/>
              </a:rPr>
              <a:t>on the day he comes to be glorified in his holy people and to be marveled at among all those who have believed. This includes you, because you believed our testimony to you.</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Rectangle 3">
            <a:extLst>
              <a:ext uri="{FF2B5EF4-FFF2-40B4-BE49-F238E27FC236}">
                <a16:creationId xmlns:a16="http://schemas.microsoft.com/office/drawing/2014/main" xmlns="" id="{F5C217E6-EC30-31EA-A5D2-AB1FEF0719C9}"/>
              </a:ext>
            </a:extLst>
          </p:cNvPr>
          <p:cNvSpPr>
            <a:spLocks noChangeArrowheads="1"/>
          </p:cNvSpPr>
          <p:nvPr/>
        </p:nvSpPr>
        <p:spPr bwMode="auto">
          <a:xfrm>
            <a:off x="408811" y="1110716"/>
            <a:ext cx="11374375" cy="549963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4C82FCC1-3F96-8877-AAD6-DA78AC0CB8DB}"/>
              </a:ext>
            </a:extLst>
          </p:cNvPr>
          <p:cNvSpPr txBox="1">
            <a:spLocks noChangeArrowheads="1"/>
          </p:cNvSpPr>
          <p:nvPr/>
        </p:nvSpPr>
        <p:spPr bwMode="auto">
          <a:xfrm>
            <a:off x="499942" y="1195897"/>
            <a:ext cx="11178264" cy="4513159"/>
          </a:xfrm>
          <a:prstGeom prst="rect">
            <a:avLst/>
          </a:prstGeom>
          <a:noFill/>
          <a:ln w="38100">
            <a:noFill/>
            <a:miter lim="800000"/>
            <a:headEnd/>
            <a:tailEnd/>
          </a:ln>
        </p:spPr>
        <p:txBody>
          <a:bodyPr wrap="square">
            <a:spAutoFit/>
          </a:bodyPr>
          <a:lstStyle/>
          <a:p>
            <a:pPr>
              <a:lnSpc>
                <a:spcPct val="90000"/>
              </a:lnSpc>
              <a:spcAft>
                <a:spcPts val="600"/>
              </a:spcAft>
              <a:buSzPct val="100000"/>
              <a:defRPr/>
            </a:pPr>
            <a:r>
              <a:rPr lang="en-US" sz="3800" dirty="0">
                <a:solidFill>
                  <a:schemeClr val="bg1"/>
                </a:solidFill>
                <a:latin typeface="Garamond" panose="02020404030301010803" pitchFamily="18" charset="0"/>
                <a:cs typeface="Arial" charset="0"/>
              </a:rPr>
              <a:t>The concept of “eternal punishment” is difficult for people to accept. </a:t>
            </a:r>
          </a:p>
          <a:p>
            <a:pPr marL="473075" indent="-473075">
              <a:lnSpc>
                <a:spcPct val="90000"/>
              </a:lnSpc>
              <a:spcAft>
                <a:spcPts val="1000"/>
              </a:spcAft>
              <a:buSzPct val="100000"/>
              <a:defRPr/>
            </a:pPr>
            <a:r>
              <a:rPr lang="en-US" sz="3800" dirty="0">
                <a:solidFill>
                  <a:schemeClr val="bg1"/>
                </a:solidFill>
                <a:latin typeface="Garamond" panose="02020404030301010803" pitchFamily="18" charset="0"/>
                <a:cs typeface="Arial" charset="0"/>
              </a:rPr>
              <a:t>»	Eliminating Hell eliminates human responsibility.</a:t>
            </a:r>
          </a:p>
          <a:p>
            <a:pPr marL="473075">
              <a:lnSpc>
                <a:spcPct val="90000"/>
              </a:lnSpc>
              <a:spcAft>
                <a:spcPts val="600"/>
              </a:spcAft>
              <a:buSzPct val="100000"/>
              <a:defRPr/>
            </a:pPr>
            <a:r>
              <a:rPr lang="en-US" sz="3800" dirty="0">
                <a:solidFill>
                  <a:schemeClr val="bg1"/>
                </a:solidFill>
                <a:latin typeface="Garamond" panose="02020404030301010803" pitchFamily="18" charset="0"/>
                <a:cs typeface="Arial" charset="0"/>
              </a:rPr>
              <a:t>John Wenham: “What is most de­moralizing, even de-humanizing, is to treat him as wholly non-responsible, simply an innocent victim of heredity and en­vironment. Mental or physical illness may of course reduce powers of moral choice to vanishing point…</a:t>
            </a:r>
          </a:p>
        </p:txBody>
      </p:sp>
    </p:spTree>
    <p:extLst>
      <p:ext uri="{BB962C8B-B14F-4D97-AF65-F5344CB8AC3E}">
        <p14:creationId xmlns:p14="http://schemas.microsoft.com/office/powerpoint/2010/main" val="28026829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5083764"/>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8</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He will punish those who do not know God and do not obey the gospel of our Lord Jesus. </a:t>
            </a:r>
          </a:p>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9</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They will be punished with </a:t>
            </a:r>
            <a:r>
              <a:rPr lang="en-US" sz="4000" dirty="0">
                <a:solidFill>
                  <a:schemeClr val="bg1"/>
                </a:solidFill>
                <a:latin typeface="Garamond" panose="02020404030301010803" pitchFamily="18" charset="0"/>
                <a:cs typeface="Calibri Light" panose="020F0302020204030204" pitchFamily="34" charset="0"/>
              </a:rPr>
              <a:t>everlasting destruction</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and shut out from the presence of the Lord and from the glory of his might</a:t>
            </a:r>
          </a:p>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10	</a:t>
            </a:r>
            <a:r>
              <a:rPr lang="en-US" sz="4000" dirty="0">
                <a:solidFill>
                  <a:schemeClr val="tx1">
                    <a:lumMod val="65000"/>
                    <a:lumOff val="35000"/>
                  </a:schemeClr>
                </a:solidFill>
                <a:latin typeface="Garamond" panose="02020404030301010803" pitchFamily="18" charset="0"/>
                <a:cs typeface="Calibri Light" panose="020F0302020204030204" pitchFamily="34" charset="0"/>
              </a:rPr>
              <a:t>on the day he comes to be glorified in his holy people and to be marveled at among all those who have believed. This includes you, because you believed our testimony to you.</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Rectangle 3">
            <a:extLst>
              <a:ext uri="{FF2B5EF4-FFF2-40B4-BE49-F238E27FC236}">
                <a16:creationId xmlns:a16="http://schemas.microsoft.com/office/drawing/2014/main" xmlns="" id="{F5C217E6-EC30-31EA-A5D2-AB1FEF0719C9}"/>
              </a:ext>
            </a:extLst>
          </p:cNvPr>
          <p:cNvSpPr>
            <a:spLocks noChangeArrowheads="1"/>
          </p:cNvSpPr>
          <p:nvPr/>
        </p:nvSpPr>
        <p:spPr bwMode="auto">
          <a:xfrm>
            <a:off x="408811" y="1110716"/>
            <a:ext cx="11374375" cy="549963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4C82FCC1-3F96-8877-AAD6-DA78AC0CB8DB}"/>
              </a:ext>
            </a:extLst>
          </p:cNvPr>
          <p:cNvSpPr txBox="1">
            <a:spLocks noChangeArrowheads="1"/>
          </p:cNvSpPr>
          <p:nvPr/>
        </p:nvSpPr>
        <p:spPr bwMode="auto">
          <a:xfrm>
            <a:off x="499942" y="1195897"/>
            <a:ext cx="11178264" cy="4513159"/>
          </a:xfrm>
          <a:prstGeom prst="rect">
            <a:avLst/>
          </a:prstGeom>
          <a:noFill/>
          <a:ln w="38100">
            <a:noFill/>
            <a:miter lim="800000"/>
            <a:headEnd/>
            <a:tailEnd/>
          </a:ln>
        </p:spPr>
        <p:txBody>
          <a:bodyPr wrap="square">
            <a:spAutoFit/>
          </a:bodyPr>
          <a:lstStyle/>
          <a:p>
            <a:pPr>
              <a:lnSpc>
                <a:spcPct val="90000"/>
              </a:lnSpc>
              <a:spcAft>
                <a:spcPts val="600"/>
              </a:spcAft>
              <a:buSzPct val="100000"/>
              <a:defRPr/>
            </a:pPr>
            <a:r>
              <a:rPr lang="en-US" sz="3800" dirty="0">
                <a:solidFill>
                  <a:schemeClr val="bg1"/>
                </a:solidFill>
                <a:latin typeface="Garamond" panose="02020404030301010803" pitchFamily="18" charset="0"/>
                <a:cs typeface="Arial" charset="0"/>
              </a:rPr>
              <a:t>The concept of “eternal punishment” is difficult for people to accept. </a:t>
            </a:r>
          </a:p>
          <a:p>
            <a:pPr marL="473075" indent="-473075">
              <a:lnSpc>
                <a:spcPct val="90000"/>
              </a:lnSpc>
              <a:spcAft>
                <a:spcPts val="1000"/>
              </a:spcAft>
              <a:buSzPct val="100000"/>
              <a:defRPr/>
            </a:pPr>
            <a:r>
              <a:rPr lang="en-US" sz="3800" dirty="0">
                <a:solidFill>
                  <a:schemeClr val="bg1"/>
                </a:solidFill>
                <a:latin typeface="Garamond" panose="02020404030301010803" pitchFamily="18" charset="0"/>
                <a:cs typeface="Arial" charset="0"/>
              </a:rPr>
              <a:t>»	Eliminating Hell eliminates human responsibility.</a:t>
            </a:r>
          </a:p>
          <a:p>
            <a:pPr marL="473075">
              <a:lnSpc>
                <a:spcPct val="90000"/>
              </a:lnSpc>
              <a:spcAft>
                <a:spcPts val="600"/>
              </a:spcAft>
              <a:buSzPct val="100000"/>
              <a:defRPr/>
            </a:pPr>
            <a:r>
              <a:rPr lang="en-US" sz="3800" dirty="0">
                <a:solidFill>
                  <a:schemeClr val="bg1"/>
                </a:solidFill>
                <a:latin typeface="Garamond" panose="02020404030301010803" pitchFamily="18" charset="0"/>
                <a:cs typeface="Arial" charset="0"/>
              </a:rPr>
              <a:t>John Wenham: “What is important is that whatever element of moral choice still exists should be respected. This is what decisively differentiates man from the beasts. If this is not respected the prisoner or patient is degraded to the status of an animal.”</a:t>
            </a:r>
          </a:p>
        </p:txBody>
      </p:sp>
    </p:spTree>
    <p:extLst>
      <p:ext uri="{BB962C8B-B14F-4D97-AF65-F5344CB8AC3E}">
        <p14:creationId xmlns:p14="http://schemas.microsoft.com/office/powerpoint/2010/main" val="37959728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5083764"/>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8</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He will punish those who do not know God and do not obey the gospel of our Lord Jesus. </a:t>
            </a:r>
          </a:p>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9</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They will be punished with </a:t>
            </a:r>
            <a:r>
              <a:rPr lang="en-US" sz="4000" dirty="0">
                <a:solidFill>
                  <a:schemeClr val="bg1"/>
                </a:solidFill>
                <a:latin typeface="Garamond" panose="02020404030301010803" pitchFamily="18" charset="0"/>
                <a:cs typeface="Calibri Light" panose="020F0302020204030204" pitchFamily="34" charset="0"/>
              </a:rPr>
              <a:t>everlasting destruction</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and shut out from the presence of the Lord and from the glory of his might</a:t>
            </a:r>
          </a:p>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10	</a:t>
            </a:r>
            <a:r>
              <a:rPr lang="en-US" sz="4000" dirty="0">
                <a:solidFill>
                  <a:schemeClr val="tx1">
                    <a:lumMod val="65000"/>
                    <a:lumOff val="35000"/>
                  </a:schemeClr>
                </a:solidFill>
                <a:latin typeface="Garamond" panose="02020404030301010803" pitchFamily="18" charset="0"/>
                <a:cs typeface="Calibri Light" panose="020F0302020204030204" pitchFamily="34" charset="0"/>
              </a:rPr>
              <a:t>on the day he comes to be glorified in his holy people and to be marveled at among all those who have believed. This includes you, because you believed our testimony to you.</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Rectangle 3">
            <a:extLst>
              <a:ext uri="{FF2B5EF4-FFF2-40B4-BE49-F238E27FC236}">
                <a16:creationId xmlns:a16="http://schemas.microsoft.com/office/drawing/2014/main" xmlns="" id="{F5C217E6-EC30-31EA-A5D2-AB1FEF0719C9}"/>
              </a:ext>
            </a:extLst>
          </p:cNvPr>
          <p:cNvSpPr>
            <a:spLocks noChangeArrowheads="1"/>
          </p:cNvSpPr>
          <p:nvPr/>
        </p:nvSpPr>
        <p:spPr bwMode="auto">
          <a:xfrm>
            <a:off x="408811" y="1110716"/>
            <a:ext cx="11374375" cy="549963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4C82FCC1-3F96-8877-AAD6-DA78AC0CB8DB}"/>
              </a:ext>
            </a:extLst>
          </p:cNvPr>
          <p:cNvSpPr txBox="1">
            <a:spLocks noChangeArrowheads="1"/>
          </p:cNvSpPr>
          <p:nvPr/>
        </p:nvSpPr>
        <p:spPr bwMode="auto">
          <a:xfrm>
            <a:off x="499942" y="1195897"/>
            <a:ext cx="11178264" cy="5065105"/>
          </a:xfrm>
          <a:prstGeom prst="rect">
            <a:avLst/>
          </a:prstGeom>
          <a:noFill/>
          <a:ln w="38100">
            <a:noFill/>
            <a:miter lim="800000"/>
            <a:headEnd/>
            <a:tailEnd/>
          </a:ln>
        </p:spPr>
        <p:txBody>
          <a:bodyPr wrap="square">
            <a:spAutoFit/>
          </a:bodyPr>
          <a:lstStyle/>
          <a:p>
            <a:pPr>
              <a:lnSpc>
                <a:spcPct val="90000"/>
              </a:lnSpc>
              <a:spcAft>
                <a:spcPts val="600"/>
              </a:spcAft>
              <a:buSzPct val="100000"/>
              <a:defRPr/>
            </a:pPr>
            <a:r>
              <a:rPr lang="en-US" sz="3800" dirty="0">
                <a:solidFill>
                  <a:schemeClr val="bg1"/>
                </a:solidFill>
                <a:latin typeface="Garamond" panose="02020404030301010803" pitchFamily="18" charset="0"/>
                <a:cs typeface="Arial" charset="0"/>
              </a:rPr>
              <a:t>The concept of “eternal punishment” is difficult for people to accept. </a:t>
            </a:r>
          </a:p>
          <a:p>
            <a:pPr marL="473075" indent="-473075">
              <a:lnSpc>
                <a:spcPct val="90000"/>
              </a:lnSpc>
              <a:spcAft>
                <a:spcPts val="600"/>
              </a:spcAft>
              <a:buSzPct val="100000"/>
              <a:defRPr/>
            </a:pPr>
            <a:r>
              <a:rPr lang="en-US" sz="3800" dirty="0">
                <a:solidFill>
                  <a:schemeClr val="bg1"/>
                </a:solidFill>
                <a:latin typeface="Garamond" panose="02020404030301010803" pitchFamily="18" charset="0"/>
                <a:cs typeface="Arial" charset="0"/>
              </a:rPr>
              <a:t>»	God’s love demands a hell </a:t>
            </a:r>
          </a:p>
          <a:p>
            <a:pPr marL="928688" indent="-455613">
              <a:lnSpc>
                <a:spcPct val="90000"/>
              </a:lnSpc>
              <a:spcAft>
                <a:spcPts val="600"/>
              </a:spcAft>
              <a:buSzPct val="100000"/>
              <a:buFont typeface="Arial" panose="020B0604020202020204" pitchFamily="34" charset="0"/>
              <a:buChar char="•"/>
              <a:defRPr/>
            </a:pPr>
            <a:r>
              <a:rPr lang="en-US" sz="3800" dirty="0">
                <a:solidFill>
                  <a:schemeClr val="bg1"/>
                </a:solidFill>
                <a:latin typeface="Garamond" panose="02020404030301010803" pitchFamily="18" charset="0"/>
                <a:cs typeface="Arial" charset="0"/>
              </a:rPr>
              <a:t>Love requires consent. </a:t>
            </a:r>
          </a:p>
          <a:p>
            <a:pPr marL="928688" indent="-455613">
              <a:lnSpc>
                <a:spcPct val="90000"/>
              </a:lnSpc>
              <a:spcAft>
                <a:spcPts val="600"/>
              </a:spcAft>
              <a:buSzPct val="100000"/>
              <a:defRPr/>
            </a:pPr>
            <a:r>
              <a:rPr lang="en-US" sz="3800" dirty="0">
                <a:solidFill>
                  <a:schemeClr val="bg1"/>
                </a:solidFill>
                <a:latin typeface="Garamond" panose="02020404030301010803" pitchFamily="18" charset="0"/>
                <a:cs typeface="Arial" charset="0"/>
              </a:rPr>
              <a:t>	Norman Geisler: “Those who do not choose to love God must be allowed not to love him. Those who do not wish to be with him must be allowed to be separated from him. Hell allows separation from God.”</a:t>
            </a:r>
          </a:p>
        </p:txBody>
      </p:sp>
    </p:spTree>
    <p:extLst>
      <p:ext uri="{BB962C8B-B14F-4D97-AF65-F5344CB8AC3E}">
        <p14:creationId xmlns:p14="http://schemas.microsoft.com/office/powerpoint/2010/main" val="737323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5083764"/>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8</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He will punish those who do not know God and do not obey the gospel of our Lord Jesus. </a:t>
            </a:r>
          </a:p>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9</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They will be punished with </a:t>
            </a:r>
            <a:r>
              <a:rPr lang="en-US" sz="4000" dirty="0">
                <a:solidFill>
                  <a:schemeClr val="bg1"/>
                </a:solidFill>
                <a:latin typeface="Garamond" panose="02020404030301010803" pitchFamily="18" charset="0"/>
                <a:cs typeface="Calibri Light" panose="020F0302020204030204" pitchFamily="34" charset="0"/>
              </a:rPr>
              <a:t>everlasting destruction</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and shut out from the presence of the Lord and from the glory of his might</a:t>
            </a:r>
          </a:p>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10	</a:t>
            </a:r>
            <a:r>
              <a:rPr lang="en-US" sz="4000" dirty="0">
                <a:solidFill>
                  <a:schemeClr val="tx1">
                    <a:lumMod val="65000"/>
                    <a:lumOff val="35000"/>
                  </a:schemeClr>
                </a:solidFill>
                <a:latin typeface="Garamond" panose="02020404030301010803" pitchFamily="18" charset="0"/>
                <a:cs typeface="Calibri Light" panose="020F0302020204030204" pitchFamily="34" charset="0"/>
              </a:rPr>
              <a:t>on the day he comes to be glorified in his holy people and to be marveled at among all those who have believed. This includes you, because you believed our testimony to you.</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Rectangle 3">
            <a:extLst>
              <a:ext uri="{FF2B5EF4-FFF2-40B4-BE49-F238E27FC236}">
                <a16:creationId xmlns:a16="http://schemas.microsoft.com/office/drawing/2014/main" xmlns="" id="{F5C217E6-EC30-31EA-A5D2-AB1FEF0719C9}"/>
              </a:ext>
            </a:extLst>
          </p:cNvPr>
          <p:cNvSpPr>
            <a:spLocks noChangeArrowheads="1"/>
          </p:cNvSpPr>
          <p:nvPr/>
        </p:nvSpPr>
        <p:spPr bwMode="auto">
          <a:xfrm>
            <a:off x="408811" y="1110716"/>
            <a:ext cx="11374375" cy="549963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4C82FCC1-3F96-8877-AAD6-DA78AC0CB8DB}"/>
              </a:ext>
            </a:extLst>
          </p:cNvPr>
          <p:cNvSpPr txBox="1">
            <a:spLocks noChangeArrowheads="1"/>
          </p:cNvSpPr>
          <p:nvPr/>
        </p:nvSpPr>
        <p:spPr bwMode="auto">
          <a:xfrm>
            <a:off x="499942" y="1195897"/>
            <a:ext cx="11178264" cy="3486211"/>
          </a:xfrm>
          <a:prstGeom prst="rect">
            <a:avLst/>
          </a:prstGeom>
          <a:noFill/>
          <a:ln w="38100">
            <a:noFill/>
            <a:miter lim="800000"/>
            <a:headEnd/>
            <a:tailEnd/>
          </a:ln>
        </p:spPr>
        <p:txBody>
          <a:bodyPr wrap="square">
            <a:spAutoFit/>
          </a:bodyPr>
          <a:lstStyle/>
          <a:p>
            <a:pPr>
              <a:lnSpc>
                <a:spcPct val="90000"/>
              </a:lnSpc>
              <a:spcAft>
                <a:spcPts val="600"/>
              </a:spcAft>
              <a:buSzPct val="100000"/>
              <a:defRPr/>
            </a:pPr>
            <a:r>
              <a:rPr lang="en-US" sz="3800" dirty="0">
                <a:solidFill>
                  <a:schemeClr val="bg1"/>
                </a:solidFill>
                <a:latin typeface="Garamond" panose="02020404030301010803" pitchFamily="18" charset="0"/>
                <a:cs typeface="Arial" charset="0"/>
              </a:rPr>
              <a:t>The concept of “eternal punishment” is difficult for people to accept. </a:t>
            </a:r>
          </a:p>
          <a:p>
            <a:pPr marL="473075" indent="-473075">
              <a:lnSpc>
                <a:spcPct val="90000"/>
              </a:lnSpc>
              <a:spcAft>
                <a:spcPts val="600"/>
              </a:spcAft>
              <a:buSzPct val="100000"/>
              <a:defRPr/>
            </a:pPr>
            <a:r>
              <a:rPr lang="en-US" sz="3800" dirty="0">
                <a:solidFill>
                  <a:schemeClr val="bg1"/>
                </a:solidFill>
                <a:latin typeface="Garamond" panose="02020404030301010803" pitchFamily="18" charset="0"/>
                <a:cs typeface="Arial" charset="0"/>
              </a:rPr>
              <a:t>»	God’s love demands a hell </a:t>
            </a:r>
          </a:p>
          <a:p>
            <a:pPr marL="928688" indent="-455613">
              <a:lnSpc>
                <a:spcPct val="90000"/>
              </a:lnSpc>
              <a:spcAft>
                <a:spcPts val="600"/>
              </a:spcAft>
              <a:buSzPct val="100000"/>
              <a:buFont typeface="Arial" panose="020B0604020202020204" pitchFamily="34" charset="0"/>
              <a:buChar char="•"/>
              <a:defRPr/>
            </a:pPr>
            <a:r>
              <a:rPr lang="en-US" sz="3800" dirty="0">
                <a:solidFill>
                  <a:schemeClr val="bg1"/>
                </a:solidFill>
                <a:latin typeface="Garamond" panose="02020404030301010803" pitchFamily="18" charset="0"/>
                <a:cs typeface="Arial" charset="0"/>
              </a:rPr>
              <a:t>Love requires consent.</a:t>
            </a:r>
          </a:p>
          <a:p>
            <a:pPr marL="928688" indent="-455613">
              <a:lnSpc>
                <a:spcPct val="90000"/>
              </a:lnSpc>
              <a:spcAft>
                <a:spcPts val="600"/>
              </a:spcAft>
              <a:buSzPct val="100000"/>
              <a:buFont typeface="Arial" panose="020B0604020202020204" pitchFamily="34" charset="0"/>
              <a:buChar char="•"/>
              <a:defRPr/>
            </a:pPr>
            <a:r>
              <a:rPr lang="en-US" sz="3800" dirty="0">
                <a:solidFill>
                  <a:schemeClr val="bg1"/>
                </a:solidFill>
                <a:latin typeface="Garamond" panose="02020404030301010803" pitchFamily="18" charset="0"/>
                <a:cs typeface="Arial" charset="0"/>
              </a:rPr>
              <a:t>Anger isn’t the opposite of love; hate is, and the final form of hate is indifference. </a:t>
            </a:r>
          </a:p>
        </p:txBody>
      </p:sp>
    </p:spTree>
    <p:extLst>
      <p:ext uri="{BB962C8B-B14F-4D97-AF65-F5344CB8AC3E}">
        <p14:creationId xmlns:p14="http://schemas.microsoft.com/office/powerpoint/2010/main" val="32563469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5083764"/>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8</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He will punish those who do not know God and do not obey the gospel of our Lord Jesus. </a:t>
            </a:r>
          </a:p>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9</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They will be punished with </a:t>
            </a:r>
            <a:r>
              <a:rPr lang="en-US" sz="4000" dirty="0">
                <a:solidFill>
                  <a:schemeClr val="bg1"/>
                </a:solidFill>
                <a:latin typeface="Garamond" panose="02020404030301010803" pitchFamily="18" charset="0"/>
                <a:cs typeface="Calibri Light" panose="020F0302020204030204" pitchFamily="34" charset="0"/>
              </a:rPr>
              <a:t>everlasting destruction</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and shut out from the presence of the Lord and from the glory of his might</a:t>
            </a:r>
          </a:p>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10	</a:t>
            </a:r>
            <a:r>
              <a:rPr lang="en-US" sz="4000" dirty="0">
                <a:solidFill>
                  <a:schemeClr val="tx1">
                    <a:lumMod val="65000"/>
                    <a:lumOff val="35000"/>
                  </a:schemeClr>
                </a:solidFill>
                <a:latin typeface="Garamond" panose="02020404030301010803" pitchFamily="18" charset="0"/>
                <a:cs typeface="Calibri Light" panose="020F0302020204030204" pitchFamily="34" charset="0"/>
              </a:rPr>
              <a:t>on the day he comes to be glorified in his holy people and to be marveled at among all those who have believed. This includes you, because you believed our testimony to you.</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Rectangle 3">
            <a:extLst>
              <a:ext uri="{FF2B5EF4-FFF2-40B4-BE49-F238E27FC236}">
                <a16:creationId xmlns:a16="http://schemas.microsoft.com/office/drawing/2014/main" xmlns="" id="{F5C217E6-EC30-31EA-A5D2-AB1FEF0719C9}"/>
              </a:ext>
            </a:extLst>
          </p:cNvPr>
          <p:cNvSpPr>
            <a:spLocks noChangeArrowheads="1"/>
          </p:cNvSpPr>
          <p:nvPr/>
        </p:nvSpPr>
        <p:spPr bwMode="auto">
          <a:xfrm>
            <a:off x="408811" y="1110716"/>
            <a:ext cx="11374375" cy="549963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4C82FCC1-3F96-8877-AAD6-DA78AC0CB8DB}"/>
              </a:ext>
            </a:extLst>
          </p:cNvPr>
          <p:cNvSpPr txBox="1">
            <a:spLocks noChangeArrowheads="1"/>
          </p:cNvSpPr>
          <p:nvPr/>
        </p:nvSpPr>
        <p:spPr bwMode="auto">
          <a:xfrm>
            <a:off x="499942" y="1195897"/>
            <a:ext cx="11178264" cy="4461862"/>
          </a:xfrm>
          <a:prstGeom prst="rect">
            <a:avLst/>
          </a:prstGeom>
          <a:noFill/>
          <a:ln w="38100">
            <a:noFill/>
            <a:miter lim="800000"/>
            <a:headEnd/>
            <a:tailEnd/>
          </a:ln>
        </p:spPr>
        <p:txBody>
          <a:bodyPr wrap="square">
            <a:spAutoFit/>
          </a:bodyPr>
          <a:lstStyle/>
          <a:p>
            <a:pPr>
              <a:lnSpc>
                <a:spcPct val="90000"/>
              </a:lnSpc>
              <a:spcAft>
                <a:spcPts val="600"/>
              </a:spcAft>
              <a:buSzPct val="100000"/>
              <a:defRPr/>
            </a:pPr>
            <a:r>
              <a:rPr lang="en-US" sz="3800" dirty="0">
                <a:solidFill>
                  <a:schemeClr val="bg1"/>
                </a:solidFill>
                <a:latin typeface="Garamond" panose="02020404030301010803" pitchFamily="18" charset="0"/>
                <a:cs typeface="Arial" charset="0"/>
              </a:rPr>
              <a:t>The concept of “eternal punishment” is difficult for people to accept. </a:t>
            </a:r>
          </a:p>
          <a:p>
            <a:pPr marL="473075" indent="-473075">
              <a:lnSpc>
                <a:spcPct val="90000"/>
              </a:lnSpc>
              <a:spcAft>
                <a:spcPts val="600"/>
              </a:spcAft>
              <a:buSzPct val="100000"/>
              <a:defRPr/>
            </a:pPr>
            <a:r>
              <a:rPr lang="en-US" sz="3800" dirty="0">
                <a:solidFill>
                  <a:schemeClr val="bg1"/>
                </a:solidFill>
                <a:latin typeface="Garamond" panose="02020404030301010803" pitchFamily="18" charset="0"/>
                <a:cs typeface="Arial" charset="0"/>
              </a:rPr>
              <a:t>»	God’s sovereignty demands a hell </a:t>
            </a:r>
          </a:p>
          <a:p>
            <a:pPr marL="473075">
              <a:lnSpc>
                <a:spcPct val="90000"/>
              </a:lnSpc>
              <a:spcAft>
                <a:spcPts val="600"/>
              </a:spcAft>
              <a:buSzPct val="100000"/>
              <a:defRPr/>
            </a:pPr>
            <a:r>
              <a:rPr lang="en-US" sz="3800" dirty="0">
                <a:solidFill>
                  <a:schemeClr val="bg1"/>
                </a:solidFill>
                <a:latin typeface="Garamond" panose="02020404030301010803" pitchFamily="18" charset="0"/>
                <a:cs typeface="Arial" charset="0"/>
              </a:rPr>
              <a:t>John Wenham: “Unless there is a hell there is no final victory over evil…As in society, punishment for evil is necessary that good might prevail. Even so, in eternity good must triumph over evil. If it does not, then God is not in ultimate control.” </a:t>
            </a:r>
          </a:p>
        </p:txBody>
      </p:sp>
    </p:spTree>
    <p:extLst>
      <p:ext uri="{BB962C8B-B14F-4D97-AF65-F5344CB8AC3E}">
        <p14:creationId xmlns:p14="http://schemas.microsoft.com/office/powerpoint/2010/main" val="2337329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5083764"/>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8</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He will punish those who do not know God and do not obey the gospel of our Lord Jesus. </a:t>
            </a:r>
          </a:p>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9</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They will be punished with </a:t>
            </a:r>
            <a:r>
              <a:rPr lang="en-US" sz="4000" dirty="0">
                <a:solidFill>
                  <a:schemeClr val="bg1"/>
                </a:solidFill>
                <a:latin typeface="Garamond" panose="02020404030301010803" pitchFamily="18" charset="0"/>
                <a:cs typeface="Calibri Light" panose="020F0302020204030204" pitchFamily="34" charset="0"/>
              </a:rPr>
              <a:t>everlasting destruction</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and shut out from the presence of the Lord and from the glory of his might</a:t>
            </a:r>
          </a:p>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10	</a:t>
            </a:r>
            <a:r>
              <a:rPr lang="en-US" sz="4000" dirty="0">
                <a:solidFill>
                  <a:schemeClr val="tx1">
                    <a:lumMod val="65000"/>
                    <a:lumOff val="35000"/>
                  </a:schemeClr>
                </a:solidFill>
                <a:latin typeface="Garamond" panose="02020404030301010803" pitchFamily="18" charset="0"/>
                <a:cs typeface="Calibri Light" panose="020F0302020204030204" pitchFamily="34" charset="0"/>
              </a:rPr>
              <a:t>on the day he comes to be glorified in his holy people and to be marveled at among all those who have believed. This includes you, because you believed our testimony to you.</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Rectangle 3">
            <a:extLst>
              <a:ext uri="{FF2B5EF4-FFF2-40B4-BE49-F238E27FC236}">
                <a16:creationId xmlns:a16="http://schemas.microsoft.com/office/drawing/2014/main" xmlns="" id="{F5C217E6-EC30-31EA-A5D2-AB1FEF0719C9}"/>
              </a:ext>
            </a:extLst>
          </p:cNvPr>
          <p:cNvSpPr>
            <a:spLocks noChangeArrowheads="1"/>
          </p:cNvSpPr>
          <p:nvPr/>
        </p:nvSpPr>
        <p:spPr bwMode="auto">
          <a:xfrm>
            <a:off x="408811" y="1110716"/>
            <a:ext cx="11374375" cy="549963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4C82FCC1-3F96-8877-AAD6-DA78AC0CB8DB}"/>
              </a:ext>
            </a:extLst>
          </p:cNvPr>
          <p:cNvSpPr txBox="1">
            <a:spLocks noChangeArrowheads="1"/>
          </p:cNvSpPr>
          <p:nvPr/>
        </p:nvSpPr>
        <p:spPr bwMode="auto">
          <a:xfrm>
            <a:off x="499942" y="1195897"/>
            <a:ext cx="11178264" cy="2279727"/>
          </a:xfrm>
          <a:prstGeom prst="rect">
            <a:avLst/>
          </a:prstGeom>
          <a:noFill/>
          <a:ln w="38100">
            <a:noFill/>
            <a:miter lim="800000"/>
            <a:headEnd/>
            <a:tailEnd/>
          </a:ln>
        </p:spPr>
        <p:txBody>
          <a:bodyPr wrap="square">
            <a:spAutoFit/>
          </a:bodyPr>
          <a:lstStyle/>
          <a:p>
            <a:pPr>
              <a:lnSpc>
                <a:spcPct val="90000"/>
              </a:lnSpc>
              <a:spcAft>
                <a:spcPts val="600"/>
              </a:spcAft>
              <a:buSzPct val="100000"/>
              <a:defRPr/>
            </a:pPr>
            <a:r>
              <a:rPr lang="en-US" sz="3800" dirty="0">
                <a:solidFill>
                  <a:schemeClr val="bg1"/>
                </a:solidFill>
                <a:latin typeface="Garamond" panose="02020404030301010803" pitchFamily="18" charset="0"/>
                <a:cs typeface="Arial" charset="0"/>
              </a:rPr>
              <a:t>The concept of “eternal punishment” is difficult for people to accept. </a:t>
            </a:r>
          </a:p>
          <a:p>
            <a:pPr marL="473075" indent="-473075">
              <a:lnSpc>
                <a:spcPct val="90000"/>
              </a:lnSpc>
              <a:spcAft>
                <a:spcPts val="600"/>
              </a:spcAft>
              <a:buSzPct val="100000"/>
              <a:defRPr/>
            </a:pPr>
            <a:r>
              <a:rPr lang="en-US" sz="3800" dirty="0">
                <a:solidFill>
                  <a:schemeClr val="bg1"/>
                </a:solidFill>
                <a:latin typeface="Garamond" panose="02020404030301010803" pitchFamily="18" charset="0"/>
                <a:cs typeface="Arial" charset="0"/>
              </a:rPr>
              <a:t>»	If we are not held responsible for what we do, then who is ultimately responsible? </a:t>
            </a:r>
          </a:p>
        </p:txBody>
      </p:sp>
    </p:spTree>
    <p:extLst>
      <p:ext uri="{BB962C8B-B14F-4D97-AF65-F5344CB8AC3E}">
        <p14:creationId xmlns:p14="http://schemas.microsoft.com/office/powerpoint/2010/main" val="2374806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867773"/>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baseline="30000" dirty="0">
                <a:solidFill>
                  <a:schemeClr val="tx1">
                    <a:lumMod val="50000"/>
                    <a:lumOff val="50000"/>
                  </a:schemeClr>
                </a:solidFill>
                <a:latin typeface="Garamond" panose="02020404030301010803" pitchFamily="18" charset="0"/>
                <a:cs typeface="Calibri Light" panose="020F0302020204030204" pitchFamily="34" charset="0"/>
              </a:rPr>
              <a:t>1</a:t>
            </a:r>
            <a:r>
              <a:rPr lang="en-US" sz="4000" dirty="0">
                <a:solidFill>
                  <a:schemeClr val="tx1">
                    <a:lumMod val="50000"/>
                    <a:lumOff val="50000"/>
                  </a:schemeClr>
                </a:solidFill>
                <a:latin typeface="Garamond" panose="02020404030301010803" pitchFamily="18" charset="0"/>
                <a:cs typeface="Calibri Light" panose="020F0302020204030204" pitchFamily="34" charset="0"/>
              </a:rPr>
              <a:t> 	</a:t>
            </a:r>
            <a:r>
              <a:rPr lang="en-US" sz="4000" dirty="0">
                <a:solidFill>
                  <a:schemeClr val="bg1"/>
                </a:solidFill>
                <a:latin typeface="Garamond" panose="02020404030301010803" pitchFamily="18" charset="0"/>
                <a:cs typeface="Calibri Light" panose="020F0302020204030204" pitchFamily="34" charset="0"/>
              </a:rPr>
              <a:t>Paul, Silas and Timothy</a:t>
            </a:r>
            <a:r>
              <a:rPr lang="en-US" sz="4000" dirty="0">
                <a:solidFill>
                  <a:schemeClr val="tx1">
                    <a:lumMod val="50000"/>
                    <a:lumOff val="50000"/>
                  </a:schemeClr>
                </a:solidFill>
                <a:latin typeface="Garamond" panose="02020404030301010803" pitchFamily="18" charset="0"/>
                <a:cs typeface="Calibri Light" panose="020F0302020204030204" pitchFamily="34" charset="0"/>
              </a:rPr>
              <a:t>, To the church of the Thessalonians in God our Father and the Lord Jesus Christ: </a:t>
            </a:r>
          </a:p>
          <a:p>
            <a:pPr marL="460375" indent="-446088">
              <a:lnSpc>
                <a:spcPct val="90000"/>
              </a:lnSpc>
              <a:spcBef>
                <a:spcPts val="0"/>
              </a:spcBef>
              <a:spcAft>
                <a:spcPts val="0"/>
              </a:spcAft>
            </a:pPr>
            <a:r>
              <a:rPr lang="en-US" sz="4000" baseline="30000" dirty="0">
                <a:solidFill>
                  <a:schemeClr val="tx1">
                    <a:lumMod val="50000"/>
                    <a:lumOff val="50000"/>
                  </a:schemeClr>
                </a:solidFill>
                <a:latin typeface="Garamond" panose="02020404030301010803" pitchFamily="18" charset="0"/>
                <a:cs typeface="Calibri Light" panose="020F0302020204030204" pitchFamily="34" charset="0"/>
              </a:rPr>
              <a:t>2</a:t>
            </a:r>
            <a:r>
              <a:rPr lang="en-US" sz="4000" dirty="0">
                <a:solidFill>
                  <a:schemeClr val="tx1">
                    <a:lumMod val="50000"/>
                    <a:lumOff val="50000"/>
                  </a:schemeClr>
                </a:solidFill>
                <a:latin typeface="Garamond" panose="02020404030301010803" pitchFamily="18" charset="0"/>
                <a:cs typeface="Calibri Light" panose="020F0302020204030204" pitchFamily="34" charset="0"/>
              </a:rPr>
              <a:t> 	Grace and peace to you from God the Father and the Lord Jesus Christ.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9740321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5083764"/>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8</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a:t>
            </a:r>
            <a:r>
              <a:rPr lang="en-US" sz="4000" dirty="0">
                <a:solidFill>
                  <a:schemeClr val="bg1"/>
                </a:solidFill>
                <a:latin typeface="Garamond" panose="02020404030301010803" pitchFamily="18" charset="0"/>
                <a:cs typeface="Calibri Light" panose="020F0302020204030204" pitchFamily="34" charset="0"/>
              </a:rPr>
              <a:t>He will punish those who do not know God and do not obey the gospel of our Lord Jesus</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a:t>
            </a:r>
          </a:p>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9</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They will be punished with everlasting destruction and shut out from the presence of the Lord and from the glory of his might</a:t>
            </a:r>
          </a:p>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10	</a:t>
            </a:r>
            <a:r>
              <a:rPr lang="en-US" sz="4000" dirty="0">
                <a:solidFill>
                  <a:schemeClr val="tx1">
                    <a:lumMod val="65000"/>
                    <a:lumOff val="35000"/>
                  </a:schemeClr>
                </a:solidFill>
                <a:latin typeface="Garamond" panose="02020404030301010803" pitchFamily="18" charset="0"/>
                <a:cs typeface="Calibri Light" panose="020F0302020204030204" pitchFamily="34" charset="0"/>
              </a:rPr>
              <a:t>on the day he comes to be glorified in his holy people and to be marveled at among all those who have believed. This includes you, because you believed our testimony to you.</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F8A5D6BA-5BF4-773B-21C7-55C2A4D89987}"/>
              </a:ext>
            </a:extLst>
          </p:cNvPr>
          <p:cNvSpPr>
            <a:spLocks noChangeArrowheads="1"/>
          </p:cNvSpPr>
          <p:nvPr/>
        </p:nvSpPr>
        <p:spPr bwMode="auto">
          <a:xfrm>
            <a:off x="606593" y="2428496"/>
            <a:ext cx="10849738" cy="2027081"/>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92A9A8D3-55AE-C659-C76C-BBFC7E4F6FF6}"/>
              </a:ext>
            </a:extLst>
          </p:cNvPr>
          <p:cNvSpPr txBox="1">
            <a:spLocks noChangeArrowheads="1"/>
          </p:cNvSpPr>
          <p:nvPr/>
        </p:nvSpPr>
        <p:spPr bwMode="auto">
          <a:xfrm>
            <a:off x="700529" y="2627979"/>
            <a:ext cx="10662673" cy="1623581"/>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3600" dirty="0">
                <a:solidFill>
                  <a:schemeClr val="bg1"/>
                </a:solidFill>
                <a:latin typeface="Garamond" panose="02020404030301010803" pitchFamily="18" charset="0"/>
                <a:cs typeface="Arial" charset="0"/>
              </a:rPr>
              <a:t>“The one who believes in me will live, even though they die; and whoever lives by believing in me will never die.” (John 11:25-26) </a:t>
            </a:r>
          </a:p>
        </p:txBody>
      </p:sp>
    </p:spTree>
    <p:extLst>
      <p:ext uri="{BB962C8B-B14F-4D97-AF65-F5344CB8AC3E}">
        <p14:creationId xmlns:p14="http://schemas.microsoft.com/office/powerpoint/2010/main" val="2544343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1163300" cy="4529830"/>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baseline="30000" dirty="0">
                <a:solidFill>
                  <a:schemeClr val="bg1"/>
                </a:solidFill>
                <a:latin typeface="Garamond" panose="02020404030301010803" pitchFamily="18" charset="0"/>
                <a:cs typeface="Calibri Light" panose="020F0302020204030204" pitchFamily="34" charset="0"/>
              </a:rPr>
              <a:t>11</a:t>
            </a:r>
            <a:r>
              <a:rPr lang="en-US" sz="4000" dirty="0">
                <a:solidFill>
                  <a:schemeClr val="bg1"/>
                </a:solidFill>
                <a:latin typeface="Garamond" panose="02020404030301010803" pitchFamily="18" charset="0"/>
                <a:cs typeface="Calibri Light" panose="020F0302020204030204" pitchFamily="34" charset="0"/>
              </a:rPr>
              <a:t>	With this in mind, we constantly pray for you, that our God may make you worthy of his calling, and that by his power he may bring to fulfillment your every desire for goodness and your every deed prompted by faith. </a:t>
            </a:r>
          </a:p>
          <a:p>
            <a:pPr marL="460375" indent="-446088">
              <a:lnSpc>
                <a:spcPct val="90000"/>
              </a:lnSpc>
              <a:spcBef>
                <a:spcPts val="0"/>
              </a:spcBef>
              <a:spcAft>
                <a:spcPts val="0"/>
              </a:spcAft>
            </a:pPr>
            <a:r>
              <a:rPr lang="en-US" sz="4000" baseline="30000" dirty="0">
                <a:solidFill>
                  <a:schemeClr val="bg1"/>
                </a:solidFill>
                <a:latin typeface="Garamond" panose="02020404030301010803" pitchFamily="18" charset="0"/>
                <a:cs typeface="Calibri Light" panose="020F0302020204030204" pitchFamily="34" charset="0"/>
              </a:rPr>
              <a:t>12</a:t>
            </a:r>
            <a:r>
              <a:rPr lang="en-US" sz="4000" dirty="0">
                <a:solidFill>
                  <a:schemeClr val="bg1"/>
                </a:solidFill>
                <a:latin typeface="Garamond" panose="02020404030301010803" pitchFamily="18" charset="0"/>
                <a:cs typeface="Calibri Light" panose="020F0302020204030204" pitchFamily="34" charset="0"/>
              </a:rPr>
              <a:t>	We pray this so that the name of our Lord Jesus may be glorified in you, and you in him, according to the grace of our God and the Lord Jesus Christ.</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1427521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1163300" cy="4529830"/>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11</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With this in mind, we constantly pray for you, that our God may make you worthy of his calling, and that </a:t>
            </a:r>
            <a:r>
              <a:rPr lang="en-US" sz="4000" dirty="0">
                <a:solidFill>
                  <a:schemeClr val="bg1"/>
                </a:solidFill>
                <a:latin typeface="Garamond" panose="02020404030301010803" pitchFamily="18" charset="0"/>
                <a:cs typeface="Calibri Light" panose="020F0302020204030204" pitchFamily="34" charset="0"/>
              </a:rPr>
              <a:t>by his power he may bring to fulfillment your every desire for goodness and your every deed prompted by faith</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a:t>
            </a:r>
          </a:p>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12</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We pray this so that the name of our Lord Jesus may be glorified in you, and you in him, according to the grace of our God and the Lord Jesus Christ.</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77F55CFD-F273-3216-5874-E8897634F49B}"/>
              </a:ext>
            </a:extLst>
          </p:cNvPr>
          <p:cNvSpPr>
            <a:spLocks noChangeArrowheads="1"/>
          </p:cNvSpPr>
          <p:nvPr/>
        </p:nvSpPr>
        <p:spPr bwMode="auto">
          <a:xfrm>
            <a:off x="311403" y="4045799"/>
            <a:ext cx="11575797" cy="1607981"/>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CBAF1D65-9D62-D0BA-20DE-57791936A5E3}"/>
              </a:ext>
            </a:extLst>
          </p:cNvPr>
          <p:cNvSpPr txBox="1">
            <a:spLocks noChangeArrowheads="1"/>
          </p:cNvSpPr>
          <p:nvPr/>
        </p:nvSpPr>
        <p:spPr bwMode="auto">
          <a:xfrm>
            <a:off x="408813" y="4188132"/>
            <a:ext cx="11376213" cy="1372876"/>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600" dirty="0">
                <a:solidFill>
                  <a:schemeClr val="bg1"/>
                </a:solidFill>
                <a:latin typeface="Garamond" panose="02020404030301010803" pitchFamily="18" charset="0"/>
                <a:cs typeface="Arial" charset="0"/>
              </a:rPr>
              <a:t>Reason #4: God allowed them to endure persecution to produce spiritual growth. </a:t>
            </a:r>
          </a:p>
        </p:txBody>
      </p:sp>
    </p:spTree>
    <p:extLst>
      <p:ext uri="{BB962C8B-B14F-4D97-AF65-F5344CB8AC3E}">
        <p14:creationId xmlns:p14="http://schemas.microsoft.com/office/powerpoint/2010/main" val="2138776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1163300" cy="1759841"/>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dirty="0">
                <a:solidFill>
                  <a:schemeClr val="bg1"/>
                </a:solidFill>
                <a:latin typeface="Garamond" panose="02020404030301010803" pitchFamily="18" charset="0"/>
                <a:cs typeface="Calibri Light" panose="020F0302020204030204" pitchFamily="34" charset="0"/>
              </a:rPr>
              <a:t>»	God’s justice does not contradict his love.</a:t>
            </a:r>
          </a:p>
          <a:p>
            <a:pPr marL="1155700" indent="-568325">
              <a:lnSpc>
                <a:spcPct val="90000"/>
              </a:lnSpc>
              <a:spcBef>
                <a:spcPts val="0"/>
              </a:spcBef>
              <a:spcAft>
                <a:spcPts val="0"/>
              </a:spcAft>
              <a:buFont typeface="Arial" panose="020B0604020202020204" pitchFamily="34" charset="0"/>
              <a:buChar char="•"/>
            </a:pPr>
            <a:r>
              <a:rPr lang="en-US" sz="4000" dirty="0">
                <a:solidFill>
                  <a:schemeClr val="bg1"/>
                </a:solidFill>
                <a:latin typeface="Garamond" panose="02020404030301010803" pitchFamily="18" charset="0"/>
                <a:cs typeface="Calibri Light" panose="020F0302020204030204" pitchFamily="34" charset="0"/>
              </a:rPr>
              <a:t>We need to work through this for our own faith and so we can help others who struggle with it.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What can we draw from this?</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4073424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1163300" cy="1759841"/>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dirty="0">
                <a:solidFill>
                  <a:schemeClr val="bg1"/>
                </a:solidFill>
                <a:latin typeface="Garamond" panose="02020404030301010803" pitchFamily="18" charset="0"/>
                <a:cs typeface="Calibri Light" panose="020F0302020204030204" pitchFamily="34" charset="0"/>
              </a:rPr>
              <a:t>»	God’s justice does not contradict his love.</a:t>
            </a:r>
          </a:p>
          <a:p>
            <a:pPr marL="473075" indent="-455613">
              <a:lnSpc>
                <a:spcPct val="90000"/>
              </a:lnSpc>
              <a:spcBef>
                <a:spcPts val="0"/>
              </a:spcBef>
              <a:spcAft>
                <a:spcPts val="0"/>
              </a:spcAft>
            </a:pPr>
            <a:r>
              <a:rPr lang="en-US" sz="4000" dirty="0">
                <a:solidFill>
                  <a:schemeClr val="bg1"/>
                </a:solidFill>
                <a:latin typeface="Garamond" panose="02020404030301010803" pitchFamily="18" charset="0"/>
                <a:cs typeface="Calibri Light" panose="020F0302020204030204" pitchFamily="34" charset="0"/>
              </a:rPr>
              <a:t>»	God can use trials, hardship, suffering, even persecution to grow your faith.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What can we draw from this?</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605356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867773"/>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baseline="30000" dirty="0">
                <a:solidFill>
                  <a:schemeClr val="tx1">
                    <a:lumMod val="50000"/>
                    <a:lumOff val="50000"/>
                  </a:schemeClr>
                </a:solidFill>
                <a:latin typeface="Garamond" panose="02020404030301010803" pitchFamily="18" charset="0"/>
                <a:cs typeface="Calibri Light" panose="020F0302020204030204" pitchFamily="34" charset="0"/>
              </a:rPr>
              <a:t>1</a:t>
            </a:r>
            <a:r>
              <a:rPr lang="en-US" sz="4000" dirty="0">
                <a:solidFill>
                  <a:schemeClr val="tx1">
                    <a:lumMod val="50000"/>
                    <a:lumOff val="50000"/>
                  </a:schemeClr>
                </a:solidFill>
                <a:latin typeface="Garamond" panose="02020404030301010803" pitchFamily="18" charset="0"/>
                <a:cs typeface="Calibri Light" panose="020F0302020204030204" pitchFamily="34" charset="0"/>
              </a:rPr>
              <a:t> 	Paul, Silas and Timothy, </a:t>
            </a:r>
            <a:r>
              <a:rPr lang="en-US" sz="4000" dirty="0">
                <a:solidFill>
                  <a:schemeClr val="bg1"/>
                </a:solidFill>
                <a:latin typeface="Garamond" panose="02020404030301010803" pitchFamily="18" charset="0"/>
                <a:cs typeface="Calibri Light" panose="020F0302020204030204" pitchFamily="34" charset="0"/>
              </a:rPr>
              <a:t>To the church of the Thessalonians</a:t>
            </a:r>
            <a:r>
              <a:rPr lang="en-US" sz="4000" dirty="0">
                <a:solidFill>
                  <a:schemeClr val="tx1">
                    <a:lumMod val="50000"/>
                    <a:lumOff val="50000"/>
                  </a:schemeClr>
                </a:solidFill>
                <a:latin typeface="Garamond" panose="02020404030301010803" pitchFamily="18" charset="0"/>
                <a:cs typeface="Calibri Light" panose="020F0302020204030204" pitchFamily="34" charset="0"/>
              </a:rPr>
              <a:t> in God our Father and the Lord Jesus Christ: </a:t>
            </a:r>
          </a:p>
          <a:p>
            <a:pPr marL="460375" indent="-446088">
              <a:lnSpc>
                <a:spcPct val="90000"/>
              </a:lnSpc>
              <a:spcBef>
                <a:spcPts val="0"/>
              </a:spcBef>
              <a:spcAft>
                <a:spcPts val="0"/>
              </a:spcAft>
            </a:pPr>
            <a:r>
              <a:rPr lang="en-US" sz="4000" baseline="30000" dirty="0">
                <a:solidFill>
                  <a:schemeClr val="tx1">
                    <a:lumMod val="50000"/>
                    <a:lumOff val="50000"/>
                  </a:schemeClr>
                </a:solidFill>
                <a:latin typeface="Garamond" panose="02020404030301010803" pitchFamily="18" charset="0"/>
                <a:cs typeface="Calibri Light" panose="020F0302020204030204" pitchFamily="34" charset="0"/>
              </a:rPr>
              <a:t>2</a:t>
            </a:r>
            <a:r>
              <a:rPr lang="en-US" sz="4000" dirty="0">
                <a:solidFill>
                  <a:schemeClr val="tx1">
                    <a:lumMod val="50000"/>
                    <a:lumOff val="50000"/>
                  </a:schemeClr>
                </a:solidFill>
                <a:latin typeface="Garamond" panose="02020404030301010803" pitchFamily="18" charset="0"/>
                <a:cs typeface="Calibri Light" panose="020F0302020204030204" pitchFamily="34" charset="0"/>
              </a:rPr>
              <a:t> 	Grace and peace to you from God the Father and the Lord Jesus Christ.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77A6AF98-84A9-5B62-10AC-1122350AA896}"/>
              </a:ext>
            </a:extLst>
          </p:cNvPr>
          <p:cNvSpPr>
            <a:spLocks noChangeArrowheads="1"/>
          </p:cNvSpPr>
          <p:nvPr/>
        </p:nvSpPr>
        <p:spPr bwMode="auto">
          <a:xfrm>
            <a:off x="303275" y="2406116"/>
            <a:ext cx="11583925" cy="355653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75F7FB5C-DCDD-642B-C532-4F936295A711}"/>
              </a:ext>
            </a:extLst>
          </p:cNvPr>
          <p:cNvSpPr txBox="1">
            <a:spLocks noChangeArrowheads="1"/>
          </p:cNvSpPr>
          <p:nvPr/>
        </p:nvSpPr>
        <p:spPr bwMode="auto">
          <a:xfrm>
            <a:off x="397212" y="2548447"/>
            <a:ext cx="11384201" cy="3170217"/>
          </a:xfrm>
          <a:prstGeom prst="rect">
            <a:avLst/>
          </a:prstGeom>
          <a:noFill/>
          <a:ln w="38100">
            <a:noFill/>
            <a:miter lim="800000"/>
            <a:headEnd/>
            <a:tailEnd/>
          </a:ln>
        </p:spPr>
        <p:txBody>
          <a:bodyPr wrap="square">
            <a:spAutoFit/>
          </a:bodyPr>
          <a:lstStyle/>
          <a:p>
            <a:pPr>
              <a:lnSpc>
                <a:spcPct val="90000"/>
              </a:lnSpc>
              <a:spcAft>
                <a:spcPts val="600"/>
              </a:spcAft>
              <a:buSzPct val="100000"/>
              <a:defRPr/>
            </a:pPr>
            <a:r>
              <a:rPr lang="en-US" sz="3400" dirty="0">
                <a:solidFill>
                  <a:schemeClr val="bg1"/>
                </a:solidFill>
                <a:latin typeface="Garamond" panose="02020404030301010803" pitchFamily="18" charset="0"/>
                <a:cs typeface="Arial" charset="0"/>
              </a:rPr>
              <a:t>Three things prompted this letter:</a:t>
            </a:r>
          </a:p>
          <a:p>
            <a:pPr marL="514350" indent="-514350">
              <a:lnSpc>
                <a:spcPct val="90000"/>
              </a:lnSpc>
              <a:spcAft>
                <a:spcPts val="600"/>
              </a:spcAft>
              <a:buSzPct val="100000"/>
              <a:buAutoNum type="arabicPeriod"/>
              <a:defRPr/>
            </a:pPr>
            <a:r>
              <a:rPr lang="en-US" sz="3400" dirty="0">
                <a:solidFill>
                  <a:schemeClr val="bg1"/>
                </a:solidFill>
                <a:latin typeface="Garamond" panose="02020404030301010803" pitchFamily="18" charset="0"/>
                <a:cs typeface="Arial" charset="0"/>
              </a:rPr>
              <a:t>The Thessalonian believers faced increased persecution (chapter 1).</a:t>
            </a:r>
          </a:p>
          <a:p>
            <a:pPr marL="514350" indent="-514350">
              <a:lnSpc>
                <a:spcPct val="90000"/>
              </a:lnSpc>
              <a:spcAft>
                <a:spcPts val="600"/>
              </a:spcAft>
              <a:buSzPct val="100000"/>
              <a:buFontTx/>
              <a:buAutoNum type="arabicPeriod"/>
              <a:defRPr/>
            </a:pPr>
            <a:r>
              <a:rPr lang="en-US" sz="3400" dirty="0">
                <a:solidFill>
                  <a:schemeClr val="bg1"/>
                </a:solidFill>
                <a:latin typeface="Garamond" panose="02020404030301010803" pitchFamily="18" charset="0"/>
                <a:cs typeface="Arial" charset="0"/>
              </a:rPr>
              <a:t>False teachers were circulating forged letters under Paul’s name (chapter 2). </a:t>
            </a:r>
          </a:p>
          <a:p>
            <a:pPr marL="514350" indent="-514350">
              <a:lnSpc>
                <a:spcPct val="90000"/>
              </a:lnSpc>
              <a:spcAft>
                <a:spcPts val="600"/>
              </a:spcAft>
              <a:buSzPct val="100000"/>
              <a:buFontTx/>
              <a:buAutoNum type="arabicPeriod"/>
              <a:defRPr/>
            </a:pPr>
            <a:r>
              <a:rPr lang="en-US" sz="3400" dirty="0">
                <a:solidFill>
                  <a:schemeClr val="bg1"/>
                </a:solidFill>
                <a:latin typeface="Garamond" panose="02020404030301010803" pitchFamily="18" charset="0"/>
                <a:cs typeface="Arial" charset="0"/>
              </a:rPr>
              <a:t>A growing problem of laziness (chapter 3). </a:t>
            </a:r>
          </a:p>
        </p:txBody>
      </p:sp>
    </p:spTree>
    <p:extLst>
      <p:ext uri="{BB962C8B-B14F-4D97-AF65-F5344CB8AC3E}">
        <p14:creationId xmlns:p14="http://schemas.microsoft.com/office/powerpoint/2010/main" val="4221558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313775"/>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baseline="30000" dirty="0">
                <a:solidFill>
                  <a:schemeClr val="bg1"/>
                </a:solidFill>
                <a:latin typeface="Garamond" panose="02020404030301010803" pitchFamily="18" charset="0"/>
                <a:cs typeface="Calibri Light" panose="020F0302020204030204" pitchFamily="34" charset="0"/>
              </a:rPr>
              <a:t>3</a:t>
            </a:r>
            <a:r>
              <a:rPr lang="en-US" sz="4000" dirty="0">
                <a:solidFill>
                  <a:schemeClr val="bg1"/>
                </a:solidFill>
                <a:latin typeface="Garamond" panose="02020404030301010803" pitchFamily="18" charset="0"/>
                <a:cs typeface="Calibri Light" panose="020F0302020204030204" pitchFamily="34" charset="0"/>
              </a:rPr>
              <a:t> 	We ought always to thank God for you, brothers and sisters, and rightly so, because your faith is growing more and more, and the love all of you have for one another is increasing.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797144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313775"/>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baseline="30000" dirty="0">
                <a:solidFill>
                  <a:schemeClr val="tx1">
                    <a:lumMod val="50000"/>
                    <a:lumOff val="50000"/>
                  </a:schemeClr>
                </a:solidFill>
                <a:latin typeface="Garamond" panose="02020404030301010803" pitchFamily="18" charset="0"/>
                <a:cs typeface="Calibri Light" panose="020F0302020204030204" pitchFamily="34" charset="0"/>
              </a:rPr>
              <a:t>3</a:t>
            </a:r>
            <a:r>
              <a:rPr lang="en-US" sz="4000" dirty="0">
                <a:solidFill>
                  <a:schemeClr val="tx1">
                    <a:lumMod val="50000"/>
                    <a:lumOff val="50000"/>
                  </a:schemeClr>
                </a:solidFill>
                <a:latin typeface="Garamond" panose="02020404030301010803" pitchFamily="18" charset="0"/>
                <a:cs typeface="Calibri Light" panose="020F0302020204030204" pitchFamily="34" charset="0"/>
              </a:rPr>
              <a:t> 	We ought always to thank God for you, brothers and sisters, and rightly so, because your faith is</a:t>
            </a:r>
            <a:r>
              <a:rPr lang="en-US" sz="4000" dirty="0">
                <a:solidFill>
                  <a:schemeClr val="bg1"/>
                </a:solidFill>
                <a:latin typeface="Garamond" panose="02020404030301010803" pitchFamily="18" charset="0"/>
                <a:cs typeface="Calibri Light" panose="020F0302020204030204" pitchFamily="34" charset="0"/>
              </a:rPr>
              <a:t> growing more and more</a:t>
            </a:r>
            <a:r>
              <a:rPr lang="en-US" sz="4000" dirty="0">
                <a:solidFill>
                  <a:schemeClr val="tx1">
                    <a:lumMod val="50000"/>
                    <a:lumOff val="50000"/>
                  </a:schemeClr>
                </a:solidFill>
                <a:latin typeface="Garamond" panose="02020404030301010803" pitchFamily="18" charset="0"/>
                <a:cs typeface="Calibri Light" panose="020F0302020204030204" pitchFamily="34" charset="0"/>
              </a:rPr>
              <a:t>, and the love all of you have for one another</a:t>
            </a:r>
            <a:r>
              <a:rPr lang="en-US" sz="4000" dirty="0">
                <a:solidFill>
                  <a:schemeClr val="bg1"/>
                </a:solidFill>
                <a:latin typeface="Garamond" panose="02020404030301010803" pitchFamily="18" charset="0"/>
                <a:cs typeface="Calibri Light" panose="020F0302020204030204" pitchFamily="34" charset="0"/>
              </a:rPr>
              <a:t> is increasing</a:t>
            </a:r>
            <a:r>
              <a:rPr lang="en-US" sz="4000" dirty="0">
                <a:solidFill>
                  <a:schemeClr val="tx1">
                    <a:lumMod val="50000"/>
                    <a:lumOff val="50000"/>
                  </a:schemeClr>
                </a:solidFill>
                <a:latin typeface="Garamond" panose="02020404030301010803" pitchFamily="18" charset="0"/>
                <a:cs typeface="Calibri Light" panose="020F0302020204030204" pitchFamily="34" charset="0"/>
              </a:rPr>
              <a:t>.</a:t>
            </a:r>
            <a:r>
              <a:rPr lang="en-US" sz="4000" dirty="0">
                <a:solidFill>
                  <a:schemeClr val="bg1"/>
                </a:solidFill>
                <a:latin typeface="Garamond" panose="02020404030301010803" pitchFamily="18" charset="0"/>
                <a:cs typeface="Calibri Light" panose="020F0302020204030204" pitchFamily="34" charset="0"/>
              </a:rPr>
              <a:t>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A47D92FE-D517-8052-7B96-0BD7AC000613}"/>
              </a:ext>
            </a:extLst>
          </p:cNvPr>
          <p:cNvSpPr>
            <a:spLocks noChangeArrowheads="1"/>
          </p:cNvSpPr>
          <p:nvPr/>
        </p:nvSpPr>
        <p:spPr bwMode="auto">
          <a:xfrm>
            <a:off x="408812" y="3630769"/>
            <a:ext cx="11374375" cy="2541431"/>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9C3F46B4-B89E-D79E-8467-579635198912}"/>
              </a:ext>
            </a:extLst>
          </p:cNvPr>
          <p:cNvSpPr txBox="1">
            <a:spLocks noChangeArrowheads="1"/>
          </p:cNvSpPr>
          <p:nvPr/>
        </p:nvSpPr>
        <p:spPr bwMode="auto">
          <a:xfrm>
            <a:off x="502749" y="3773102"/>
            <a:ext cx="11178264" cy="2245551"/>
          </a:xfrm>
          <a:prstGeom prst="rect">
            <a:avLst/>
          </a:prstGeom>
          <a:noFill/>
          <a:ln w="38100">
            <a:noFill/>
            <a:miter lim="800000"/>
            <a:headEnd/>
            <a:tailEnd/>
          </a:ln>
        </p:spPr>
        <p:txBody>
          <a:bodyPr wrap="square">
            <a:spAutoFit/>
          </a:bodyPr>
          <a:lstStyle/>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	Spiritual growth describes a change of character (Gal. 5:22).</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	Implies that spiritual growth is dynamic.  </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	Suggests we’re either growing or losing spiritual ground. </a:t>
            </a:r>
          </a:p>
        </p:txBody>
      </p:sp>
    </p:spTree>
    <p:extLst>
      <p:ext uri="{BB962C8B-B14F-4D97-AF65-F5344CB8AC3E}">
        <p14:creationId xmlns:p14="http://schemas.microsoft.com/office/powerpoint/2010/main" val="4247730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421771"/>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baseline="30000" dirty="0">
                <a:solidFill>
                  <a:schemeClr val="bg1"/>
                </a:solidFill>
                <a:latin typeface="Garamond" panose="02020404030301010803" pitchFamily="18" charset="0"/>
                <a:cs typeface="Calibri Light" panose="020F0302020204030204" pitchFamily="34" charset="0"/>
              </a:rPr>
              <a:t>4</a:t>
            </a:r>
            <a:r>
              <a:rPr lang="en-US" sz="4000" dirty="0">
                <a:solidFill>
                  <a:schemeClr val="bg1"/>
                </a:solidFill>
                <a:latin typeface="Garamond" panose="02020404030301010803" pitchFamily="18" charset="0"/>
                <a:cs typeface="Calibri Light" panose="020F0302020204030204" pitchFamily="34" charset="0"/>
              </a:rPr>
              <a:t> 	Therefore, among God’s churches we boast about your perseverance and faith in all the persecutions and trials you are enduring. </a:t>
            </a:r>
          </a:p>
          <a:p>
            <a:pPr marL="460375" indent="-446088">
              <a:lnSpc>
                <a:spcPct val="90000"/>
              </a:lnSpc>
              <a:spcBef>
                <a:spcPts val="0"/>
              </a:spcBef>
              <a:spcAft>
                <a:spcPts val="0"/>
              </a:spcAft>
            </a:pPr>
            <a:r>
              <a:rPr lang="en-US" sz="4000" baseline="30000" dirty="0">
                <a:solidFill>
                  <a:schemeClr val="bg1"/>
                </a:solidFill>
                <a:latin typeface="Garamond" panose="02020404030301010803" pitchFamily="18" charset="0"/>
                <a:cs typeface="Calibri Light" panose="020F0302020204030204" pitchFamily="34" charset="0"/>
              </a:rPr>
              <a:t>5</a:t>
            </a:r>
            <a:r>
              <a:rPr lang="en-US" sz="4000" dirty="0">
                <a:solidFill>
                  <a:schemeClr val="bg1"/>
                </a:solidFill>
                <a:latin typeface="Garamond" panose="02020404030301010803" pitchFamily="18" charset="0"/>
                <a:cs typeface="Calibri Light" panose="020F0302020204030204" pitchFamily="34" charset="0"/>
              </a:rPr>
              <a:t> 	All this is evidence that God’s judgment is right, and as a result you will be counted worthy of the kingdom of God, for which you are suffering.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956836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421771"/>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4</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Therefore, among God’s churches we boast about your perseverance and faith in all the persecutions and trials you are enduring. </a:t>
            </a:r>
          </a:p>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5</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a:t>
            </a:r>
            <a:r>
              <a:rPr lang="en-US" sz="4000" dirty="0">
                <a:solidFill>
                  <a:schemeClr val="bg1"/>
                </a:solidFill>
                <a:latin typeface="Garamond" panose="02020404030301010803" pitchFamily="18" charset="0"/>
                <a:cs typeface="Calibri Light" panose="020F0302020204030204" pitchFamily="34" charset="0"/>
              </a:rPr>
              <a:t>All this is evidence that God’s judgment is right</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and as a result you will be counted worthy of the kingdom of God, for which you are suffering.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4481534D-49B2-E697-7C3F-6C59A1F36949}"/>
              </a:ext>
            </a:extLst>
          </p:cNvPr>
          <p:cNvSpPr>
            <a:spLocks noChangeArrowheads="1"/>
          </p:cNvSpPr>
          <p:nvPr/>
        </p:nvSpPr>
        <p:spPr bwMode="auto">
          <a:xfrm>
            <a:off x="408812" y="3535519"/>
            <a:ext cx="11374375" cy="1607981"/>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08AB754-8ECF-9AD9-519F-BDC6860B821F}"/>
              </a:ext>
            </a:extLst>
          </p:cNvPr>
          <p:cNvSpPr txBox="1">
            <a:spLocks noChangeArrowheads="1"/>
          </p:cNvSpPr>
          <p:nvPr/>
        </p:nvSpPr>
        <p:spPr bwMode="auto">
          <a:xfrm>
            <a:off x="502749" y="3677852"/>
            <a:ext cx="11178264" cy="1317155"/>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400" dirty="0">
                <a:solidFill>
                  <a:schemeClr val="bg1"/>
                </a:solidFill>
                <a:latin typeface="Garamond" panose="02020404030301010803" pitchFamily="18" charset="0"/>
                <a:cs typeface="Arial" charset="0"/>
              </a:rPr>
              <a:t>“God will use this persecution to show his justice.” (NLT) </a:t>
            </a:r>
          </a:p>
        </p:txBody>
      </p:sp>
    </p:spTree>
    <p:extLst>
      <p:ext uri="{BB962C8B-B14F-4D97-AF65-F5344CB8AC3E}">
        <p14:creationId xmlns:p14="http://schemas.microsoft.com/office/powerpoint/2010/main" val="2248858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421771"/>
          </a:xfrm>
          <a:prstGeom prst="rect">
            <a:avLst/>
          </a:prstGeom>
          <a:noFill/>
          <a:ln w="9525">
            <a:noFill/>
            <a:miter lim="800000"/>
            <a:headEnd/>
            <a:tailEnd/>
          </a:ln>
        </p:spPr>
        <p:txBody>
          <a:bodyPr wrap="square">
            <a:spAutoFit/>
          </a:bodyPr>
          <a:lstStyle/>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4</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Therefore, among God’s churches we boast about your perseverance and faith in all the persecutions and trials you are enduring. </a:t>
            </a:r>
          </a:p>
          <a:p>
            <a:pPr marL="460375" indent="-446088">
              <a:lnSpc>
                <a:spcPct val="90000"/>
              </a:lnSpc>
              <a:spcBef>
                <a:spcPts val="0"/>
              </a:spcBef>
              <a:spcAft>
                <a:spcPts val="0"/>
              </a:spcAft>
            </a:pPr>
            <a:r>
              <a:rPr lang="en-US" sz="4000" baseline="30000" dirty="0">
                <a:solidFill>
                  <a:schemeClr val="tx1">
                    <a:lumMod val="65000"/>
                    <a:lumOff val="35000"/>
                  </a:schemeClr>
                </a:solidFill>
                <a:latin typeface="Garamond" panose="02020404030301010803" pitchFamily="18" charset="0"/>
                <a:cs typeface="Calibri Light" panose="020F0302020204030204" pitchFamily="34" charset="0"/>
              </a:rPr>
              <a:t>5</a:t>
            </a:r>
            <a:r>
              <a:rPr lang="en-US" sz="4000" dirty="0">
                <a:solidFill>
                  <a:schemeClr val="tx1">
                    <a:lumMod val="65000"/>
                    <a:lumOff val="35000"/>
                  </a:schemeClr>
                </a:solidFill>
                <a:latin typeface="Garamond" panose="02020404030301010803" pitchFamily="18" charset="0"/>
                <a:cs typeface="Calibri Light" panose="020F0302020204030204" pitchFamily="34" charset="0"/>
              </a:rPr>
              <a:t> 	</a:t>
            </a:r>
            <a:r>
              <a:rPr lang="en-US" sz="4000" dirty="0">
                <a:solidFill>
                  <a:schemeClr val="bg1"/>
                </a:solidFill>
                <a:latin typeface="Garamond" panose="02020404030301010803" pitchFamily="18" charset="0"/>
                <a:cs typeface="Calibri Light" panose="020F0302020204030204" pitchFamily="34" charset="0"/>
              </a:rPr>
              <a:t>All this is evidence that God’s judgment </a:t>
            </a:r>
            <a:r>
              <a:rPr lang="en-US" sz="4000" dirty="0">
                <a:solidFill>
                  <a:schemeClr val="tx1">
                    <a:lumMod val="65000"/>
                    <a:lumOff val="35000"/>
                  </a:schemeClr>
                </a:solidFill>
                <a:latin typeface="Garamond" panose="02020404030301010803" pitchFamily="18" charset="0"/>
                <a:cs typeface="Calibri Light" panose="020F0302020204030204" pitchFamily="34" charset="0"/>
              </a:rPr>
              <a:t>is right, and as a result you will be counted worthy of the kingdom of God, for which you are suffering.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4481534D-49B2-E697-7C3F-6C59A1F36949}"/>
              </a:ext>
            </a:extLst>
          </p:cNvPr>
          <p:cNvSpPr>
            <a:spLocks noChangeArrowheads="1"/>
          </p:cNvSpPr>
          <p:nvPr/>
        </p:nvSpPr>
        <p:spPr bwMode="auto">
          <a:xfrm>
            <a:off x="408812" y="3535519"/>
            <a:ext cx="11374375" cy="1607981"/>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08AB754-8ECF-9AD9-519F-BDC6860B821F}"/>
              </a:ext>
            </a:extLst>
          </p:cNvPr>
          <p:cNvSpPr txBox="1">
            <a:spLocks noChangeArrowheads="1"/>
          </p:cNvSpPr>
          <p:nvPr/>
        </p:nvSpPr>
        <p:spPr bwMode="auto">
          <a:xfrm>
            <a:off x="502749" y="3677852"/>
            <a:ext cx="11178264" cy="1317155"/>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400" dirty="0">
                <a:solidFill>
                  <a:schemeClr val="bg1"/>
                </a:solidFill>
                <a:latin typeface="Garamond" panose="02020404030301010803" pitchFamily="18" charset="0"/>
                <a:cs typeface="Arial" charset="0"/>
              </a:rPr>
              <a:t>Reason #1: God allowed them to endure this kind of suffering for future evidence of his justice. </a:t>
            </a:r>
          </a:p>
        </p:txBody>
      </p:sp>
    </p:spTree>
    <p:extLst>
      <p:ext uri="{BB962C8B-B14F-4D97-AF65-F5344CB8AC3E}">
        <p14:creationId xmlns:p14="http://schemas.microsoft.com/office/powerpoint/2010/main" val="4021441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1020</Words>
  <Application>Microsoft Office PowerPoint</Application>
  <PresentationFormat>Widescreen</PresentationFormat>
  <Paragraphs>201</Paragraphs>
  <Slides>34</Slides>
  <Notes>34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ＭＳ Ｐゴシック</vt:lpstr>
      <vt:lpstr>Arial</vt:lpstr>
      <vt:lpstr>Calibri</vt:lpstr>
      <vt:lpstr>Calibri Light</vt:lpstr>
      <vt:lpstr>Cambria</vt:lpstr>
      <vt:lpstr>Garamond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2023-07-31T13:23:09Z</dcterms:created>
  <dcterms:modified xsi:type="dcterms:W3CDTF">2023-07-31T13:23:16Z</dcterms:modified>
</cp:coreProperties>
</file>