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 id="2147483677" r:id="rId4"/>
    <p:sldMasterId id="2147483689" r:id="rId5"/>
  </p:sldMasterIdLst>
  <p:notesMasterIdLst>
    <p:notesMasterId r:id="rId56"/>
  </p:notesMasterIdLst>
  <p:sldIdLst>
    <p:sldId id="1561" r:id="rId6"/>
    <p:sldId id="1746" r:id="rId7"/>
    <p:sldId id="1789" r:id="rId8"/>
    <p:sldId id="1795" r:id="rId9"/>
    <p:sldId id="1809" r:id="rId10"/>
    <p:sldId id="1806" r:id="rId11"/>
    <p:sldId id="1810" r:id="rId12"/>
    <p:sldId id="1807" r:id="rId13"/>
    <p:sldId id="1796" r:id="rId14"/>
    <p:sldId id="1794" r:id="rId15"/>
    <p:sldId id="1788" r:id="rId16"/>
    <p:sldId id="1753" r:id="rId17"/>
    <p:sldId id="1797" r:id="rId18"/>
    <p:sldId id="1798" r:id="rId19"/>
    <p:sldId id="1754" r:id="rId20"/>
    <p:sldId id="1755" r:id="rId21"/>
    <p:sldId id="1756" r:id="rId22"/>
    <p:sldId id="1811" r:id="rId23"/>
    <p:sldId id="1757" r:id="rId24"/>
    <p:sldId id="1790" r:id="rId25"/>
    <p:sldId id="1526" r:id="rId26"/>
    <p:sldId id="1758" r:id="rId27"/>
    <p:sldId id="1759" r:id="rId28"/>
    <p:sldId id="1760" r:id="rId29"/>
    <p:sldId id="1761" r:id="rId30"/>
    <p:sldId id="1762" r:id="rId31"/>
    <p:sldId id="1763" r:id="rId32"/>
    <p:sldId id="1764" r:id="rId33"/>
    <p:sldId id="1799" r:id="rId34"/>
    <p:sldId id="1765" r:id="rId35"/>
    <p:sldId id="1766" r:id="rId36"/>
    <p:sldId id="1633" r:id="rId37"/>
    <p:sldId id="1634" r:id="rId38"/>
    <p:sldId id="1768" r:id="rId39"/>
    <p:sldId id="1805" r:id="rId40"/>
    <p:sldId id="1787" r:id="rId41"/>
    <p:sldId id="1769" r:id="rId42"/>
    <p:sldId id="1770" r:id="rId43"/>
    <p:sldId id="1771" r:id="rId44"/>
    <p:sldId id="1772" r:id="rId45"/>
    <p:sldId id="1773" r:id="rId46"/>
    <p:sldId id="1774" r:id="rId47"/>
    <p:sldId id="1775" r:id="rId48"/>
    <p:sldId id="1387" r:id="rId49"/>
    <p:sldId id="1812" r:id="rId50"/>
    <p:sldId id="1800" r:id="rId51"/>
    <p:sldId id="1801" r:id="rId52"/>
    <p:sldId id="1802" r:id="rId53"/>
    <p:sldId id="1808" r:id="rId54"/>
    <p:sldId id="152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02626"/>
    <a:srgbClr val="7E3232"/>
    <a:srgbClr val="F7F4D5"/>
    <a:srgbClr val="F1EBB5"/>
    <a:srgbClr val="E3E39D"/>
    <a:srgbClr val="D8DCA4"/>
    <a:srgbClr val="A8BDC4"/>
    <a:srgbClr val="7796A5"/>
    <a:srgbClr val="6C7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CCB8A-1262-40AF-A389-3FE93F5E4691}" v="2244" dt="2023-02-10T00:56:10.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1" autoAdjust="0"/>
    <p:restoredTop sz="86013" autoAdjust="0"/>
  </p:normalViewPr>
  <p:slideViewPr>
    <p:cSldViewPr>
      <p:cViewPr varScale="1">
        <p:scale>
          <a:sx n="67" d="100"/>
          <a:sy n="67" d="100"/>
        </p:scale>
        <p:origin x="68" y="1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45938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86924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422547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11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7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493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241391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03027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333535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237261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469764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54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85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23876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2703850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19560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399231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399960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328268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2521566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411118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517199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4086829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668688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72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32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2160088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4073077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3020394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3521284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383414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3008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720432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296699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1387049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125625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2850311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29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02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88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25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08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22681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06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17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78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1057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116858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377064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964118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2652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954701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5024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0987071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213790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002954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969557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5180799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3065279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7595357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558703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59887991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0451555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0420706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992924079"/>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966783343"/>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0971644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3412581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2909280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519059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843352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0722816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833573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6158056"/>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5985844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502674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067493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201112"/>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2054489"/>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124049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2/14/2023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11876682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7795753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solidFill>
                  <a:prstClr val="white">
                    <a:tint val="75000"/>
                  </a:prstClr>
                </a:solidFill>
              </a:rPr>
              <a:pPr/>
              <a:t>2/14/2023</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613844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xmlns="" id="{84298BB0-2D82-22B8-E0FF-DBE28F0482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204" t="10945" r="6204" b="8647"/>
          <a:stretch/>
        </p:blipFill>
        <p:spPr>
          <a:xfrm>
            <a:off x="3009900" y="3886200"/>
            <a:ext cx="6172200" cy="2511943"/>
          </a:xfrm>
          <a:prstGeom prst="rect">
            <a:avLst/>
          </a:prstGeom>
        </p:spPr>
      </p:pic>
    </p:spTree>
    <p:extLst>
      <p:ext uri="{BB962C8B-B14F-4D97-AF65-F5344CB8AC3E}">
        <p14:creationId xmlns:p14="http://schemas.microsoft.com/office/powerpoint/2010/main" val="2518655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13:17) When Pharaoh let the people go, God did not lead them on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road through the Philistine country</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though that was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shorter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1244627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13:17) When Pharaoh let the people go, God did not lead them on the road through the Philistine country,</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though that was shorter.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For God said, “If they face war,</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might change their minds and return to Egypt.</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2">
            <a:extLst>
              <a:ext uri="{FF2B5EF4-FFF2-40B4-BE49-F238E27FC236}">
                <a16:creationId xmlns:a16="http://schemas.microsoft.com/office/drawing/2014/main" xmlns="" id="{27C867B6-D12B-5272-FC75-763AE2EF465B}"/>
              </a:ext>
            </a:extLst>
          </p:cNvPr>
          <p:cNvSpPr/>
          <p:nvPr/>
        </p:nvSpPr>
        <p:spPr>
          <a:xfrm>
            <a:off x="5181600" y="1143000"/>
            <a:ext cx="6591300" cy="2209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“Wouldn’t it be better for us to go back to Egypt?”</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Numbers 14:3</a:t>
            </a:r>
          </a:p>
        </p:txBody>
      </p:sp>
    </p:spTree>
    <p:extLst>
      <p:ext uri="{BB962C8B-B14F-4D97-AF65-F5344CB8AC3E}">
        <p14:creationId xmlns:p14="http://schemas.microsoft.com/office/powerpoint/2010/main" val="19046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wipe(left)">
                                      <p:cBhvr>
                                        <p:cTn id="11" dur="500"/>
                                        <p:tgtEl>
                                          <p:spTgt spid="8">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402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13:18) So God led the people around by the desert road toward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Red Sea</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Israelites went up out of Egypt ready for battle.</a:t>
            </a:r>
          </a:p>
        </p:txBody>
      </p:sp>
      <p:sp>
        <p:nvSpPr>
          <p:cNvPr id="3" name="Rounded Rectangle 2">
            <a:extLst>
              <a:ext uri="{FF2B5EF4-FFF2-40B4-BE49-F238E27FC236}">
                <a16:creationId xmlns:a16="http://schemas.microsoft.com/office/drawing/2014/main" xmlns="" id="{14116439-597F-34B0-4144-FAB72F7971B3}"/>
              </a:ext>
            </a:extLst>
          </p:cNvPr>
          <p:cNvSpPr/>
          <p:nvPr/>
        </p:nvSpPr>
        <p:spPr>
          <a:xfrm>
            <a:off x="1371600" y="3315058"/>
            <a:ext cx="9144000" cy="255829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endParaRPr lang="en-US" sz="4800" b="1" spc="-150" dirty="0" smtClean="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4800" b="1" spc="-150" dirty="0" smtClean="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 Sea” or “Reed Sea”?</a:t>
            </a:r>
          </a:p>
          <a:p>
            <a:pPr marL="228600" lvl="0">
              <a:defRPr/>
            </a:pPr>
            <a:endPar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endPar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endPar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419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B01B910-0047-6FE6-F9F0-1E82B8EC3641}"/>
              </a:ext>
            </a:extLst>
          </p:cNvPr>
          <p:cNvSpPr/>
          <p:nvPr/>
        </p:nvSpPr>
        <p:spPr>
          <a:xfrm>
            <a:off x="3657600" y="3962400"/>
            <a:ext cx="1219200" cy="381000"/>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A4E3E51-7B0E-14A5-3701-F188A4C966ED}"/>
              </a:ext>
            </a:extLst>
          </p:cNvPr>
          <p:cNvSpPr/>
          <p:nvPr/>
        </p:nvSpPr>
        <p:spPr>
          <a:xfrm rot="3917712">
            <a:off x="4099562" y="5067734"/>
            <a:ext cx="1034395" cy="3810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F58914EB-E8C3-3F65-FF82-6907B168A636}"/>
              </a:ext>
            </a:extLst>
          </p:cNvPr>
          <p:cNvSpPr/>
          <p:nvPr/>
        </p:nvSpPr>
        <p:spPr>
          <a:xfrm>
            <a:off x="5181600" y="6248400"/>
            <a:ext cx="1447800" cy="4572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553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40228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 13:18) So God led the people around by the desert road toward the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Red Sea</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Israelites went up out of Egypt ready for battle.</a:t>
            </a:r>
          </a:p>
        </p:txBody>
      </p:sp>
      <p:sp>
        <p:nvSpPr>
          <p:cNvPr id="3" name="Rounded Rectangle 2">
            <a:extLst>
              <a:ext uri="{FF2B5EF4-FFF2-40B4-BE49-F238E27FC236}">
                <a16:creationId xmlns:a16="http://schemas.microsoft.com/office/drawing/2014/main" xmlns="" id="{14116439-597F-34B0-4144-FAB72F7971B3}"/>
              </a:ext>
            </a:extLst>
          </p:cNvPr>
          <p:cNvSpPr/>
          <p:nvPr/>
        </p:nvSpPr>
        <p:spPr>
          <a:xfrm>
            <a:off x="2971800" y="2971800"/>
            <a:ext cx="9144000" cy="385202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“Red Sea” or “Reed Sea”?</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How did the</a:t>
            </a:r>
            <a:r>
              <a:rPr kumimoji="0" lang="en-US" sz="4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Egyptians </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drown?</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14:28</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How could there be a “wall of water”?</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14:22, 29</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Solomon built ships in the Red Sea!</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Kings 9:26</a:t>
            </a:r>
          </a:p>
        </p:txBody>
      </p:sp>
    </p:spTree>
    <p:extLst>
      <p:ext uri="{BB962C8B-B14F-4D97-AF65-F5344CB8AC3E}">
        <p14:creationId xmlns:p14="http://schemas.microsoft.com/office/powerpoint/2010/main" val="316507978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13:19) Moses took the bones of Joseph with him because Joseph had made the Israelites swear an oath.</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He had said, “God will surely come to your aid, and then you must carry my bones up with you from this place.”</a:t>
            </a:r>
          </a:p>
        </p:txBody>
      </p:sp>
      <p:sp>
        <p:nvSpPr>
          <p:cNvPr id="3" name="Rounded Rectangle 2">
            <a:extLst>
              <a:ext uri="{FF2B5EF4-FFF2-40B4-BE49-F238E27FC236}">
                <a16:creationId xmlns:a16="http://schemas.microsoft.com/office/drawing/2014/main" xmlns="" id="{5F38B1F3-7F30-8B8A-F1C2-FF07129AE60C}"/>
              </a:ext>
            </a:extLst>
          </p:cNvPr>
          <p:cNvSpPr/>
          <p:nvPr/>
        </p:nvSpPr>
        <p:spPr>
          <a:xfrm>
            <a:off x="2819400" y="3930611"/>
            <a:ext cx="4876800" cy="64138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 50:26; Hebrews 11:22</a:t>
            </a:r>
          </a:p>
        </p:txBody>
      </p:sp>
    </p:spTree>
    <p:extLst>
      <p:ext uri="{BB962C8B-B14F-4D97-AF65-F5344CB8AC3E}">
        <p14:creationId xmlns:p14="http://schemas.microsoft.com/office/powerpoint/2010/main" val="734567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13:20) After leaving Sukkoth they camped at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Etham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on the edge of the desert.</a:t>
            </a:r>
          </a:p>
        </p:txBody>
      </p:sp>
    </p:spTree>
    <p:extLst>
      <p:ext uri="{BB962C8B-B14F-4D97-AF65-F5344CB8AC3E}">
        <p14:creationId xmlns:p14="http://schemas.microsoft.com/office/powerpoint/2010/main" val="80155821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13:21) By day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went ahead of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in a pillar of cloud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guide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on their way and by night in a pillar of fire to give them light, so that they could travel by day or night.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Neither the pillar of cloud by day nor the pillar of fire by night left its place in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front of the people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0537072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13:21) By day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went ahead of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in a pillar of cloud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guide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on their way and by night in a pillar of fire to give them light, so that they could travel by day or night.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Neither the pillar of cloud by day nor the pillar of fire by night left its place in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front of the people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B9BE4123-E644-37F8-F876-875AC354997A}"/>
              </a:ext>
            </a:extLst>
          </p:cNvPr>
          <p:cNvSpPr/>
          <p:nvPr/>
        </p:nvSpPr>
        <p:spPr>
          <a:xfrm>
            <a:off x="3048000" y="1524000"/>
            <a:ext cx="8686800" cy="213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is clearly leading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72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but where?</a:t>
            </a:r>
            <a:endParaRPr kumimoji="0" lang="en-US" sz="5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41637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 The Lord said to Moses,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“Tell the Israelites to turn back and encamp near Pi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Hahiroth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between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Migdol</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sea</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are 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encamp by the sea</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directly opposite Baal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Zephon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0AD7E35A-734F-7F87-580C-6F22324DA9C2}"/>
              </a:ext>
            </a:extLst>
          </p:cNvPr>
          <p:cNvSpPr/>
          <p:nvPr/>
        </p:nvSpPr>
        <p:spPr>
          <a:xfrm>
            <a:off x="6553200" y="3200400"/>
            <a:ext cx="4953000" cy="3048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a trap!</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ships</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Can’t swim</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400 years in a desert!</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0364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70D0A35-1013-4A90-35E6-E08F2DB5BB8D}"/>
              </a:ext>
            </a:extLst>
          </p:cNvPr>
          <p:cNvSpPr txBox="1"/>
          <p:nvPr/>
        </p:nvSpPr>
        <p:spPr>
          <a:xfrm>
            <a:off x="152944" y="133529"/>
            <a:ext cx="7783286" cy="6524863"/>
          </a:xfrm>
          <a:prstGeom prst="rect">
            <a:avLst/>
          </a:prstGeom>
          <a:noFill/>
        </p:spPr>
        <p:txBody>
          <a:bodyPr wrap="square" rtlCol="0">
            <a:spAutoFit/>
          </a:bodyPr>
          <a:lstStyle/>
          <a:p>
            <a:r>
              <a:rPr lang="en-US" sz="66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Introduction</a:t>
            </a:r>
          </a:p>
          <a:p>
            <a:pPr marL="571500" indent="-5715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Pharaoh is an infanticidal, homicidal, slave-owning tyrant, who considers himself a god.</a:t>
            </a:r>
          </a:p>
          <a:p>
            <a:pPr marL="571500" indent="-5715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After the Ten Plagues, Pharaoh releases the Israelites to the Promised Land.</a:t>
            </a:r>
          </a:p>
          <a:p>
            <a:pPr marL="571500" indent="-5715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they lived happily ever after… </a:t>
            </a:r>
            <a:r>
              <a:rPr lang="en-US" sz="4400" b="1" i="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right?</a:t>
            </a:r>
          </a:p>
        </p:txBody>
      </p:sp>
    </p:spTree>
    <p:extLst>
      <p:ext uri="{BB962C8B-B14F-4D97-AF65-F5344CB8AC3E}">
        <p14:creationId xmlns:p14="http://schemas.microsoft.com/office/powerpoint/2010/main" val="158333913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38E0561-1439-4EDE-B58D-853F8C656560}"/>
              </a:ext>
            </a:extLst>
          </p:cNvPr>
          <p:cNvSpPr/>
          <p:nvPr/>
        </p:nvSpPr>
        <p:spPr>
          <a:xfrm>
            <a:off x="381000" y="3845313"/>
            <a:ext cx="1143000"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xmlns="" id="{B2846E07-EF15-4615-B7B9-C0E6F6449D37}"/>
              </a:ext>
            </a:extLst>
          </p:cNvPr>
          <p:cNvCxnSpPr>
            <a:cxnSpLocks/>
          </p:cNvCxnSpPr>
          <p:nvPr/>
        </p:nvCxnSpPr>
        <p:spPr>
          <a:xfrm>
            <a:off x="1905000" y="3403600"/>
            <a:ext cx="762000" cy="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F3733D4E-F49A-4237-B01A-7453E91F36A3}"/>
              </a:ext>
            </a:extLst>
          </p:cNvPr>
          <p:cNvCxnSpPr>
            <a:cxnSpLocks/>
          </p:cNvCxnSpPr>
          <p:nvPr/>
        </p:nvCxnSpPr>
        <p:spPr>
          <a:xfrm flipV="1">
            <a:off x="2667000" y="3124200"/>
            <a:ext cx="1143000" cy="2794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6DE8E6B-8B81-4698-AC3D-E57018D64528}"/>
              </a:ext>
            </a:extLst>
          </p:cNvPr>
          <p:cNvCxnSpPr>
            <a:cxnSpLocks/>
          </p:cNvCxnSpPr>
          <p:nvPr/>
        </p:nvCxnSpPr>
        <p:spPr>
          <a:xfrm flipV="1">
            <a:off x="3836020" y="2819399"/>
            <a:ext cx="1143000" cy="304801"/>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3B32FA92-011D-4D12-97E4-6636797BCA92}"/>
              </a:ext>
            </a:extLst>
          </p:cNvPr>
          <p:cNvCxnSpPr>
            <a:cxnSpLocks/>
          </p:cNvCxnSpPr>
          <p:nvPr/>
        </p:nvCxnSpPr>
        <p:spPr>
          <a:xfrm flipV="1">
            <a:off x="5005040" y="2362200"/>
            <a:ext cx="862360" cy="4572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63732737-ED03-4B03-BFFF-B1D1FC25499F}"/>
              </a:ext>
            </a:extLst>
          </p:cNvPr>
          <p:cNvCxnSpPr>
            <a:cxnSpLocks/>
          </p:cNvCxnSpPr>
          <p:nvPr/>
        </p:nvCxnSpPr>
        <p:spPr>
          <a:xfrm flipV="1">
            <a:off x="5893420" y="1981200"/>
            <a:ext cx="812180" cy="3810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B1A2188C-47AB-4240-BB13-583BFE64BF60}"/>
              </a:ext>
            </a:extLst>
          </p:cNvPr>
          <p:cNvSpPr/>
          <p:nvPr/>
        </p:nvSpPr>
        <p:spPr>
          <a:xfrm>
            <a:off x="5564458" y="1354874"/>
            <a:ext cx="1674541"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xmlns="" id="{1AE62D87-EAB5-4ADC-861C-3D346B601B87}"/>
              </a:ext>
            </a:extLst>
          </p:cNvPr>
          <p:cNvSpPr/>
          <p:nvPr/>
        </p:nvSpPr>
        <p:spPr>
          <a:xfrm>
            <a:off x="6705600" y="381000"/>
            <a:ext cx="2133600" cy="8382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xmlns="" id="{0373A56D-5969-4304-93AD-DE31720EAD72}"/>
              </a:ext>
            </a:extLst>
          </p:cNvPr>
          <p:cNvSpPr txBox="1"/>
          <p:nvPr/>
        </p:nvSpPr>
        <p:spPr>
          <a:xfrm rot="20189755">
            <a:off x="2841713" y="2705108"/>
            <a:ext cx="6477000" cy="107721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etropolis Black" panose="00000A00000000000000" pitchFamily="50" charset="0"/>
                <a:ea typeface="+mn-ea"/>
                <a:cs typeface="Times New Roman" pitchFamily="18" charset="0"/>
              </a:rPr>
              <a:t>THE ROAD THROUGH PHILISTINE COUNTRY (13:17)</a:t>
            </a:r>
            <a:endParaRPr kumimoji="0" lang="en-US" sz="2000" b="1" i="0" u="none" strike="noStrike" kern="1200" cap="none" spc="0" normalizeH="0" baseline="0" noProof="0" dirty="0">
              <a:ln>
                <a:noFill/>
              </a:ln>
              <a:solidFill>
                <a:prstClr val="white"/>
              </a:solidFill>
              <a:effectLst/>
              <a:uLnTx/>
              <a:uFillTx/>
              <a:latin typeface="Metropolis Black" panose="00000A00000000000000" pitchFamily="50" charset="0"/>
              <a:ea typeface="+mn-ea"/>
              <a:cs typeface="Times New Roman" pitchFamily="18" charset="0"/>
            </a:endParaRPr>
          </a:p>
        </p:txBody>
      </p:sp>
    </p:spTree>
    <p:extLst>
      <p:ext uri="{BB962C8B-B14F-4D97-AF65-F5344CB8AC3E}">
        <p14:creationId xmlns:p14="http://schemas.microsoft.com/office/powerpoint/2010/main" val="10671834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38E0561-1439-4EDE-B58D-853F8C656560}"/>
              </a:ext>
            </a:extLst>
          </p:cNvPr>
          <p:cNvSpPr/>
          <p:nvPr/>
        </p:nvSpPr>
        <p:spPr>
          <a:xfrm>
            <a:off x="381000" y="3845313"/>
            <a:ext cx="1143000"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xmlns="" id="{B2846E07-EF15-4615-B7B9-C0E6F6449D37}"/>
              </a:ext>
            </a:extLst>
          </p:cNvPr>
          <p:cNvCxnSpPr>
            <a:cxnSpLocks/>
          </p:cNvCxnSpPr>
          <p:nvPr/>
        </p:nvCxnSpPr>
        <p:spPr>
          <a:xfrm>
            <a:off x="1905000" y="3429000"/>
            <a:ext cx="228600" cy="304800"/>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B1A2188C-47AB-4240-BB13-583BFE64BF60}"/>
              </a:ext>
            </a:extLst>
          </p:cNvPr>
          <p:cNvSpPr/>
          <p:nvPr/>
        </p:nvSpPr>
        <p:spPr>
          <a:xfrm>
            <a:off x="5564458" y="1354874"/>
            <a:ext cx="1674541" cy="609600"/>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xmlns="" id="{7FF0903A-2BEB-4002-8FCD-1CB09743E8C6}"/>
              </a:ext>
            </a:extLst>
          </p:cNvPr>
          <p:cNvCxnSpPr>
            <a:cxnSpLocks/>
          </p:cNvCxnSpPr>
          <p:nvPr/>
        </p:nvCxnSpPr>
        <p:spPr>
          <a:xfrm>
            <a:off x="2209800" y="3810000"/>
            <a:ext cx="228600" cy="762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D87789B-CF53-4357-91FE-198FB0EC4127}"/>
              </a:ext>
            </a:extLst>
          </p:cNvPr>
          <p:cNvCxnSpPr>
            <a:cxnSpLocks/>
          </p:cNvCxnSpPr>
          <p:nvPr/>
        </p:nvCxnSpPr>
        <p:spPr>
          <a:xfrm>
            <a:off x="2590800" y="3964260"/>
            <a:ext cx="419100" cy="313358"/>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6FFC78F7-C0BA-6233-8C8A-5EFBC68F1A18}"/>
              </a:ext>
            </a:extLst>
          </p:cNvPr>
          <p:cNvSpPr/>
          <p:nvPr/>
        </p:nvSpPr>
        <p:spPr>
          <a:xfrm>
            <a:off x="6705600" y="381000"/>
            <a:ext cx="2133600" cy="838200"/>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xmlns="" id="{52689594-3B25-CD54-190A-D1EA934B0F63}"/>
              </a:ext>
            </a:extLst>
          </p:cNvPr>
          <p:cNvSpPr/>
          <p:nvPr/>
        </p:nvSpPr>
        <p:spPr>
          <a:xfrm>
            <a:off x="2667000" y="4174748"/>
            <a:ext cx="609600" cy="446782"/>
          </a:xfrm>
          <a:prstGeom prst="ellipse">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6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14:3) Pharaoh will think, ‘The Israelites are wandering around the land in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confusion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hemmed in by the desert.’</a:t>
            </a:r>
          </a:p>
        </p:txBody>
      </p:sp>
      <p:sp>
        <p:nvSpPr>
          <p:cNvPr id="2" name="Rounded Rectangle 2">
            <a:extLst>
              <a:ext uri="{FF2B5EF4-FFF2-40B4-BE49-F238E27FC236}">
                <a16:creationId xmlns:a16="http://schemas.microsoft.com/office/drawing/2014/main" xmlns="" id="{C9D4CFCA-741B-8628-2E14-66F7ED3547DD}"/>
              </a:ext>
            </a:extLst>
          </p:cNvPr>
          <p:cNvSpPr/>
          <p:nvPr/>
        </p:nvSpPr>
        <p:spPr>
          <a:xfrm>
            <a:off x="1905000" y="2171700"/>
            <a:ext cx="7391400" cy="2514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Egyptian deities were capricious and cruel.</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Douglas Stuart, </a:t>
            </a:r>
            <a:r>
              <a:rPr lang="en-US" sz="28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(Nashville: Broadman &amp; Holman Publishers, 2006), 330.</a:t>
            </a:r>
          </a:p>
        </p:txBody>
      </p:sp>
    </p:spTree>
    <p:extLst>
      <p:ext uri="{BB962C8B-B14F-4D97-AF65-F5344CB8AC3E}">
        <p14:creationId xmlns:p14="http://schemas.microsoft.com/office/powerpoint/2010/main" val="1031337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770537"/>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14:5) When the king of Egypt was told that the people had fled,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Pharaoh and his officials</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changed their minds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said,</a:t>
            </a:r>
          </a:p>
          <a:p>
            <a:r>
              <a:rPr lang="en-US" sz="48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have we done? We have let the Israelites go and have lost their services!”</a:t>
            </a:r>
          </a:p>
        </p:txBody>
      </p:sp>
    </p:spTree>
    <p:extLst>
      <p:ext uri="{BB962C8B-B14F-4D97-AF65-F5344CB8AC3E}">
        <p14:creationId xmlns:p14="http://schemas.microsoft.com/office/powerpoint/2010/main" val="3770670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14:6) So he had his chariot made ready and took his army with him.</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7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He took six hundred of the best chariots, along with all the other chariots of Egypt, with officers over all of them.</a:t>
            </a:r>
          </a:p>
        </p:txBody>
      </p:sp>
    </p:spTree>
    <p:extLst>
      <p:ext uri="{BB962C8B-B14F-4D97-AF65-F5344CB8AC3E}">
        <p14:creationId xmlns:p14="http://schemas.microsoft.com/office/powerpoint/2010/main" val="4192172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14:8) The Lord strengthened the heart of Pharaoh king of Egypt, so that he pursued the Israelites, who were marching out boldly.</a:t>
            </a:r>
          </a:p>
        </p:txBody>
      </p:sp>
    </p:spTree>
    <p:extLst>
      <p:ext uri="{BB962C8B-B14F-4D97-AF65-F5344CB8AC3E}">
        <p14:creationId xmlns:p14="http://schemas.microsoft.com/office/powerpoint/2010/main" val="100949009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14:9) The Egyptians—all Pharaoh’s horses and chariots, horsemen and troops—pursued the Israelites and overtook them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as they camped by the sea</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near Pi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Hahiroth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opposite Baal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Zephon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67805637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14:10) The Israelites looked up, and there were the Egyptians, marching after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were terrified and cried out to the Lord.</a:t>
            </a:r>
          </a:p>
        </p:txBody>
      </p:sp>
    </p:spTree>
    <p:extLst>
      <p:ext uri="{BB962C8B-B14F-4D97-AF65-F5344CB8AC3E}">
        <p14:creationId xmlns:p14="http://schemas.microsoft.com/office/powerpoint/2010/main" val="406020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14:11) They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Was it because there were no graves in Egypt</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that you brought us to the desert to die? What have you done to us by bringing us out of Egypt?</a:t>
            </a:r>
          </a:p>
        </p:txBody>
      </p:sp>
      <p:sp>
        <p:nvSpPr>
          <p:cNvPr id="4" name="Rounded Rectangle 2">
            <a:extLst>
              <a:ext uri="{FF2B5EF4-FFF2-40B4-BE49-F238E27FC236}">
                <a16:creationId xmlns:a16="http://schemas.microsoft.com/office/drawing/2014/main" xmlns="" id="{283ED587-91E2-7CE1-F2F1-7CDE5F49B513}"/>
              </a:ext>
            </a:extLst>
          </p:cNvPr>
          <p:cNvSpPr/>
          <p:nvPr/>
        </p:nvSpPr>
        <p:spPr>
          <a:xfrm>
            <a:off x="3048000" y="3315058"/>
            <a:ext cx="7924800" cy="3352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 of Egyptian land was allotted to tombs.</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Alan Cole, </a:t>
            </a:r>
            <a:r>
              <a:rPr lang="en-US" sz="28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(Downers Grove, IL: InterVarsity Press, 1973), 127.</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C. Kaiser Jr., </a:t>
            </a:r>
            <a:r>
              <a:rPr lang="en-US" sz="28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Zondervan Publishing House, 1990), 387.</a:t>
            </a:r>
          </a:p>
        </p:txBody>
      </p:sp>
    </p:spTree>
    <p:extLst>
      <p:ext uri="{BB962C8B-B14F-4D97-AF65-F5344CB8AC3E}">
        <p14:creationId xmlns:p14="http://schemas.microsoft.com/office/powerpoint/2010/main" val="4102024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14:11) They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“Was it because there were no graves in Egypt that you brought us to the desert to die? What have you done to us by bringing us out of Egypt?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Didn’t we say to you in Egypt,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‘Leave us alone. Let us serve the Egyptians’?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It would have been better for us to serve the Egyptians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than to die in the desert!”</a:t>
            </a:r>
          </a:p>
        </p:txBody>
      </p:sp>
      <p:sp>
        <p:nvSpPr>
          <p:cNvPr id="6" name="Rounded Rectangle 2">
            <a:extLst>
              <a:ext uri="{FF2B5EF4-FFF2-40B4-BE49-F238E27FC236}">
                <a16:creationId xmlns:a16="http://schemas.microsoft.com/office/drawing/2014/main" xmlns="" id="{A996ADD7-3BD0-8C75-F912-7CF0E08BEE17}"/>
              </a:ext>
            </a:extLst>
          </p:cNvPr>
          <p:cNvSpPr/>
          <p:nvPr/>
        </p:nvSpPr>
        <p:spPr>
          <a:xfrm>
            <a:off x="6781800" y="3268891"/>
            <a:ext cx="4963886" cy="185892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predictions of the future…</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7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12:35) The Israelites did as Moses instructed and asked the Egyptians for articles of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silver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gold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for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clothing</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had made the Egyptians favorably disposed toward the people, and they gave them what they asked for.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they plundered the Egyptians.</a:t>
            </a:r>
          </a:p>
        </p:txBody>
      </p:sp>
      <p:sp>
        <p:nvSpPr>
          <p:cNvPr id="2" name="Rounded Rectangle 2">
            <a:extLst>
              <a:ext uri="{FF2B5EF4-FFF2-40B4-BE49-F238E27FC236}">
                <a16:creationId xmlns:a16="http://schemas.microsoft.com/office/drawing/2014/main" xmlns="" id="{25AB8B53-2C12-B55F-77D8-801B2D5C5E7E}"/>
              </a:ext>
            </a:extLst>
          </p:cNvPr>
          <p:cNvSpPr/>
          <p:nvPr/>
        </p:nvSpPr>
        <p:spPr>
          <a:xfrm>
            <a:off x="6934200" y="4572000"/>
            <a:ext cx="4114800" cy="1295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Back pay!</a:t>
            </a:r>
            <a:endPar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42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6564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14:13) Moses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“Do not be afraid.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Stand firm and you will see the deliverance the Lord will bring you today.</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Egyptians you see today you will never see again.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14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will fight for you.</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need only to be still.”</a:t>
            </a:r>
          </a:p>
        </p:txBody>
      </p:sp>
      <p:sp>
        <p:nvSpPr>
          <p:cNvPr id="3" name="Rounded Rectangle 2">
            <a:extLst>
              <a:ext uri="{FF2B5EF4-FFF2-40B4-BE49-F238E27FC236}">
                <a16:creationId xmlns:a16="http://schemas.microsoft.com/office/drawing/2014/main" xmlns="" id="{02869716-8262-EE07-DD58-449068600AC2}"/>
              </a:ext>
            </a:extLst>
          </p:cNvPr>
          <p:cNvSpPr/>
          <p:nvPr/>
        </p:nvSpPr>
        <p:spPr>
          <a:xfrm>
            <a:off x="4857206" y="144959"/>
            <a:ext cx="3848100" cy="135767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Their fears were </a:t>
            </a: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distorting the facts</a:t>
            </a: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7B21F06A-7D61-7D66-F5A9-C74515CF5A30}"/>
              </a:ext>
            </a:extLst>
          </p:cNvPr>
          <p:cNvSpPr/>
          <p:nvPr/>
        </p:nvSpPr>
        <p:spPr>
          <a:xfrm>
            <a:off x="217170" y="789504"/>
            <a:ext cx="3657600" cy="64454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DEB14E3-A34F-8AAD-A727-D341CF3DF7CC}"/>
              </a:ext>
            </a:extLst>
          </p:cNvPr>
          <p:cNvSpPr/>
          <p:nvPr/>
        </p:nvSpPr>
        <p:spPr>
          <a:xfrm>
            <a:off x="87630" y="1371600"/>
            <a:ext cx="2426970" cy="678835"/>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xmlns="" id="{4CD8147B-6DA5-A42C-68C4-884D29D0EB74}"/>
              </a:ext>
            </a:extLst>
          </p:cNvPr>
          <p:cNvSpPr/>
          <p:nvPr/>
        </p:nvSpPr>
        <p:spPr>
          <a:xfrm>
            <a:off x="5423263" y="2040344"/>
            <a:ext cx="6564086" cy="135767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Their fears were their </a:t>
            </a: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distorting their ability to take wise action</a:t>
            </a: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8116BA3-67DC-F511-B1B7-ADAB377FFD63}"/>
              </a:ext>
            </a:extLst>
          </p:cNvPr>
          <p:cNvSpPr/>
          <p:nvPr/>
        </p:nvSpPr>
        <p:spPr>
          <a:xfrm>
            <a:off x="149134" y="4450079"/>
            <a:ext cx="5946866" cy="678835"/>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
            <a:extLst>
              <a:ext uri="{FF2B5EF4-FFF2-40B4-BE49-F238E27FC236}">
                <a16:creationId xmlns:a16="http://schemas.microsoft.com/office/drawing/2014/main" xmlns="" id="{19AA4F94-FAA1-7D74-3767-D3600B7AA37B}"/>
              </a:ext>
            </a:extLst>
          </p:cNvPr>
          <p:cNvSpPr/>
          <p:nvPr/>
        </p:nvSpPr>
        <p:spPr>
          <a:xfrm>
            <a:off x="6320790" y="4105870"/>
            <a:ext cx="4956810" cy="135767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Their fears were </a:t>
            </a: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distorting God’s character</a:t>
            </a: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863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4476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14:15)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are you crying out to me? Tell the Israelites to move on.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Raise your staff and stretch out your hand over the sea to divide the water so that the Israelites can go</a:t>
            </a:r>
          </a:p>
          <a:p>
            <a:r>
              <a:rPr lang="en-US" sz="54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through the sea</a:t>
            </a:r>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on dry ground.”</a:t>
            </a:r>
          </a:p>
        </p:txBody>
      </p:sp>
      <p:sp>
        <p:nvSpPr>
          <p:cNvPr id="2" name="Rounded Rectangle 2">
            <a:extLst>
              <a:ext uri="{FF2B5EF4-FFF2-40B4-BE49-F238E27FC236}">
                <a16:creationId xmlns:a16="http://schemas.microsoft.com/office/drawing/2014/main" xmlns="" id="{6216D02D-F7EB-6F0A-8B63-BF68DC2778F6}"/>
              </a:ext>
            </a:extLst>
          </p:cNvPr>
          <p:cNvSpPr/>
          <p:nvPr/>
        </p:nvSpPr>
        <p:spPr>
          <a:xfrm>
            <a:off x="4419600" y="4648200"/>
            <a:ext cx="7239000" cy="206633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the first time Moses hears God’s plan!</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743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AA135F-7F7E-6DDA-CBC8-1DA517757CA4}"/>
              </a:ext>
            </a:extLst>
          </p:cNvPr>
          <p:cNvSpPr/>
          <p:nvPr/>
        </p:nvSpPr>
        <p:spPr>
          <a:xfrm>
            <a:off x="381000" y="3845313"/>
            <a:ext cx="1143000"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Arrow Connector 2">
            <a:extLst>
              <a:ext uri="{FF2B5EF4-FFF2-40B4-BE49-F238E27FC236}">
                <a16:creationId xmlns:a16="http://schemas.microsoft.com/office/drawing/2014/main" xmlns="" id="{5FD7A2D0-FD88-C47C-F5C1-CDBB1B0D6CAE}"/>
              </a:ext>
            </a:extLst>
          </p:cNvPr>
          <p:cNvCxnSpPr>
            <a:cxnSpLocks/>
          </p:cNvCxnSpPr>
          <p:nvPr/>
        </p:nvCxnSpPr>
        <p:spPr>
          <a:xfrm>
            <a:off x="1905000" y="3403600"/>
            <a:ext cx="762000" cy="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09D8AEDA-E4CC-9D50-06E0-26C8E25244BB}"/>
              </a:ext>
            </a:extLst>
          </p:cNvPr>
          <p:cNvCxnSpPr>
            <a:cxnSpLocks/>
          </p:cNvCxnSpPr>
          <p:nvPr/>
        </p:nvCxnSpPr>
        <p:spPr>
          <a:xfrm flipV="1">
            <a:off x="2667000" y="3124200"/>
            <a:ext cx="1143000" cy="2794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2CA41A6A-8294-D672-30B6-D2C15A179A55}"/>
              </a:ext>
            </a:extLst>
          </p:cNvPr>
          <p:cNvCxnSpPr>
            <a:cxnSpLocks/>
          </p:cNvCxnSpPr>
          <p:nvPr/>
        </p:nvCxnSpPr>
        <p:spPr>
          <a:xfrm flipV="1">
            <a:off x="3836020" y="2819399"/>
            <a:ext cx="1143000" cy="304801"/>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CC235596-1426-2DCD-6236-26CADAB38EE6}"/>
              </a:ext>
            </a:extLst>
          </p:cNvPr>
          <p:cNvCxnSpPr>
            <a:cxnSpLocks/>
          </p:cNvCxnSpPr>
          <p:nvPr/>
        </p:nvCxnSpPr>
        <p:spPr>
          <a:xfrm flipV="1">
            <a:off x="5005040" y="2362200"/>
            <a:ext cx="862360" cy="4572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8798CFD9-B3D2-20DA-8D2C-66940D76BCA2}"/>
              </a:ext>
            </a:extLst>
          </p:cNvPr>
          <p:cNvCxnSpPr>
            <a:cxnSpLocks/>
          </p:cNvCxnSpPr>
          <p:nvPr/>
        </p:nvCxnSpPr>
        <p:spPr>
          <a:xfrm flipV="1">
            <a:off x="5893420" y="1981200"/>
            <a:ext cx="812180" cy="381000"/>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FB49BFF6-1DE3-98FB-6837-783B74FBEE1C}"/>
              </a:ext>
            </a:extLst>
          </p:cNvPr>
          <p:cNvSpPr/>
          <p:nvPr/>
        </p:nvSpPr>
        <p:spPr>
          <a:xfrm>
            <a:off x="5564458" y="1354874"/>
            <a:ext cx="1674541"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xmlns="" id="{6B9D9DF6-0A6B-C9FD-CC2E-66AB0254FC7A}"/>
              </a:ext>
            </a:extLst>
          </p:cNvPr>
          <p:cNvSpPr/>
          <p:nvPr/>
        </p:nvSpPr>
        <p:spPr>
          <a:xfrm>
            <a:off x="6705600" y="381000"/>
            <a:ext cx="2133600" cy="8382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xmlns="" id="{C23E9AE4-614A-FC57-AABE-5E515434DED3}"/>
              </a:ext>
            </a:extLst>
          </p:cNvPr>
          <p:cNvSpPr txBox="1"/>
          <p:nvPr/>
        </p:nvSpPr>
        <p:spPr>
          <a:xfrm rot="20189755">
            <a:off x="2841713" y="2705108"/>
            <a:ext cx="6477000" cy="107721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etropolis Black" panose="00000A00000000000000" pitchFamily="50" charset="0"/>
                <a:ea typeface="+mn-ea"/>
                <a:cs typeface="Times New Roman" pitchFamily="18" charset="0"/>
              </a:rPr>
              <a:t>THE ROAD THROUGH PHILISTINE COUNTRY (13:17)</a:t>
            </a:r>
            <a:endParaRPr kumimoji="0" lang="en-US" sz="2000" b="1" i="0" u="none" strike="noStrike" kern="1200" cap="none" spc="0" normalizeH="0" baseline="0" noProof="0" dirty="0">
              <a:ln>
                <a:noFill/>
              </a:ln>
              <a:solidFill>
                <a:prstClr val="white"/>
              </a:solidFill>
              <a:effectLst/>
              <a:uLnTx/>
              <a:uFillTx/>
              <a:latin typeface="Metropolis Black" panose="00000A00000000000000" pitchFamily="50" charset="0"/>
              <a:ea typeface="+mn-ea"/>
              <a:cs typeface="Times New Roman" pitchFamily="18" charset="0"/>
            </a:endParaRPr>
          </a:p>
        </p:txBody>
      </p:sp>
    </p:spTree>
    <p:extLst>
      <p:ext uri="{BB962C8B-B14F-4D97-AF65-F5344CB8AC3E}">
        <p14:creationId xmlns:p14="http://schemas.microsoft.com/office/powerpoint/2010/main" val="30374673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38E0561-1439-4EDE-B58D-853F8C656560}"/>
              </a:ext>
            </a:extLst>
          </p:cNvPr>
          <p:cNvSpPr/>
          <p:nvPr/>
        </p:nvSpPr>
        <p:spPr>
          <a:xfrm>
            <a:off x="381000" y="3845313"/>
            <a:ext cx="1143000"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xmlns="" id="{B1A2188C-47AB-4240-BB13-583BFE64BF60}"/>
              </a:ext>
            </a:extLst>
          </p:cNvPr>
          <p:cNvSpPr/>
          <p:nvPr/>
        </p:nvSpPr>
        <p:spPr>
          <a:xfrm>
            <a:off x="5564458" y="1354874"/>
            <a:ext cx="1674541" cy="609600"/>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xmlns="" id="{1AE62D87-EAB5-4ADC-861C-3D346B601B87}"/>
              </a:ext>
            </a:extLst>
          </p:cNvPr>
          <p:cNvSpPr/>
          <p:nvPr/>
        </p:nvSpPr>
        <p:spPr>
          <a:xfrm>
            <a:off x="6401728" y="228600"/>
            <a:ext cx="2742272" cy="990600"/>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xmlns="" id="{7FF0903A-2BEB-4002-8FCD-1CB09743E8C6}"/>
              </a:ext>
            </a:extLst>
          </p:cNvPr>
          <p:cNvCxnSpPr>
            <a:cxnSpLocks/>
          </p:cNvCxnSpPr>
          <p:nvPr/>
        </p:nvCxnSpPr>
        <p:spPr>
          <a:xfrm>
            <a:off x="1905000" y="3429000"/>
            <a:ext cx="533400" cy="416313"/>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D87789B-CF53-4357-91FE-198FB0EC4127}"/>
              </a:ext>
            </a:extLst>
          </p:cNvPr>
          <p:cNvCxnSpPr>
            <a:cxnSpLocks/>
          </p:cNvCxnSpPr>
          <p:nvPr/>
        </p:nvCxnSpPr>
        <p:spPr>
          <a:xfrm>
            <a:off x="2590800" y="3964260"/>
            <a:ext cx="419100" cy="313358"/>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3DB8A1DC-3798-4F45-BA04-D41488691FA8}"/>
              </a:ext>
            </a:extLst>
          </p:cNvPr>
          <p:cNvCxnSpPr>
            <a:cxnSpLocks/>
          </p:cNvCxnSpPr>
          <p:nvPr/>
        </p:nvCxnSpPr>
        <p:spPr>
          <a:xfrm flipV="1">
            <a:off x="3836020" y="2819399"/>
            <a:ext cx="1143000" cy="304801"/>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2CFD264-D6ED-4059-90CC-BD093DD82676}"/>
              </a:ext>
            </a:extLst>
          </p:cNvPr>
          <p:cNvCxnSpPr>
            <a:cxnSpLocks/>
          </p:cNvCxnSpPr>
          <p:nvPr/>
        </p:nvCxnSpPr>
        <p:spPr>
          <a:xfrm flipV="1">
            <a:off x="5005040" y="2362200"/>
            <a:ext cx="862360" cy="457200"/>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C81674C-5BE3-4561-87CC-B07A4C8C3C0C}"/>
              </a:ext>
            </a:extLst>
          </p:cNvPr>
          <p:cNvCxnSpPr>
            <a:cxnSpLocks/>
          </p:cNvCxnSpPr>
          <p:nvPr/>
        </p:nvCxnSpPr>
        <p:spPr>
          <a:xfrm flipV="1">
            <a:off x="3009900" y="4277618"/>
            <a:ext cx="647700" cy="177295"/>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4420B79D-062D-4CB0-9448-9AD0D9F5C122}"/>
              </a:ext>
            </a:extLst>
          </p:cNvPr>
          <p:cNvCxnSpPr>
            <a:cxnSpLocks/>
          </p:cNvCxnSpPr>
          <p:nvPr/>
        </p:nvCxnSpPr>
        <p:spPr>
          <a:xfrm>
            <a:off x="3733800" y="4327409"/>
            <a:ext cx="762000" cy="638602"/>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BBBC9793-362E-4BDA-B48B-49C89D4AE2E0}"/>
              </a:ext>
            </a:extLst>
          </p:cNvPr>
          <p:cNvCxnSpPr>
            <a:cxnSpLocks/>
          </p:cNvCxnSpPr>
          <p:nvPr/>
        </p:nvCxnSpPr>
        <p:spPr>
          <a:xfrm>
            <a:off x="4534829" y="4966011"/>
            <a:ext cx="1366023" cy="798654"/>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A635C265-AD3F-4112-A640-BE9156FE6640}"/>
              </a:ext>
            </a:extLst>
          </p:cNvPr>
          <p:cNvSpPr/>
          <p:nvPr/>
        </p:nvSpPr>
        <p:spPr>
          <a:xfrm rot="20921833">
            <a:off x="6025428" y="5659280"/>
            <a:ext cx="1484971" cy="767413"/>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 name="Straight Arrow Connector 31">
            <a:extLst>
              <a:ext uri="{FF2B5EF4-FFF2-40B4-BE49-F238E27FC236}">
                <a16:creationId xmlns:a16="http://schemas.microsoft.com/office/drawing/2014/main" xmlns="" id="{AEAA32C7-5857-4DE1-B2FF-10B4092EC997}"/>
              </a:ext>
            </a:extLst>
          </p:cNvPr>
          <p:cNvCxnSpPr>
            <a:cxnSpLocks/>
            <a:stCxn id="31" idx="0"/>
          </p:cNvCxnSpPr>
          <p:nvPr/>
        </p:nvCxnSpPr>
        <p:spPr>
          <a:xfrm flipV="1">
            <a:off x="6692710" y="4966011"/>
            <a:ext cx="546289" cy="700711"/>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6097597E-6045-435B-AC02-2B468F6263F6}"/>
              </a:ext>
            </a:extLst>
          </p:cNvPr>
          <p:cNvCxnSpPr>
            <a:cxnSpLocks/>
          </p:cNvCxnSpPr>
          <p:nvPr/>
        </p:nvCxnSpPr>
        <p:spPr>
          <a:xfrm flipV="1">
            <a:off x="7225297" y="4356411"/>
            <a:ext cx="166103" cy="522036"/>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AB9F7745-6B1B-4C86-95BF-3FAD648A710B}"/>
              </a:ext>
            </a:extLst>
          </p:cNvPr>
          <p:cNvCxnSpPr>
            <a:cxnSpLocks/>
          </p:cNvCxnSpPr>
          <p:nvPr/>
        </p:nvCxnSpPr>
        <p:spPr>
          <a:xfrm flipV="1">
            <a:off x="7391400" y="3670352"/>
            <a:ext cx="179803" cy="640719"/>
          </a:xfrm>
          <a:prstGeom prst="straightConnector1">
            <a:avLst/>
          </a:prstGeom>
          <a:ln w="5715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1C448E4F-020D-4339-922E-9C1B713E6287}"/>
              </a:ext>
            </a:extLst>
          </p:cNvPr>
          <p:cNvSpPr/>
          <p:nvPr/>
        </p:nvSpPr>
        <p:spPr>
          <a:xfrm>
            <a:off x="5893420" y="3027299"/>
            <a:ext cx="2336180" cy="609600"/>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Straight Arrow Connector 36">
            <a:extLst>
              <a:ext uri="{FF2B5EF4-FFF2-40B4-BE49-F238E27FC236}">
                <a16:creationId xmlns:a16="http://schemas.microsoft.com/office/drawing/2014/main" xmlns="" id="{BE22CC38-3891-672D-FAEE-8375BD88F411}"/>
              </a:ext>
            </a:extLst>
          </p:cNvPr>
          <p:cNvCxnSpPr>
            <a:cxnSpLocks/>
          </p:cNvCxnSpPr>
          <p:nvPr/>
        </p:nvCxnSpPr>
        <p:spPr>
          <a:xfrm>
            <a:off x="1905000" y="3403600"/>
            <a:ext cx="762000" cy="0"/>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DD349014-7B62-6B2D-FE8E-9D3F1E35192F}"/>
              </a:ext>
            </a:extLst>
          </p:cNvPr>
          <p:cNvCxnSpPr>
            <a:cxnSpLocks/>
          </p:cNvCxnSpPr>
          <p:nvPr/>
        </p:nvCxnSpPr>
        <p:spPr>
          <a:xfrm flipV="1">
            <a:off x="2667000" y="3124200"/>
            <a:ext cx="1143000" cy="279400"/>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9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14:18) The Egyptians will know that I am the LORD when I gain glory through Pharaoh, his chariots and his horsemen.”</a:t>
            </a:r>
          </a:p>
        </p:txBody>
      </p:sp>
    </p:spTree>
    <p:extLst>
      <p:ext uri="{BB962C8B-B14F-4D97-AF65-F5344CB8AC3E}">
        <p14:creationId xmlns:p14="http://schemas.microsoft.com/office/powerpoint/2010/main" val="137948306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4476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14:19) Then the angel of God, who had been traveling in front of Israel’s army, withdrew and went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behind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pillar of cloud also moved from in front and stood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behind them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coming between the armies of Egypt and Israel.</a:t>
            </a:r>
          </a:p>
        </p:txBody>
      </p:sp>
    </p:spTree>
    <p:extLst>
      <p:ext uri="{BB962C8B-B14F-4D97-AF65-F5344CB8AC3E}">
        <p14:creationId xmlns:p14="http://schemas.microsoft.com/office/powerpoint/2010/main" val="32030869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14:20) Throughout the night the cloud brought darkness to the one side and light to the other side.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neither went near the other all night long.</a:t>
            </a:r>
          </a:p>
        </p:txBody>
      </p:sp>
    </p:spTree>
    <p:extLst>
      <p:ext uri="{BB962C8B-B14F-4D97-AF65-F5344CB8AC3E}">
        <p14:creationId xmlns:p14="http://schemas.microsoft.com/office/powerpoint/2010/main" val="37235945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14:21) Then Moses stretched out his hand over the sea, and all that night the Lord drove the sea back with a strong east wind and turned it into dry land.</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waters were divided, and the Israelites went through the sea on dry ground, with a wall of water on their right and on their left.</a:t>
            </a:r>
          </a:p>
        </p:txBody>
      </p:sp>
    </p:spTree>
    <p:extLst>
      <p:ext uri="{BB962C8B-B14F-4D97-AF65-F5344CB8AC3E}">
        <p14:creationId xmlns:p14="http://schemas.microsoft.com/office/powerpoint/2010/main" val="512932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14:23) The Egyptians pursued them, and all Pharaoh’s horses and chariots and horsemen followed them into the sea.</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24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During the last watch of the night the Lord looked down from the pillar of fire and cloud at the Egyptian army and threw it into confusion.</a:t>
            </a:r>
          </a:p>
        </p:txBody>
      </p:sp>
    </p:spTree>
    <p:extLst>
      <p:ext uri="{BB962C8B-B14F-4D97-AF65-F5344CB8AC3E}">
        <p14:creationId xmlns:p14="http://schemas.microsoft.com/office/powerpoint/2010/main" val="1107382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87853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14:25) He jammed the wheels of their chariots so that they had difficulty driving.</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the Egyptians said,</a:t>
            </a:r>
          </a:p>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“Let’s get away from the Israelites! The Lord is fighting for them against Egypt!”</a:t>
            </a:r>
          </a:p>
        </p:txBody>
      </p:sp>
    </p:spTree>
    <p:extLst>
      <p:ext uri="{BB962C8B-B14F-4D97-AF65-F5344CB8AC3E}">
        <p14:creationId xmlns:p14="http://schemas.microsoft.com/office/powerpoint/2010/main" val="4006593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12:37) That night the people of Israel left Rameses and started for Succoth.</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were about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600,000 men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plus all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women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children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 rabble of non-Israelites went with them, along with great flocks and herds of livestock.</a:t>
            </a:r>
          </a:p>
        </p:txBody>
      </p:sp>
    </p:spTree>
    <p:extLst>
      <p:ext uri="{BB962C8B-B14F-4D97-AF65-F5344CB8AC3E}">
        <p14:creationId xmlns:p14="http://schemas.microsoft.com/office/powerpoint/2010/main" val="2662769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14:26)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“Stretch out your hand over the sea so that the waters may flow back over the Egyptians and their chariots and horsemen.”</a:t>
            </a:r>
          </a:p>
        </p:txBody>
      </p:sp>
    </p:spTree>
    <p:extLst>
      <p:ext uri="{BB962C8B-B14F-4D97-AF65-F5344CB8AC3E}">
        <p14:creationId xmlns:p14="http://schemas.microsoft.com/office/powerpoint/2010/main" val="3355744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14:27) Moses stretched out his hand over the sea, and at daybreak the sea went back to its place. The Egyptians were fleeing toward it, and the Lord swept them into the sea.</a:t>
            </a:r>
          </a:p>
        </p:txBody>
      </p:sp>
    </p:spTree>
    <p:extLst>
      <p:ext uri="{BB962C8B-B14F-4D97-AF65-F5344CB8AC3E}">
        <p14:creationId xmlns:p14="http://schemas.microsoft.com/office/powerpoint/2010/main" val="84693256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400109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14:28) The water flowed back and covered the chariots and horsemen—the entire army of Pharaoh that had followed the Israelites into the sea.</a:t>
            </a:r>
          </a:p>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Not one of them survived.</a:t>
            </a:r>
          </a:p>
        </p:txBody>
      </p:sp>
    </p:spTree>
    <p:extLst>
      <p:ext uri="{BB962C8B-B14F-4D97-AF65-F5344CB8AC3E}">
        <p14:creationId xmlns:p14="http://schemas.microsoft.com/office/powerpoint/2010/main" val="3524153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14:30) That day the Lord saved Israel from the hands of the Egyptians, and Israel saw the Egyptians lying dead on the shore.</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31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when the Israelites saw the mighty hand of the Lord displayed against the Egyptians, the people feared the Lord and put their trust in him and in Moses his servant.</a:t>
            </a:r>
          </a:p>
        </p:txBody>
      </p:sp>
    </p:spTree>
    <p:extLst>
      <p:ext uri="{BB962C8B-B14F-4D97-AF65-F5344CB8AC3E}">
        <p14:creationId xmlns:p14="http://schemas.microsoft.com/office/powerpoint/2010/main" val="2206281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2769989"/>
          </a:xfrm>
          <a:prstGeom prst="rect">
            <a:avLst/>
          </a:prstGeom>
        </p:spPr>
        <p:txBody>
          <a:bodyPr wrap="square">
            <a:spAutoFit/>
          </a:bodyPr>
          <a:lstStyle/>
          <a:p>
            <a:pPr lvl="0">
              <a:defRPr/>
            </a:pPr>
            <a:r>
              <a:rPr lang="en-US" sz="6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God doing through his plan that the people couldn’t see?</a:t>
            </a:r>
          </a:p>
          <a:p>
            <a:pPr marL="571500" lvl="0" indent="-571500">
              <a:buFont typeface="Wingdings" panose="05000000000000000000" pitchFamily="2" charset="2"/>
              <a:buChar char="ü"/>
              <a:defRPr/>
            </a:pPr>
            <a:r>
              <a:rPr lang="en-US" sz="5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Guarding, but not removing threats.</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2769989"/>
          </a:xfrm>
          <a:prstGeom prst="rect">
            <a:avLst/>
          </a:prstGeom>
        </p:spPr>
        <p:txBody>
          <a:bodyPr wrap="square">
            <a:spAutoFit/>
          </a:bodyPr>
          <a:lstStyle/>
          <a:p>
            <a:pPr lvl="0">
              <a:defRPr/>
            </a:pPr>
            <a:r>
              <a:rPr lang="en-US" sz="6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God doing through his plan that the people couldn’t see?</a:t>
            </a:r>
          </a:p>
          <a:p>
            <a:pPr marL="571500" lvl="0" indent="-571500">
              <a:buFont typeface="Wingdings" panose="05000000000000000000" pitchFamily="2" charset="2"/>
              <a:buChar char="ü"/>
              <a:defRPr/>
            </a:pPr>
            <a:r>
              <a:rPr lang="en-US" sz="5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Guarding, but not removing threats.</a:t>
            </a:r>
          </a:p>
        </p:txBody>
      </p:sp>
      <p:sp>
        <p:nvSpPr>
          <p:cNvPr id="3" name="Rounded Rectangle 2">
            <a:extLst>
              <a:ext uri="{FF2B5EF4-FFF2-40B4-BE49-F238E27FC236}">
                <a16:creationId xmlns:a16="http://schemas.microsoft.com/office/drawing/2014/main" xmlns="" id="{B67E9ABB-D0F3-397A-6877-5B4088D789E7}"/>
              </a:ext>
            </a:extLst>
          </p:cNvPr>
          <p:cNvSpPr/>
          <p:nvPr/>
        </p:nvSpPr>
        <p:spPr>
          <a:xfrm>
            <a:off x="3055620" y="76200"/>
            <a:ext cx="9090660" cy="3429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 Red Sea was at their backs.</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Mountains were on both sides.</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 fiery cloud was in between them and the Egyptians.</a:t>
            </a:r>
          </a:p>
          <a:p>
            <a:pPr lvl="0" algn="ctr">
              <a:defRPr/>
            </a:pP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14:19-20</a:t>
            </a:r>
          </a:p>
        </p:txBody>
      </p:sp>
    </p:spTree>
    <p:extLst>
      <p:ext uri="{BB962C8B-B14F-4D97-AF65-F5344CB8AC3E}">
        <p14:creationId xmlns:p14="http://schemas.microsoft.com/office/powerpoint/2010/main" val="6412543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36009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was God doing through his plan that the people couldn’t see?</a:t>
            </a: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Guarding, but not removing threats.</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Judging the Egyptians</a:t>
            </a:r>
            <a:r>
              <a:rPr kumimoji="0" lang="en-US" sz="5400" b="1" i="0" u="none" strike="noStrike" kern="0" cap="none" spc="-150" normalizeH="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unexpectedly.</a:t>
            </a:r>
            <a:endPar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ounded Rectangle 2">
            <a:extLst>
              <a:ext uri="{FF2B5EF4-FFF2-40B4-BE49-F238E27FC236}">
                <a16:creationId xmlns:a16="http://schemas.microsoft.com/office/drawing/2014/main" xmlns="" id="{155ADA68-D602-7C31-69D6-3C21C4343DCF}"/>
              </a:ext>
            </a:extLst>
          </p:cNvPr>
          <p:cNvSpPr/>
          <p:nvPr/>
        </p:nvSpPr>
        <p:spPr>
          <a:xfrm>
            <a:off x="4495800" y="1143000"/>
            <a:ext cx="6682740" cy="316578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Israelites were right that this was a trap.</a:t>
            </a:r>
          </a:p>
          <a:p>
            <a:pPr lvl="0" algn="ctr">
              <a:defRPr/>
            </a:pPr>
            <a:r>
              <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not for them!</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14:23-31</a:t>
            </a:r>
          </a:p>
        </p:txBody>
      </p:sp>
    </p:spTree>
    <p:extLst>
      <p:ext uri="{BB962C8B-B14F-4D97-AF65-F5344CB8AC3E}">
        <p14:creationId xmlns:p14="http://schemas.microsoft.com/office/powerpoint/2010/main" val="14469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44319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was God doing through his plan that the people couldn’t see?</a:t>
            </a: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Guarding, but not removing threats.</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Judging the Egyptians unexpectedly.</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Blocking re-enslavement: Not an option!</a:t>
            </a:r>
          </a:p>
        </p:txBody>
      </p:sp>
      <p:sp>
        <p:nvSpPr>
          <p:cNvPr id="3" name="Rounded Rectangle 2">
            <a:extLst>
              <a:ext uri="{FF2B5EF4-FFF2-40B4-BE49-F238E27FC236}">
                <a16:creationId xmlns:a16="http://schemas.microsoft.com/office/drawing/2014/main" xmlns="" id="{EE8BCAC0-AB66-066F-E9DC-1AD9B84A2DC5}"/>
              </a:ext>
            </a:extLst>
          </p:cNvPr>
          <p:cNvSpPr/>
          <p:nvPr/>
        </p:nvSpPr>
        <p:spPr>
          <a:xfrm>
            <a:off x="5029200" y="2295676"/>
            <a:ext cx="6172200" cy="2819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Israelites would’ve opted for slavery if they had the choice.</a:t>
            </a:r>
            <a:endPar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14:12; Numbers 14:3</a:t>
            </a:r>
          </a:p>
        </p:txBody>
      </p:sp>
    </p:spTree>
    <p:extLst>
      <p:ext uri="{BB962C8B-B14F-4D97-AF65-F5344CB8AC3E}">
        <p14:creationId xmlns:p14="http://schemas.microsoft.com/office/powerpoint/2010/main" val="230249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was God doing through his plan that the people couldn’t see?</a:t>
            </a: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Guarding, but not removing threats.</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Judging the Egyptians unexpectedly.</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lvl="0" indent="-571500">
              <a:buFont typeface="Wingdings" panose="05000000000000000000" pitchFamily="2" charset="2"/>
              <a:buChar char="ü"/>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Blocking re-enslavement: Not an option!</a:t>
            </a:r>
            <a:endPar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Bringing the people to faith</a:t>
            </a:r>
          </a:p>
        </p:txBody>
      </p:sp>
      <p:sp>
        <p:nvSpPr>
          <p:cNvPr id="4" name="Rounded Rectangle 2">
            <a:extLst>
              <a:ext uri="{FF2B5EF4-FFF2-40B4-BE49-F238E27FC236}">
                <a16:creationId xmlns:a16="http://schemas.microsoft.com/office/drawing/2014/main" xmlns="" id="{D70C4D7A-E1C3-F3E6-12C2-0183F2216A4C}"/>
              </a:ext>
            </a:extLst>
          </p:cNvPr>
          <p:cNvSpPr/>
          <p:nvPr/>
        </p:nvSpPr>
        <p:spPr>
          <a:xfrm>
            <a:off x="3124200" y="1828800"/>
            <a:ext cx="8686800" cy="404827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14:31) When the Israelites saw the mighty hand of the LORD displayed against the Egyptians, the people feared the LORD and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 their trust</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him.</a:t>
            </a:r>
          </a:p>
        </p:txBody>
      </p:sp>
    </p:spTree>
    <p:extLst>
      <p:ext uri="{BB962C8B-B14F-4D97-AF65-F5344CB8AC3E}">
        <p14:creationId xmlns:p14="http://schemas.microsoft.com/office/powerpoint/2010/main" val="319068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00" y="1489385"/>
            <a:ext cx="1209888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was God doing through his plan that the people couldn’t see?</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Guarding the Israelites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Judging the Egyptians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Preventing re-enslavement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Bringing the people to faith</a:t>
            </a:r>
          </a:p>
        </p:txBody>
      </p:sp>
      <p:sp>
        <p:nvSpPr>
          <p:cNvPr id="3" name="Rounded Rectangle 2">
            <a:extLst>
              <a:ext uri="{FF2B5EF4-FFF2-40B4-BE49-F238E27FC236}">
                <a16:creationId xmlns:a16="http://schemas.microsoft.com/office/drawing/2014/main" xmlns="" id="{1AB56479-AC1C-9C37-9363-C404FB90E401}"/>
              </a:ext>
            </a:extLst>
          </p:cNvPr>
          <p:cNvSpPr/>
          <p:nvPr/>
        </p:nvSpPr>
        <p:spPr>
          <a:xfrm>
            <a:off x="3200400" y="1408688"/>
            <a:ext cx="8763000" cy="534367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God leading you in a certain direction?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you fighting him on this?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do you agree that God’s will is “good, pleasing and perfect” (Rom. 12:2)?</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0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12:37) That night the people of Israel left Rameses and started for Succoth.</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were about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600,000 men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plus all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women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children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 rabble of non-Israelites went with them, along with great flocks and herds of livestock.</a:t>
            </a:r>
          </a:p>
        </p:txBody>
      </p:sp>
      <p:sp>
        <p:nvSpPr>
          <p:cNvPr id="2" name="Rounded Rectangle 2">
            <a:extLst>
              <a:ext uri="{FF2B5EF4-FFF2-40B4-BE49-F238E27FC236}">
                <a16:creationId xmlns:a16="http://schemas.microsoft.com/office/drawing/2014/main" xmlns="" id="{88EC69DB-1FAE-0003-BD79-E390B8FDB30F}"/>
              </a:ext>
            </a:extLst>
          </p:cNvPr>
          <p:cNvSpPr/>
          <p:nvPr/>
        </p:nvSpPr>
        <p:spPr>
          <a:xfrm>
            <a:off x="2514600" y="2609850"/>
            <a:ext cx="9220200" cy="4191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million people?</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Bigger than major ancient armies!</a:t>
            </a:r>
          </a:p>
          <a:p>
            <a:pPr marL="457200" lvl="0">
              <a:defRPr/>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Xerxes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had an army of </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million soldiers </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Historia</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a:t>
            </a:r>
          </a:p>
          <a:p>
            <a:pPr marL="457200" lvl="0">
              <a:defRPr/>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Darius III</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had an army of </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million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(Archer,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NIBED</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p.129).</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called Israel the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smallest</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nation.</a:t>
            </a:r>
          </a:p>
          <a:p>
            <a:pPr marL="457200" lvl="0">
              <a:defRPr/>
            </a:pP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Deuteronomy 1:28; 4:38; 7:1, 19; 26:5</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Indications from the text itself.</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supplies?</a:t>
            </a:r>
          </a:p>
        </p:txBody>
      </p:sp>
    </p:spTree>
    <p:extLst>
      <p:ext uri="{BB962C8B-B14F-4D97-AF65-F5344CB8AC3E}">
        <p14:creationId xmlns:p14="http://schemas.microsoft.com/office/powerpoint/2010/main" val="3821154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left)">
                                      <p:cBhvr>
                                        <p:cTn id="43" dur="500"/>
                                        <p:tgtEl>
                                          <p:spTgt spid="2">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wipe(left)">
                                      <p:cBhvr>
                                        <p:cTn id="52" dur="500"/>
                                        <p:tgtEl>
                                          <p:spTgt spid="2">
                                            <p:txEl>
                                              <p:pRg st="6" end="6"/>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wipe(left)">
                                      <p:cBhvr>
                                        <p:cTn id="5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085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 12:37) That night the people of Israel left Rameses and started for Succoth.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There were about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600,000 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plus all the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women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children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38 </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rabble of non-Israelites went with them, along with great flocks and herds of livestock.</a:t>
            </a:r>
          </a:p>
        </p:txBody>
      </p:sp>
      <p:sp>
        <p:nvSpPr>
          <p:cNvPr id="2" name="Rounded Rectangle 2">
            <a:extLst>
              <a:ext uri="{FF2B5EF4-FFF2-40B4-BE49-F238E27FC236}">
                <a16:creationId xmlns:a16="http://schemas.microsoft.com/office/drawing/2014/main" xmlns="" id="{88EC69DB-1FAE-0003-BD79-E390B8FDB30F}"/>
              </a:ext>
            </a:extLst>
          </p:cNvPr>
          <p:cNvSpPr/>
          <p:nvPr/>
        </p:nvSpPr>
        <p:spPr>
          <a:xfrm>
            <a:off x="2514600" y="2609850"/>
            <a:ext cx="9220200" cy="4191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Transcription errors for numbers</a:t>
            </a:r>
            <a:endPar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228600"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words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strokes to count.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Kaiser,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Hard Sayings of the Bible</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(1996), 53-54.</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Wenham, “Large Numbers in the Old Testament.”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Tyndale Bulletin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 1967. 6.</a:t>
            </a:r>
            <a:endPar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Cases of scribal errors with numbers?</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Added zeroes (2 Sam. 10:18; 1 Kings 4:26).</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Removed zeroes (2 Kings 24:8; 2 Chron. 36:9).</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Numbers dropped out (1 Sam. 13:1).</a:t>
            </a:r>
          </a:p>
        </p:txBody>
      </p:sp>
    </p:spTree>
    <p:extLst>
      <p:ext uri="{BB962C8B-B14F-4D97-AF65-F5344CB8AC3E}">
        <p14:creationId xmlns:p14="http://schemas.microsoft.com/office/powerpoint/2010/main" val="15818719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 12:37) That night the people of Israel left Rameses and started for Succoth.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There were about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600,000 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plus all the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women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children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38 </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rabble of non-Israelites went with them, along with great flocks and herds of livestock.</a:t>
            </a:r>
          </a:p>
        </p:txBody>
      </p:sp>
      <p:sp>
        <p:nvSpPr>
          <p:cNvPr id="2" name="Rounded Rectangle 2">
            <a:extLst>
              <a:ext uri="{FF2B5EF4-FFF2-40B4-BE49-F238E27FC236}">
                <a16:creationId xmlns:a16="http://schemas.microsoft.com/office/drawing/2014/main" xmlns="" id="{88EC69DB-1FAE-0003-BD79-E390B8FDB30F}"/>
              </a:ext>
            </a:extLst>
          </p:cNvPr>
          <p:cNvSpPr/>
          <p:nvPr/>
        </p:nvSpPr>
        <p:spPr>
          <a:xfrm>
            <a:off x="2514600" y="2609850"/>
            <a:ext cx="9220200" cy="4191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Transcription errors for numbers</a:t>
            </a:r>
            <a:endPar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228600"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words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strokes to count.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Kaiser,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Hard Sayings of the Bible</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(1996), 53-54.</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Wenham, “Large Numbers in the Old Testament.”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Tyndale Bulletin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 1967. 6.</a:t>
            </a:r>
            <a:endPar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Cases of scribal errors with numbers?</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Added zeroes (2 Sam. 10:18; 1 Kings 4:26).</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Removed zeroes (2 Kings 24:8; 2 Chron. 36:9).</a:t>
            </a:r>
          </a:p>
          <a:p>
            <a:pPr marL="4572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Numbers dropped out (1 Sam. 13:1).</a:t>
            </a:r>
          </a:p>
        </p:txBody>
      </p:sp>
      <p:sp>
        <p:nvSpPr>
          <p:cNvPr id="6" name="Rounded Rectangle 2">
            <a:extLst>
              <a:ext uri="{FF2B5EF4-FFF2-40B4-BE49-F238E27FC236}">
                <a16:creationId xmlns:a16="http://schemas.microsoft.com/office/drawing/2014/main" xmlns="" id="{C0B30901-5445-C88E-7C8F-113E53558C4A}"/>
              </a:ext>
            </a:extLst>
          </p:cNvPr>
          <p:cNvSpPr/>
          <p:nvPr/>
        </p:nvSpPr>
        <p:spPr>
          <a:xfrm>
            <a:off x="1383030" y="285750"/>
            <a:ext cx="10351770" cy="4856917"/>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Sam. 10:18) 700 chariots</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Chron. 19:18) 7,000 chariots</a:t>
            </a:r>
          </a:p>
          <a:p>
            <a:pPr lvl="0" algn="ctr">
              <a:defRPr/>
            </a:pPr>
            <a:endParaRPr lang="en-US" sz="1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4:26) 40,000 stalls</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Chron. 9:25) 4,000 stalls</a:t>
            </a:r>
          </a:p>
          <a:p>
            <a:pPr lvl="0" algn="ctr">
              <a:defRPr/>
            </a:pPr>
            <a:endParaRPr lang="en-US" sz="1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Kings 24:8) Jehoiachin was 8 years old.</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Chron. 36:9) Jehoiachin was 18 years old.</a:t>
            </a:r>
          </a:p>
        </p:txBody>
      </p:sp>
    </p:spTree>
    <p:extLst>
      <p:ext uri="{BB962C8B-B14F-4D97-AF65-F5344CB8AC3E}">
        <p14:creationId xmlns:p14="http://schemas.microsoft.com/office/powerpoint/2010/main" val="15446544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500"/>
                                        <p:tgtEl>
                                          <p:spTgt spid="6">
                                            <p:txEl>
                                              <p:pRg st="0" end="0"/>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wipe(left)">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wipe(left)">
                                      <p:cBhvr>
                                        <p:cTn id="54" dur="500"/>
                                        <p:tgtEl>
                                          <p:spTgt spid="6">
                                            <p:txEl>
                                              <p:pRg st="3" end="3"/>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wipe(left)">
                                      <p:cBhvr>
                                        <p:cTn id="58" dur="500"/>
                                        <p:tgtEl>
                                          <p:spTgt spid="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wipe(left)">
                                      <p:cBhvr>
                                        <p:cTn id="63" dur="500"/>
                                        <p:tgtEl>
                                          <p:spTgt spid="6">
                                            <p:txEl>
                                              <p:pRg st="6" end="6"/>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wipe(left)">
                                      <p:cBhvr>
                                        <p:cTn id="6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 12:37) That night the people of Israel left Rameses and started for Succoth.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There were about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600,000 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plus all the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women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000" b="1" i="0" u="sng"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children</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38 </a:t>
            </a:r>
            <a:r>
              <a:rPr kumimoji="0" lang="en-US" sz="4000" b="1" i="0" u="none" strike="noStrike" kern="1200" cap="none" spc="-150" normalizeH="0" baseline="0" noProof="0" dirty="0">
                <a:ln>
                  <a:noFill/>
                </a:ln>
                <a:solidFill>
                  <a:srgbClr val="60262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rabble of non-Israelites went with them, along with great flocks and herds of livestock.</a:t>
            </a:r>
          </a:p>
        </p:txBody>
      </p:sp>
    </p:spTree>
    <p:extLst>
      <p:ext uri="{BB962C8B-B14F-4D97-AF65-F5344CB8AC3E}">
        <p14:creationId xmlns:p14="http://schemas.microsoft.com/office/powerpoint/2010/main" val="233151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12:40) Now the length of time the Israelite people lived in Egypt was 430 years.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41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the end of the 430 years, to the very day, all the LORD’s divisions left Egypt.</a:t>
            </a:r>
          </a:p>
        </p:txBody>
      </p:sp>
    </p:spTree>
    <p:extLst>
      <p:ext uri="{BB962C8B-B14F-4D97-AF65-F5344CB8AC3E}">
        <p14:creationId xmlns:p14="http://schemas.microsoft.com/office/powerpoint/2010/main" val="1013575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2546</Words>
  <Application>Microsoft Office PowerPoint</Application>
  <PresentationFormat>Widescreen</PresentationFormat>
  <Paragraphs>249</Paragraphs>
  <Slides>50</Slides>
  <Notes>49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50</vt:i4>
      </vt:variant>
    </vt:vector>
  </HeadingPairs>
  <TitlesOfParts>
    <vt:vector size="62" baseType="lpstr">
      <vt:lpstr>Arial</vt:lpstr>
      <vt:lpstr>Calibri</vt:lpstr>
      <vt:lpstr>Calibri Light</vt:lpstr>
      <vt:lpstr>Lao UI</vt:lpstr>
      <vt:lpstr>Metropolis Black</vt:lpstr>
      <vt:lpstr>Times New Roman</vt:lpstr>
      <vt:lpstr>Wingdings</vt:lpstr>
      <vt:lpstr>Office Theme</vt:lpstr>
      <vt:lpstr>DwellDark</vt:lpstr>
      <vt:lpstr>1_Office Theme</vt:lpstr>
      <vt:lpstr>2_Office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2023-02-14T17:19:11Z</dcterms:created>
  <dcterms:modified xsi:type="dcterms:W3CDTF">2023-02-14T17:19:46Z</dcterms:modified>
</cp:coreProperties>
</file>